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  <p:sldId id="552" r:id="rId302"/>
    <p:sldId id="553" r:id="rId303"/>
    <p:sldId id="554" r:id="rId304"/>
    <p:sldId id="555" r:id="rId305"/>
    <p:sldId id="556" r:id="rId306"/>
    <p:sldId id="557" r:id="rId307"/>
    <p:sldId id="558" r:id="rId308"/>
    <p:sldId id="559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  <p:sldId id="570" r:id="rId320"/>
    <p:sldId id="571" r:id="rId321"/>
    <p:sldId id="572" r:id="rId322"/>
    <p:sldId id="573" r:id="rId323"/>
    <p:sldId id="574" r:id="rId324"/>
    <p:sldId id="575" r:id="rId325"/>
    <p:sldId id="576" r:id="rId326"/>
    <p:sldId id="577" r:id="rId327"/>
    <p:sldId id="578" r:id="rId328"/>
    <p:sldId id="579" r:id="rId329"/>
    <p:sldId id="580" r:id="rId330"/>
    <p:sldId id="581" r:id="rId331"/>
    <p:sldId id="582" r:id="rId332"/>
    <p:sldId id="583" r:id="rId333"/>
    <p:sldId id="584" r:id="rId334"/>
    <p:sldId id="585" r:id="rId335"/>
    <p:sldId id="586" r:id="rId336"/>
    <p:sldId id="587" r:id="rId337"/>
    <p:sldId id="588" r:id="rId338"/>
    <p:sldId id="589" r:id="rId339"/>
    <p:sldId id="590" r:id="rId340"/>
    <p:sldId id="591" r:id="rId341"/>
    <p:sldId id="592" r:id="rId342"/>
    <p:sldId id="593" r:id="rId343"/>
    <p:sldId id="594" r:id="rId344"/>
    <p:sldId id="595" r:id="rId345"/>
    <p:sldId id="596" r:id="rId346"/>
    <p:sldId id="597" r:id="rId347"/>
    <p:sldId id="598" r:id="rId348"/>
    <p:sldId id="599" r:id="rId349"/>
    <p:sldId id="600" r:id="rId350"/>
    <p:sldId id="601" r:id="rId351"/>
    <p:sldId id="602" r:id="rId352"/>
    <p:sldId id="603" r:id="rId353"/>
    <p:sldId id="604" r:id="rId354"/>
    <p:sldId id="605" r:id="rId355"/>
    <p:sldId id="606" r:id="rId356"/>
    <p:sldId id="607" r:id="rId357"/>
    <p:sldId id="608" r:id="rId358"/>
    <p:sldId id="609" r:id="rId359"/>
    <p:sldId id="610" r:id="rId360"/>
    <p:sldId id="611" r:id="rId361"/>
    <p:sldId id="612" r:id="rId362"/>
    <p:sldId id="613" r:id="rId363"/>
    <p:sldId id="614" r:id="rId364"/>
    <p:sldId id="615" r:id="rId365"/>
    <p:sldId id="616" r:id="rId366"/>
    <p:sldId id="617" r:id="rId367"/>
    <p:sldId id="618" r:id="rId368"/>
    <p:sldId id="619" r:id="rId369"/>
    <p:sldId id="620" r:id="rId370"/>
    <p:sldId id="621" r:id="rId371"/>
    <p:sldId id="622" r:id="rId372"/>
    <p:sldId id="623" r:id="rId373"/>
    <p:sldId id="624" r:id="rId374"/>
    <p:sldId id="625" r:id="rId375"/>
    <p:sldId id="626" r:id="rId376"/>
    <p:sldId id="627" r:id="rId377"/>
    <p:sldId id="628" r:id="rId378"/>
    <p:sldId id="629" r:id="rId379"/>
    <p:sldId id="630" r:id="rId380"/>
    <p:sldId id="631" r:id="rId381"/>
    <p:sldId id="632" r:id="rId382"/>
    <p:sldId id="633" r:id="rId383"/>
    <p:sldId id="634" r:id="rId384"/>
    <p:sldId id="635" r:id="rId385"/>
    <p:sldId id="636" r:id="rId386"/>
    <p:sldId id="637" r:id="rId387"/>
    <p:sldId id="638" r:id="rId388"/>
    <p:sldId id="639" r:id="rId389"/>
    <p:sldId id="640" r:id="rId390"/>
    <p:sldId id="641" r:id="rId391"/>
    <p:sldId id="642" r:id="rId392"/>
    <p:sldId id="643" r:id="rId393"/>
    <p:sldId id="644" r:id="rId394"/>
    <p:sldId id="645" r:id="rId395"/>
    <p:sldId id="646" r:id="rId396"/>
    <p:sldId id="647" r:id="rId397"/>
    <p:sldId id="648" r:id="rId398"/>
    <p:sldId id="649" r:id="rId399"/>
    <p:sldId id="650" r:id="rId400"/>
    <p:sldId id="651" r:id="rId401"/>
    <p:sldId id="652" r:id="rId402"/>
    <p:sldId id="653" r:id="rId403"/>
    <p:sldId id="654" r:id="rId404"/>
    <p:sldId id="655" r:id="rId405"/>
    <p:sldId id="656" r:id="rId406"/>
    <p:sldId id="657" r:id="rId407"/>
    <p:sldId id="658" r:id="rId408"/>
    <p:sldId id="659" r:id="rId409"/>
    <p:sldId id="660" r:id="rId410"/>
    <p:sldId id="661" r:id="rId411"/>
    <p:sldId id="662" r:id="rId412"/>
    <p:sldId id="663" r:id="rId413"/>
    <p:sldId id="664" r:id="rId414"/>
    <p:sldId id="665" r:id="rId415"/>
    <p:sldId id="666" r:id="rId416"/>
    <p:sldId id="667" r:id="rId417"/>
    <p:sldId id="668" r:id="rId418"/>
    <p:sldId id="669" r:id="rId419"/>
    <p:sldId id="670" r:id="rId420"/>
    <p:sldId id="671" r:id="rId421"/>
    <p:sldId id="672" r:id="rId422"/>
    <p:sldId id="673" r:id="rId423"/>
    <p:sldId id="674" r:id="rId424"/>
    <p:sldId id="675" r:id="rId425"/>
    <p:sldId id="676" r:id="rId426"/>
    <p:sldId id="677" r:id="rId427"/>
    <p:sldId id="678" r:id="rId428"/>
    <p:sldId id="679" r:id="rId429"/>
    <p:sldId id="680" r:id="rId430"/>
    <p:sldId id="681" r:id="rId431"/>
    <p:sldId id="682" r:id="rId432"/>
    <p:sldId id="683" r:id="rId433"/>
    <p:sldId id="684" r:id="rId434"/>
    <p:sldId id="685" r:id="rId435"/>
    <p:sldId id="686" r:id="rId436"/>
    <p:sldId id="687" r:id="rId437"/>
    <p:sldId id="688" r:id="rId438"/>
    <p:sldId id="689" r:id="rId439"/>
    <p:sldId id="690" r:id="rId440"/>
    <p:sldId id="691" r:id="rId441"/>
    <p:sldId id="692" r:id="rId442"/>
    <p:sldId id="693" r:id="rId443"/>
    <p:sldId id="694" r:id="rId444"/>
    <p:sldId id="695" r:id="rId445"/>
    <p:sldId id="696" r:id="rId446"/>
    <p:sldId id="697" r:id="rId447"/>
    <p:sldId id="698" r:id="rId448"/>
    <p:sldId id="699" r:id="rId449"/>
    <p:sldId id="700" r:id="rId450"/>
    <p:sldId id="701" r:id="rId451"/>
    <p:sldId id="702" r:id="rId452"/>
    <p:sldId id="703" r:id="rId453"/>
    <p:sldId id="704" r:id="rId454"/>
    <p:sldId id="705" r:id="rId455"/>
    <p:sldId id="706" r:id="rId456"/>
    <p:sldId id="707" r:id="rId457"/>
    <p:sldId id="708" r:id="rId458"/>
    <p:sldId id="709" r:id="rId459"/>
    <p:sldId id="710" r:id="rId460"/>
    <p:sldId id="711" r:id="rId461"/>
    <p:sldId id="712" r:id="rId462"/>
    <p:sldId id="713" r:id="rId463"/>
    <p:sldId id="714" r:id="rId464"/>
    <p:sldId id="715" r:id="rId465"/>
    <p:sldId id="716" r:id="rId466"/>
    <p:sldId id="717" r:id="rId467"/>
    <p:sldId id="718" r:id="rId468"/>
    <p:sldId id="719" r:id="rId469"/>
    <p:sldId id="720" r:id="rId470"/>
    <p:sldId id="721" r:id="rId471"/>
    <p:sldId id="722" r:id="rId472"/>
    <p:sldId id="723" r:id="rId473"/>
    <p:sldId id="724" r:id="rId474"/>
    <p:sldId id="725" r:id="rId475"/>
    <p:sldId id="726" r:id="rId476"/>
    <p:sldId id="727" r:id="rId477"/>
    <p:sldId id="728" r:id="rId478"/>
    <p:sldId id="729" r:id="rId479"/>
    <p:sldId id="730" r:id="rId480"/>
    <p:sldId id="731" r:id="rId481"/>
    <p:sldId id="732" r:id="rId482"/>
    <p:sldId id="733" r:id="rId483"/>
    <p:sldId id="734" r:id="rId484"/>
    <p:sldId id="735" r:id="rId485"/>
    <p:sldId id="736" r:id="rId486"/>
    <p:sldId id="737" r:id="rId487"/>
    <p:sldId id="738" r:id="rId488"/>
    <p:sldId id="739" r:id="rId489"/>
    <p:sldId id="740" r:id="rId490"/>
    <p:sldId id="741" r:id="rId49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slide" Target="slides/slide249.xml"/><Relationship Id="rId255" Type="http://schemas.openxmlformats.org/officeDocument/2006/relationships/slide" Target="slides/slide250.xml"/><Relationship Id="rId256" Type="http://schemas.openxmlformats.org/officeDocument/2006/relationships/slide" Target="slides/slide251.xml"/><Relationship Id="rId257" Type="http://schemas.openxmlformats.org/officeDocument/2006/relationships/slide" Target="slides/slide252.xml"/><Relationship Id="rId258" Type="http://schemas.openxmlformats.org/officeDocument/2006/relationships/slide" Target="slides/slide253.xml"/><Relationship Id="rId259" Type="http://schemas.openxmlformats.org/officeDocument/2006/relationships/slide" Target="slides/slide254.xml"/><Relationship Id="rId260" Type="http://schemas.openxmlformats.org/officeDocument/2006/relationships/slide" Target="slides/slide255.xml"/><Relationship Id="rId261" Type="http://schemas.openxmlformats.org/officeDocument/2006/relationships/slide" Target="slides/slide256.xml"/><Relationship Id="rId262" Type="http://schemas.openxmlformats.org/officeDocument/2006/relationships/slide" Target="slides/slide257.xml"/><Relationship Id="rId263" Type="http://schemas.openxmlformats.org/officeDocument/2006/relationships/slide" Target="slides/slide258.xml"/><Relationship Id="rId264" Type="http://schemas.openxmlformats.org/officeDocument/2006/relationships/slide" Target="slides/slide259.xml"/><Relationship Id="rId265" Type="http://schemas.openxmlformats.org/officeDocument/2006/relationships/slide" Target="slides/slide260.xml"/><Relationship Id="rId266" Type="http://schemas.openxmlformats.org/officeDocument/2006/relationships/slide" Target="slides/slide261.xml"/><Relationship Id="rId267" Type="http://schemas.openxmlformats.org/officeDocument/2006/relationships/slide" Target="slides/slide262.xml"/><Relationship Id="rId268" Type="http://schemas.openxmlformats.org/officeDocument/2006/relationships/slide" Target="slides/slide263.xml"/><Relationship Id="rId269" Type="http://schemas.openxmlformats.org/officeDocument/2006/relationships/slide" Target="slides/slide264.xml"/><Relationship Id="rId270" Type="http://schemas.openxmlformats.org/officeDocument/2006/relationships/slide" Target="slides/slide265.xml"/><Relationship Id="rId271" Type="http://schemas.openxmlformats.org/officeDocument/2006/relationships/slide" Target="slides/slide266.xml"/><Relationship Id="rId272" Type="http://schemas.openxmlformats.org/officeDocument/2006/relationships/slide" Target="slides/slide267.xml"/><Relationship Id="rId273" Type="http://schemas.openxmlformats.org/officeDocument/2006/relationships/slide" Target="slides/slide268.xml"/><Relationship Id="rId274" Type="http://schemas.openxmlformats.org/officeDocument/2006/relationships/slide" Target="slides/slide269.xml"/><Relationship Id="rId275" Type="http://schemas.openxmlformats.org/officeDocument/2006/relationships/slide" Target="slides/slide270.xml"/><Relationship Id="rId276" Type="http://schemas.openxmlformats.org/officeDocument/2006/relationships/slide" Target="slides/slide271.xml"/><Relationship Id="rId277" Type="http://schemas.openxmlformats.org/officeDocument/2006/relationships/slide" Target="slides/slide272.xml"/><Relationship Id="rId278" Type="http://schemas.openxmlformats.org/officeDocument/2006/relationships/slide" Target="slides/slide273.xml"/><Relationship Id="rId279" Type="http://schemas.openxmlformats.org/officeDocument/2006/relationships/slide" Target="slides/slide274.xml"/><Relationship Id="rId280" Type="http://schemas.openxmlformats.org/officeDocument/2006/relationships/slide" Target="slides/slide275.xml"/><Relationship Id="rId281" Type="http://schemas.openxmlformats.org/officeDocument/2006/relationships/slide" Target="slides/slide276.xml"/><Relationship Id="rId282" Type="http://schemas.openxmlformats.org/officeDocument/2006/relationships/slide" Target="slides/slide277.xml"/><Relationship Id="rId283" Type="http://schemas.openxmlformats.org/officeDocument/2006/relationships/slide" Target="slides/slide278.xml"/><Relationship Id="rId284" Type="http://schemas.openxmlformats.org/officeDocument/2006/relationships/slide" Target="slides/slide279.xml"/><Relationship Id="rId285" Type="http://schemas.openxmlformats.org/officeDocument/2006/relationships/slide" Target="slides/slide280.xml"/><Relationship Id="rId286" Type="http://schemas.openxmlformats.org/officeDocument/2006/relationships/slide" Target="slides/slide281.xml"/><Relationship Id="rId287" Type="http://schemas.openxmlformats.org/officeDocument/2006/relationships/slide" Target="slides/slide282.xml"/><Relationship Id="rId288" Type="http://schemas.openxmlformats.org/officeDocument/2006/relationships/slide" Target="slides/slide283.xml"/><Relationship Id="rId289" Type="http://schemas.openxmlformats.org/officeDocument/2006/relationships/slide" Target="slides/slide284.xml"/><Relationship Id="rId290" Type="http://schemas.openxmlformats.org/officeDocument/2006/relationships/slide" Target="slides/slide285.xml"/><Relationship Id="rId291" Type="http://schemas.openxmlformats.org/officeDocument/2006/relationships/slide" Target="slides/slide286.xml"/><Relationship Id="rId292" Type="http://schemas.openxmlformats.org/officeDocument/2006/relationships/slide" Target="slides/slide287.xml"/><Relationship Id="rId293" Type="http://schemas.openxmlformats.org/officeDocument/2006/relationships/slide" Target="slides/slide288.xml"/><Relationship Id="rId294" Type="http://schemas.openxmlformats.org/officeDocument/2006/relationships/slide" Target="slides/slide289.xml"/><Relationship Id="rId295" Type="http://schemas.openxmlformats.org/officeDocument/2006/relationships/slide" Target="slides/slide290.xml"/><Relationship Id="rId296" Type="http://schemas.openxmlformats.org/officeDocument/2006/relationships/slide" Target="slides/slide291.xml"/><Relationship Id="rId297" Type="http://schemas.openxmlformats.org/officeDocument/2006/relationships/slide" Target="slides/slide292.xml"/><Relationship Id="rId298" Type="http://schemas.openxmlformats.org/officeDocument/2006/relationships/slide" Target="slides/slide293.xml"/><Relationship Id="rId299" Type="http://schemas.openxmlformats.org/officeDocument/2006/relationships/slide" Target="slides/slide294.xml"/><Relationship Id="rId300" Type="http://schemas.openxmlformats.org/officeDocument/2006/relationships/slide" Target="slides/slide295.xml"/><Relationship Id="rId301" Type="http://schemas.openxmlformats.org/officeDocument/2006/relationships/slide" Target="slides/slide296.xml"/><Relationship Id="rId302" Type="http://schemas.openxmlformats.org/officeDocument/2006/relationships/slide" Target="slides/slide297.xml"/><Relationship Id="rId303" Type="http://schemas.openxmlformats.org/officeDocument/2006/relationships/slide" Target="slides/slide298.xml"/><Relationship Id="rId304" Type="http://schemas.openxmlformats.org/officeDocument/2006/relationships/slide" Target="slides/slide299.xml"/><Relationship Id="rId305" Type="http://schemas.openxmlformats.org/officeDocument/2006/relationships/slide" Target="slides/slide300.xml"/><Relationship Id="rId306" Type="http://schemas.openxmlformats.org/officeDocument/2006/relationships/slide" Target="slides/slide301.xml"/><Relationship Id="rId307" Type="http://schemas.openxmlformats.org/officeDocument/2006/relationships/slide" Target="slides/slide302.xml"/><Relationship Id="rId308" Type="http://schemas.openxmlformats.org/officeDocument/2006/relationships/slide" Target="slides/slide303.xml"/><Relationship Id="rId309" Type="http://schemas.openxmlformats.org/officeDocument/2006/relationships/slide" Target="slides/slide304.xml"/><Relationship Id="rId310" Type="http://schemas.openxmlformats.org/officeDocument/2006/relationships/slide" Target="slides/slide305.xml"/><Relationship Id="rId311" Type="http://schemas.openxmlformats.org/officeDocument/2006/relationships/slide" Target="slides/slide306.xml"/><Relationship Id="rId312" Type="http://schemas.openxmlformats.org/officeDocument/2006/relationships/slide" Target="slides/slide307.xml"/><Relationship Id="rId313" Type="http://schemas.openxmlformats.org/officeDocument/2006/relationships/slide" Target="slides/slide308.xml"/><Relationship Id="rId314" Type="http://schemas.openxmlformats.org/officeDocument/2006/relationships/slide" Target="slides/slide309.xml"/><Relationship Id="rId315" Type="http://schemas.openxmlformats.org/officeDocument/2006/relationships/slide" Target="slides/slide310.xml"/><Relationship Id="rId316" Type="http://schemas.openxmlformats.org/officeDocument/2006/relationships/slide" Target="slides/slide311.xml"/><Relationship Id="rId317" Type="http://schemas.openxmlformats.org/officeDocument/2006/relationships/slide" Target="slides/slide312.xml"/><Relationship Id="rId318" Type="http://schemas.openxmlformats.org/officeDocument/2006/relationships/slide" Target="slides/slide313.xml"/><Relationship Id="rId319" Type="http://schemas.openxmlformats.org/officeDocument/2006/relationships/slide" Target="slides/slide314.xml"/><Relationship Id="rId320" Type="http://schemas.openxmlformats.org/officeDocument/2006/relationships/slide" Target="slides/slide315.xml"/><Relationship Id="rId321" Type="http://schemas.openxmlformats.org/officeDocument/2006/relationships/slide" Target="slides/slide316.xml"/><Relationship Id="rId322" Type="http://schemas.openxmlformats.org/officeDocument/2006/relationships/slide" Target="slides/slide317.xml"/><Relationship Id="rId323" Type="http://schemas.openxmlformats.org/officeDocument/2006/relationships/slide" Target="slides/slide318.xml"/><Relationship Id="rId324" Type="http://schemas.openxmlformats.org/officeDocument/2006/relationships/slide" Target="slides/slide319.xml"/><Relationship Id="rId325" Type="http://schemas.openxmlformats.org/officeDocument/2006/relationships/slide" Target="slides/slide320.xml"/><Relationship Id="rId326" Type="http://schemas.openxmlformats.org/officeDocument/2006/relationships/slide" Target="slides/slide321.xml"/><Relationship Id="rId327" Type="http://schemas.openxmlformats.org/officeDocument/2006/relationships/slide" Target="slides/slide322.xml"/><Relationship Id="rId328" Type="http://schemas.openxmlformats.org/officeDocument/2006/relationships/slide" Target="slides/slide323.xml"/><Relationship Id="rId329" Type="http://schemas.openxmlformats.org/officeDocument/2006/relationships/slide" Target="slides/slide324.xml"/><Relationship Id="rId330" Type="http://schemas.openxmlformats.org/officeDocument/2006/relationships/slide" Target="slides/slide325.xml"/><Relationship Id="rId331" Type="http://schemas.openxmlformats.org/officeDocument/2006/relationships/slide" Target="slides/slide326.xml"/><Relationship Id="rId332" Type="http://schemas.openxmlformats.org/officeDocument/2006/relationships/slide" Target="slides/slide327.xml"/><Relationship Id="rId333" Type="http://schemas.openxmlformats.org/officeDocument/2006/relationships/slide" Target="slides/slide328.xml"/><Relationship Id="rId334" Type="http://schemas.openxmlformats.org/officeDocument/2006/relationships/slide" Target="slides/slide329.xml"/><Relationship Id="rId335" Type="http://schemas.openxmlformats.org/officeDocument/2006/relationships/slide" Target="slides/slide330.xml"/><Relationship Id="rId336" Type="http://schemas.openxmlformats.org/officeDocument/2006/relationships/slide" Target="slides/slide331.xml"/><Relationship Id="rId337" Type="http://schemas.openxmlformats.org/officeDocument/2006/relationships/slide" Target="slides/slide332.xml"/><Relationship Id="rId338" Type="http://schemas.openxmlformats.org/officeDocument/2006/relationships/slide" Target="slides/slide333.xml"/><Relationship Id="rId339" Type="http://schemas.openxmlformats.org/officeDocument/2006/relationships/slide" Target="slides/slide334.xml"/><Relationship Id="rId340" Type="http://schemas.openxmlformats.org/officeDocument/2006/relationships/slide" Target="slides/slide335.xml"/><Relationship Id="rId341" Type="http://schemas.openxmlformats.org/officeDocument/2006/relationships/slide" Target="slides/slide336.xml"/><Relationship Id="rId342" Type="http://schemas.openxmlformats.org/officeDocument/2006/relationships/slide" Target="slides/slide337.xml"/><Relationship Id="rId343" Type="http://schemas.openxmlformats.org/officeDocument/2006/relationships/slide" Target="slides/slide338.xml"/><Relationship Id="rId344" Type="http://schemas.openxmlformats.org/officeDocument/2006/relationships/slide" Target="slides/slide339.xml"/><Relationship Id="rId345" Type="http://schemas.openxmlformats.org/officeDocument/2006/relationships/slide" Target="slides/slide340.xml"/><Relationship Id="rId346" Type="http://schemas.openxmlformats.org/officeDocument/2006/relationships/slide" Target="slides/slide341.xml"/><Relationship Id="rId347" Type="http://schemas.openxmlformats.org/officeDocument/2006/relationships/slide" Target="slides/slide342.xml"/><Relationship Id="rId348" Type="http://schemas.openxmlformats.org/officeDocument/2006/relationships/slide" Target="slides/slide343.xml"/><Relationship Id="rId349" Type="http://schemas.openxmlformats.org/officeDocument/2006/relationships/slide" Target="slides/slide344.xml"/><Relationship Id="rId350" Type="http://schemas.openxmlformats.org/officeDocument/2006/relationships/slide" Target="slides/slide345.xml"/><Relationship Id="rId351" Type="http://schemas.openxmlformats.org/officeDocument/2006/relationships/slide" Target="slides/slide346.xml"/><Relationship Id="rId352" Type="http://schemas.openxmlformats.org/officeDocument/2006/relationships/slide" Target="slides/slide347.xml"/><Relationship Id="rId353" Type="http://schemas.openxmlformats.org/officeDocument/2006/relationships/slide" Target="slides/slide348.xml"/><Relationship Id="rId354" Type="http://schemas.openxmlformats.org/officeDocument/2006/relationships/slide" Target="slides/slide349.xml"/><Relationship Id="rId355" Type="http://schemas.openxmlformats.org/officeDocument/2006/relationships/slide" Target="slides/slide350.xml"/><Relationship Id="rId356" Type="http://schemas.openxmlformats.org/officeDocument/2006/relationships/slide" Target="slides/slide351.xml"/><Relationship Id="rId357" Type="http://schemas.openxmlformats.org/officeDocument/2006/relationships/slide" Target="slides/slide352.xml"/><Relationship Id="rId358" Type="http://schemas.openxmlformats.org/officeDocument/2006/relationships/slide" Target="slides/slide353.xml"/><Relationship Id="rId359" Type="http://schemas.openxmlformats.org/officeDocument/2006/relationships/slide" Target="slides/slide354.xml"/><Relationship Id="rId360" Type="http://schemas.openxmlformats.org/officeDocument/2006/relationships/slide" Target="slides/slide355.xml"/><Relationship Id="rId361" Type="http://schemas.openxmlformats.org/officeDocument/2006/relationships/slide" Target="slides/slide356.xml"/><Relationship Id="rId362" Type="http://schemas.openxmlformats.org/officeDocument/2006/relationships/slide" Target="slides/slide357.xml"/><Relationship Id="rId363" Type="http://schemas.openxmlformats.org/officeDocument/2006/relationships/slide" Target="slides/slide358.xml"/><Relationship Id="rId364" Type="http://schemas.openxmlformats.org/officeDocument/2006/relationships/slide" Target="slides/slide359.xml"/><Relationship Id="rId365" Type="http://schemas.openxmlformats.org/officeDocument/2006/relationships/slide" Target="slides/slide360.xml"/><Relationship Id="rId366" Type="http://schemas.openxmlformats.org/officeDocument/2006/relationships/slide" Target="slides/slide361.xml"/><Relationship Id="rId367" Type="http://schemas.openxmlformats.org/officeDocument/2006/relationships/slide" Target="slides/slide362.xml"/><Relationship Id="rId368" Type="http://schemas.openxmlformats.org/officeDocument/2006/relationships/slide" Target="slides/slide363.xml"/><Relationship Id="rId369" Type="http://schemas.openxmlformats.org/officeDocument/2006/relationships/slide" Target="slides/slide364.xml"/><Relationship Id="rId370" Type="http://schemas.openxmlformats.org/officeDocument/2006/relationships/slide" Target="slides/slide365.xml"/><Relationship Id="rId371" Type="http://schemas.openxmlformats.org/officeDocument/2006/relationships/slide" Target="slides/slide366.xml"/><Relationship Id="rId372" Type="http://schemas.openxmlformats.org/officeDocument/2006/relationships/slide" Target="slides/slide367.xml"/><Relationship Id="rId373" Type="http://schemas.openxmlformats.org/officeDocument/2006/relationships/slide" Target="slides/slide368.xml"/><Relationship Id="rId374" Type="http://schemas.openxmlformats.org/officeDocument/2006/relationships/slide" Target="slides/slide369.xml"/><Relationship Id="rId375" Type="http://schemas.openxmlformats.org/officeDocument/2006/relationships/slide" Target="slides/slide370.xml"/><Relationship Id="rId376" Type="http://schemas.openxmlformats.org/officeDocument/2006/relationships/slide" Target="slides/slide371.xml"/><Relationship Id="rId377" Type="http://schemas.openxmlformats.org/officeDocument/2006/relationships/slide" Target="slides/slide372.xml"/><Relationship Id="rId378" Type="http://schemas.openxmlformats.org/officeDocument/2006/relationships/slide" Target="slides/slide373.xml"/><Relationship Id="rId379" Type="http://schemas.openxmlformats.org/officeDocument/2006/relationships/slide" Target="slides/slide374.xml"/><Relationship Id="rId380" Type="http://schemas.openxmlformats.org/officeDocument/2006/relationships/slide" Target="slides/slide375.xml"/><Relationship Id="rId381" Type="http://schemas.openxmlformats.org/officeDocument/2006/relationships/slide" Target="slides/slide376.xml"/><Relationship Id="rId382" Type="http://schemas.openxmlformats.org/officeDocument/2006/relationships/slide" Target="slides/slide377.xml"/><Relationship Id="rId383" Type="http://schemas.openxmlformats.org/officeDocument/2006/relationships/slide" Target="slides/slide378.xml"/><Relationship Id="rId384" Type="http://schemas.openxmlformats.org/officeDocument/2006/relationships/slide" Target="slides/slide379.xml"/><Relationship Id="rId385" Type="http://schemas.openxmlformats.org/officeDocument/2006/relationships/slide" Target="slides/slide380.xml"/><Relationship Id="rId386" Type="http://schemas.openxmlformats.org/officeDocument/2006/relationships/slide" Target="slides/slide381.xml"/><Relationship Id="rId387" Type="http://schemas.openxmlformats.org/officeDocument/2006/relationships/slide" Target="slides/slide382.xml"/><Relationship Id="rId388" Type="http://schemas.openxmlformats.org/officeDocument/2006/relationships/slide" Target="slides/slide383.xml"/><Relationship Id="rId389" Type="http://schemas.openxmlformats.org/officeDocument/2006/relationships/slide" Target="slides/slide384.xml"/><Relationship Id="rId390" Type="http://schemas.openxmlformats.org/officeDocument/2006/relationships/slide" Target="slides/slide385.xml"/><Relationship Id="rId391" Type="http://schemas.openxmlformats.org/officeDocument/2006/relationships/slide" Target="slides/slide386.xml"/><Relationship Id="rId392" Type="http://schemas.openxmlformats.org/officeDocument/2006/relationships/slide" Target="slides/slide387.xml"/><Relationship Id="rId393" Type="http://schemas.openxmlformats.org/officeDocument/2006/relationships/slide" Target="slides/slide388.xml"/><Relationship Id="rId394" Type="http://schemas.openxmlformats.org/officeDocument/2006/relationships/slide" Target="slides/slide389.xml"/><Relationship Id="rId395" Type="http://schemas.openxmlformats.org/officeDocument/2006/relationships/slide" Target="slides/slide390.xml"/><Relationship Id="rId396" Type="http://schemas.openxmlformats.org/officeDocument/2006/relationships/slide" Target="slides/slide391.xml"/><Relationship Id="rId397" Type="http://schemas.openxmlformats.org/officeDocument/2006/relationships/slide" Target="slides/slide392.xml"/><Relationship Id="rId398" Type="http://schemas.openxmlformats.org/officeDocument/2006/relationships/slide" Target="slides/slide393.xml"/><Relationship Id="rId399" Type="http://schemas.openxmlformats.org/officeDocument/2006/relationships/slide" Target="slides/slide394.xml"/><Relationship Id="rId400" Type="http://schemas.openxmlformats.org/officeDocument/2006/relationships/slide" Target="slides/slide395.xml"/><Relationship Id="rId401" Type="http://schemas.openxmlformats.org/officeDocument/2006/relationships/slide" Target="slides/slide396.xml"/><Relationship Id="rId402" Type="http://schemas.openxmlformats.org/officeDocument/2006/relationships/slide" Target="slides/slide397.xml"/><Relationship Id="rId403" Type="http://schemas.openxmlformats.org/officeDocument/2006/relationships/slide" Target="slides/slide398.xml"/><Relationship Id="rId404" Type="http://schemas.openxmlformats.org/officeDocument/2006/relationships/slide" Target="slides/slide399.xml"/><Relationship Id="rId405" Type="http://schemas.openxmlformats.org/officeDocument/2006/relationships/slide" Target="slides/slide400.xml"/><Relationship Id="rId406" Type="http://schemas.openxmlformats.org/officeDocument/2006/relationships/slide" Target="slides/slide401.xml"/><Relationship Id="rId407" Type="http://schemas.openxmlformats.org/officeDocument/2006/relationships/slide" Target="slides/slide402.xml"/><Relationship Id="rId408" Type="http://schemas.openxmlformats.org/officeDocument/2006/relationships/slide" Target="slides/slide403.xml"/><Relationship Id="rId409" Type="http://schemas.openxmlformats.org/officeDocument/2006/relationships/slide" Target="slides/slide404.xml"/><Relationship Id="rId410" Type="http://schemas.openxmlformats.org/officeDocument/2006/relationships/slide" Target="slides/slide405.xml"/><Relationship Id="rId411" Type="http://schemas.openxmlformats.org/officeDocument/2006/relationships/slide" Target="slides/slide406.xml"/><Relationship Id="rId412" Type="http://schemas.openxmlformats.org/officeDocument/2006/relationships/slide" Target="slides/slide407.xml"/><Relationship Id="rId413" Type="http://schemas.openxmlformats.org/officeDocument/2006/relationships/slide" Target="slides/slide408.xml"/><Relationship Id="rId414" Type="http://schemas.openxmlformats.org/officeDocument/2006/relationships/slide" Target="slides/slide409.xml"/><Relationship Id="rId415" Type="http://schemas.openxmlformats.org/officeDocument/2006/relationships/slide" Target="slides/slide410.xml"/><Relationship Id="rId416" Type="http://schemas.openxmlformats.org/officeDocument/2006/relationships/slide" Target="slides/slide411.xml"/><Relationship Id="rId417" Type="http://schemas.openxmlformats.org/officeDocument/2006/relationships/slide" Target="slides/slide412.xml"/><Relationship Id="rId418" Type="http://schemas.openxmlformats.org/officeDocument/2006/relationships/slide" Target="slides/slide413.xml"/><Relationship Id="rId419" Type="http://schemas.openxmlformats.org/officeDocument/2006/relationships/slide" Target="slides/slide414.xml"/><Relationship Id="rId420" Type="http://schemas.openxmlformats.org/officeDocument/2006/relationships/slide" Target="slides/slide415.xml"/><Relationship Id="rId421" Type="http://schemas.openxmlformats.org/officeDocument/2006/relationships/slide" Target="slides/slide416.xml"/><Relationship Id="rId422" Type="http://schemas.openxmlformats.org/officeDocument/2006/relationships/slide" Target="slides/slide417.xml"/><Relationship Id="rId423" Type="http://schemas.openxmlformats.org/officeDocument/2006/relationships/slide" Target="slides/slide418.xml"/><Relationship Id="rId424" Type="http://schemas.openxmlformats.org/officeDocument/2006/relationships/slide" Target="slides/slide419.xml"/><Relationship Id="rId425" Type="http://schemas.openxmlformats.org/officeDocument/2006/relationships/slide" Target="slides/slide420.xml"/><Relationship Id="rId426" Type="http://schemas.openxmlformats.org/officeDocument/2006/relationships/slide" Target="slides/slide421.xml"/><Relationship Id="rId427" Type="http://schemas.openxmlformats.org/officeDocument/2006/relationships/slide" Target="slides/slide422.xml"/><Relationship Id="rId428" Type="http://schemas.openxmlformats.org/officeDocument/2006/relationships/slide" Target="slides/slide423.xml"/><Relationship Id="rId429" Type="http://schemas.openxmlformats.org/officeDocument/2006/relationships/slide" Target="slides/slide424.xml"/><Relationship Id="rId430" Type="http://schemas.openxmlformats.org/officeDocument/2006/relationships/slide" Target="slides/slide425.xml"/><Relationship Id="rId431" Type="http://schemas.openxmlformats.org/officeDocument/2006/relationships/slide" Target="slides/slide426.xml"/><Relationship Id="rId432" Type="http://schemas.openxmlformats.org/officeDocument/2006/relationships/slide" Target="slides/slide427.xml"/><Relationship Id="rId433" Type="http://schemas.openxmlformats.org/officeDocument/2006/relationships/slide" Target="slides/slide428.xml"/><Relationship Id="rId434" Type="http://schemas.openxmlformats.org/officeDocument/2006/relationships/slide" Target="slides/slide429.xml"/><Relationship Id="rId435" Type="http://schemas.openxmlformats.org/officeDocument/2006/relationships/slide" Target="slides/slide430.xml"/><Relationship Id="rId436" Type="http://schemas.openxmlformats.org/officeDocument/2006/relationships/slide" Target="slides/slide431.xml"/><Relationship Id="rId437" Type="http://schemas.openxmlformats.org/officeDocument/2006/relationships/slide" Target="slides/slide432.xml"/><Relationship Id="rId438" Type="http://schemas.openxmlformats.org/officeDocument/2006/relationships/slide" Target="slides/slide433.xml"/><Relationship Id="rId439" Type="http://schemas.openxmlformats.org/officeDocument/2006/relationships/slide" Target="slides/slide434.xml"/><Relationship Id="rId440" Type="http://schemas.openxmlformats.org/officeDocument/2006/relationships/slide" Target="slides/slide435.xml"/><Relationship Id="rId441" Type="http://schemas.openxmlformats.org/officeDocument/2006/relationships/slide" Target="slides/slide436.xml"/><Relationship Id="rId442" Type="http://schemas.openxmlformats.org/officeDocument/2006/relationships/slide" Target="slides/slide437.xml"/><Relationship Id="rId443" Type="http://schemas.openxmlformats.org/officeDocument/2006/relationships/slide" Target="slides/slide438.xml"/><Relationship Id="rId444" Type="http://schemas.openxmlformats.org/officeDocument/2006/relationships/slide" Target="slides/slide439.xml"/><Relationship Id="rId445" Type="http://schemas.openxmlformats.org/officeDocument/2006/relationships/slide" Target="slides/slide440.xml"/><Relationship Id="rId446" Type="http://schemas.openxmlformats.org/officeDocument/2006/relationships/slide" Target="slides/slide441.xml"/><Relationship Id="rId447" Type="http://schemas.openxmlformats.org/officeDocument/2006/relationships/slide" Target="slides/slide442.xml"/><Relationship Id="rId448" Type="http://schemas.openxmlformats.org/officeDocument/2006/relationships/slide" Target="slides/slide443.xml"/><Relationship Id="rId449" Type="http://schemas.openxmlformats.org/officeDocument/2006/relationships/slide" Target="slides/slide444.xml"/><Relationship Id="rId450" Type="http://schemas.openxmlformats.org/officeDocument/2006/relationships/slide" Target="slides/slide445.xml"/><Relationship Id="rId451" Type="http://schemas.openxmlformats.org/officeDocument/2006/relationships/slide" Target="slides/slide446.xml"/><Relationship Id="rId452" Type="http://schemas.openxmlformats.org/officeDocument/2006/relationships/slide" Target="slides/slide447.xml"/><Relationship Id="rId453" Type="http://schemas.openxmlformats.org/officeDocument/2006/relationships/slide" Target="slides/slide448.xml"/><Relationship Id="rId454" Type="http://schemas.openxmlformats.org/officeDocument/2006/relationships/slide" Target="slides/slide449.xml"/><Relationship Id="rId455" Type="http://schemas.openxmlformats.org/officeDocument/2006/relationships/slide" Target="slides/slide450.xml"/><Relationship Id="rId456" Type="http://schemas.openxmlformats.org/officeDocument/2006/relationships/slide" Target="slides/slide451.xml"/><Relationship Id="rId457" Type="http://schemas.openxmlformats.org/officeDocument/2006/relationships/slide" Target="slides/slide452.xml"/><Relationship Id="rId458" Type="http://schemas.openxmlformats.org/officeDocument/2006/relationships/slide" Target="slides/slide453.xml"/><Relationship Id="rId459" Type="http://schemas.openxmlformats.org/officeDocument/2006/relationships/slide" Target="slides/slide454.xml"/><Relationship Id="rId460" Type="http://schemas.openxmlformats.org/officeDocument/2006/relationships/slide" Target="slides/slide455.xml"/><Relationship Id="rId461" Type="http://schemas.openxmlformats.org/officeDocument/2006/relationships/slide" Target="slides/slide456.xml"/><Relationship Id="rId462" Type="http://schemas.openxmlformats.org/officeDocument/2006/relationships/slide" Target="slides/slide457.xml"/><Relationship Id="rId463" Type="http://schemas.openxmlformats.org/officeDocument/2006/relationships/slide" Target="slides/slide458.xml"/><Relationship Id="rId464" Type="http://schemas.openxmlformats.org/officeDocument/2006/relationships/slide" Target="slides/slide459.xml"/><Relationship Id="rId465" Type="http://schemas.openxmlformats.org/officeDocument/2006/relationships/slide" Target="slides/slide460.xml"/><Relationship Id="rId466" Type="http://schemas.openxmlformats.org/officeDocument/2006/relationships/slide" Target="slides/slide461.xml"/><Relationship Id="rId467" Type="http://schemas.openxmlformats.org/officeDocument/2006/relationships/slide" Target="slides/slide462.xml"/><Relationship Id="rId468" Type="http://schemas.openxmlformats.org/officeDocument/2006/relationships/slide" Target="slides/slide463.xml"/><Relationship Id="rId469" Type="http://schemas.openxmlformats.org/officeDocument/2006/relationships/slide" Target="slides/slide464.xml"/><Relationship Id="rId470" Type="http://schemas.openxmlformats.org/officeDocument/2006/relationships/slide" Target="slides/slide465.xml"/><Relationship Id="rId471" Type="http://schemas.openxmlformats.org/officeDocument/2006/relationships/slide" Target="slides/slide466.xml"/><Relationship Id="rId472" Type="http://schemas.openxmlformats.org/officeDocument/2006/relationships/slide" Target="slides/slide467.xml"/><Relationship Id="rId473" Type="http://schemas.openxmlformats.org/officeDocument/2006/relationships/slide" Target="slides/slide468.xml"/><Relationship Id="rId474" Type="http://schemas.openxmlformats.org/officeDocument/2006/relationships/slide" Target="slides/slide469.xml"/><Relationship Id="rId475" Type="http://schemas.openxmlformats.org/officeDocument/2006/relationships/slide" Target="slides/slide470.xml"/><Relationship Id="rId476" Type="http://schemas.openxmlformats.org/officeDocument/2006/relationships/slide" Target="slides/slide471.xml"/><Relationship Id="rId477" Type="http://schemas.openxmlformats.org/officeDocument/2006/relationships/slide" Target="slides/slide472.xml"/><Relationship Id="rId478" Type="http://schemas.openxmlformats.org/officeDocument/2006/relationships/slide" Target="slides/slide473.xml"/><Relationship Id="rId479" Type="http://schemas.openxmlformats.org/officeDocument/2006/relationships/slide" Target="slides/slide474.xml"/><Relationship Id="rId480" Type="http://schemas.openxmlformats.org/officeDocument/2006/relationships/slide" Target="slides/slide475.xml"/><Relationship Id="rId481" Type="http://schemas.openxmlformats.org/officeDocument/2006/relationships/slide" Target="slides/slide476.xml"/><Relationship Id="rId482" Type="http://schemas.openxmlformats.org/officeDocument/2006/relationships/slide" Target="slides/slide477.xml"/><Relationship Id="rId483" Type="http://schemas.openxmlformats.org/officeDocument/2006/relationships/slide" Target="slides/slide478.xml"/><Relationship Id="rId484" Type="http://schemas.openxmlformats.org/officeDocument/2006/relationships/slide" Target="slides/slide479.xml"/><Relationship Id="rId485" Type="http://schemas.openxmlformats.org/officeDocument/2006/relationships/slide" Target="slides/slide480.xml"/><Relationship Id="rId486" Type="http://schemas.openxmlformats.org/officeDocument/2006/relationships/slide" Target="slides/slide481.xml"/><Relationship Id="rId487" Type="http://schemas.openxmlformats.org/officeDocument/2006/relationships/slide" Target="slides/slide482.xml"/><Relationship Id="rId488" Type="http://schemas.openxmlformats.org/officeDocument/2006/relationships/slide" Target="slides/slide483.xml"/><Relationship Id="rId489" Type="http://schemas.openxmlformats.org/officeDocument/2006/relationships/slide" Target="slides/slide484.xml"/><Relationship Id="rId490" Type="http://schemas.openxmlformats.org/officeDocument/2006/relationships/slide" Target="slides/slide485.xml"/><Relationship Id="rId491" Type="http://schemas.openxmlformats.org/officeDocument/2006/relationships/slide" Target="slides/slide48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0986" y="206705"/>
            <a:ext cx="5094605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 u="heavy">
                <a:solidFill>
                  <a:srgbClr val="FF0000"/>
                </a:solidFill>
                <a:latin typeface="Georgia"/>
                <a:cs typeface="Georg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7340" y="1802636"/>
            <a:ext cx="8387080" cy="2802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752850" y="6373774"/>
            <a:ext cx="1639570" cy="36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324088" y="6465214"/>
            <a:ext cx="30987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hyperlink" Target="http://www.vyntextechnologies.co.ke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
</file>

<file path=ppt/slides/_rels/slide1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
</file>

<file path=ppt/slides/_rels/slide1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
</file>

<file path=ppt/slides/_rels/slide1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
</file>

<file path=ppt/slides/_rels/slide1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
</file>

<file path=ppt/slides/_rels/slide1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1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
</file>

<file path=ppt/slides/_rels/slide1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1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
</file>

<file path=ppt/slides/_rels/slide1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1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1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/Relationships>

</file>

<file path=ppt/slides/_rels/slide2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

</file>

<file path=ppt/slides/_rels/slide2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

</file>

<file path=ppt/slides/_rels/slide2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

</file>

<file path=ppt/slides/_rels/slide2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

</file>

<file path=ppt/slides/_rels/slide2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

</file>

<file path=ppt/slides/_rels/slide2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
</file>

<file path=ppt/slides/_rels/slide2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/Relationships>

</file>

<file path=ppt/slides/_rels/slide2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2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/Relationships>

</file>

<file path=ppt/slides/_rels/slide2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/Relationships>

</file>

<file path=ppt/slides/_rels/slide2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jpg"/></Relationships>

</file>

<file path=ppt/slides/_rels/slide2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jpg"/></Relationships>

</file>

<file path=ppt/slides/_rels/slide2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g"/></Relationships>

</file>

<file path=ppt/slides/_rels/slide2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/Relationships>

</file>

<file path=ppt/slides/_rels/slide2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/Relationships>

</file>

<file path=ppt/slides/_rels/slide2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jpg"/></Relationships>

</file>

<file path=ppt/slides/_rels/slide2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jpg"/></Relationships>

</file>

<file path=ppt/slides/_rels/slide2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/Relationships>

</file>

<file path=ppt/slides/_rels/slide2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/Relationships>

</file>

<file path=ppt/slides/_rels/slide2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jpg"/></Relationships>

</file>

<file path=ppt/slides/_rels/slide2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jpg"/></Relationships>

</file>

<file path=ppt/slides/_rels/slide2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g"/></Relationships>

</file>

<file path=ppt/slides/_rels/slide2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jpg"/></Relationships>

</file>

<file path=ppt/slides/_rels/slide2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g"/></Relationships>

</file>

<file path=ppt/slides/_rels/slide2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jpg"/></Relationships>

</file>

<file path=ppt/slides/_rels/slide2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jpg"/></Relationships>

</file>

<file path=ppt/slides/_rels/slide2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jpg"/></Relationships>

</file>

<file path=ppt/slides/_rels/slide2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jpg"/></Relationships>

</file>

<file path=ppt/slides/_rels/slide2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jpg"/></Relationships>

</file>

<file path=ppt/slides/_rels/slide2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jpg"/></Relationships>

</file>

<file path=ppt/slides/_rels/slide2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/Relationships>

</file>

<file path=ppt/slides/_rels/slide2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9.jpg"/></Relationships>

</file>

<file path=ppt/slides/_rels/slide2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jpg"/></Relationships>

</file>

<file path=ppt/slides/_rels/slide2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2.jpg"/></Relationships>

</file>

<file path=ppt/slides/_rels/slide2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/Relationships>

</file>

<file path=ppt/slides/_rels/slide2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/Relationships>

</file>

<file path=ppt/slides/_rels/slide2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hyperlink" Target="http://www.vyntex.co.ke/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/Relationships>

</file>

<file path=ppt/slides/_rels/slide3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
</file>

<file path=ppt/slides/_rels/slide3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141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jpg"/></Relationships>

</file>

<file path=ppt/slides/_rels/slide4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vyntex.co.ke/" TargetMode="External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0" y="2362200"/>
            <a:ext cx="7848600" cy="4112895"/>
            <a:chOff x="685800" y="2362200"/>
            <a:chExt cx="7848600" cy="41128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5600" y="2362200"/>
              <a:ext cx="3429000" cy="24493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5800" y="4794199"/>
              <a:ext cx="7848600" cy="1680845"/>
            </a:xfrm>
            <a:custGeom>
              <a:avLst/>
              <a:gdLst/>
              <a:ahLst/>
              <a:cxnLst/>
              <a:rect l="l" t="t" r="r" b="b"/>
              <a:pathLst>
                <a:path w="7848600" h="1680845">
                  <a:moveTo>
                    <a:pt x="7848600" y="0"/>
                  </a:moveTo>
                  <a:lnTo>
                    <a:pt x="0" y="0"/>
                  </a:lnTo>
                  <a:lnTo>
                    <a:pt x="0" y="1680464"/>
                  </a:lnTo>
                  <a:lnTo>
                    <a:pt x="7848600" y="1680464"/>
                  </a:lnTo>
                  <a:lnTo>
                    <a:pt x="7848600" y="0"/>
                  </a:lnTo>
                  <a:close/>
                </a:path>
              </a:pathLst>
            </a:custGeom>
            <a:solidFill>
              <a:srgbClr val="DCE6F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539621" y="4758267"/>
            <a:ext cx="6139815" cy="1644650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540"/>
              </a:spcBef>
            </a:pPr>
            <a:r>
              <a:rPr dirty="0" sz="2800" spc="180">
                <a:solidFill>
                  <a:srgbClr val="6F2F9F"/>
                </a:solidFill>
                <a:latin typeface="Georgia"/>
                <a:cs typeface="Georgia"/>
              </a:rPr>
              <a:t>VynTex</a:t>
            </a:r>
            <a:r>
              <a:rPr dirty="0" sz="2800" spc="30">
                <a:solidFill>
                  <a:srgbClr val="6F2F9F"/>
                </a:solidFill>
                <a:latin typeface="Georgia"/>
                <a:cs typeface="Georgia"/>
              </a:rPr>
              <a:t> </a:t>
            </a:r>
            <a:r>
              <a:rPr dirty="0" sz="2800" spc="165">
                <a:solidFill>
                  <a:srgbClr val="6F2F9F"/>
                </a:solidFill>
                <a:latin typeface="Georgia"/>
                <a:cs typeface="Georgia"/>
              </a:rPr>
              <a:t>Technologies</a:t>
            </a:r>
            <a:endParaRPr sz="2800">
              <a:latin typeface="Georgia"/>
              <a:cs typeface="Georgia"/>
            </a:endParaRPr>
          </a:p>
          <a:p>
            <a:pPr algn="ctr" marL="635">
              <a:lnSpc>
                <a:spcPct val="100000"/>
              </a:lnSpc>
              <a:spcBef>
                <a:spcPts val="565"/>
              </a:spcBef>
            </a:pPr>
            <a:r>
              <a:rPr dirty="0" sz="3600" spc="-12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dirty="0" sz="3600" spc="11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 spc="-675" b="1" i="1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dirty="0" sz="3600" spc="-540" b="1" i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dirty="0" sz="3600" spc="-640" b="1" i="1">
                <a:solidFill>
                  <a:srgbClr val="FF0000"/>
                </a:solidFill>
                <a:latin typeface="Times New Roman"/>
                <a:cs typeface="Times New Roman"/>
              </a:rPr>
              <a:t>w</a:t>
            </a:r>
            <a:r>
              <a:rPr dirty="0" sz="3600" spc="7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 spc="-180" b="1" i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dirty="0" sz="3600" spc="-340" b="1" i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dirty="0" sz="3600" spc="-34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dirty="0" sz="3600" spc="75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 spc="-170" b="1" i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dirty="0" sz="3600" spc="-690" b="1" i="1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dirty="0" sz="3600" spc="95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 spc="-180" b="1" i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dirty="0" sz="3600" spc="-455" b="1" i="1">
                <a:solidFill>
                  <a:srgbClr val="FF0000"/>
                </a:solidFill>
                <a:latin typeface="Times New Roman"/>
                <a:cs typeface="Times New Roman"/>
              </a:rPr>
              <a:t>duc</a:t>
            </a:r>
            <a:r>
              <a:rPr dirty="0" sz="3600" spc="-45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dirty="0" sz="3600" spc="-360" b="1" i="1">
                <a:solidFill>
                  <a:srgbClr val="FF0000"/>
                </a:solidFill>
                <a:latin typeface="Times New Roman"/>
                <a:cs typeface="Times New Roman"/>
              </a:rPr>
              <a:t>tio</a:t>
            </a:r>
            <a:r>
              <a:rPr dirty="0" sz="3600" spc="-535" b="1" i="1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dirty="0" sz="3600" spc="295" b="1" i="1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3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3200" spc="-90" b="1">
                <a:solidFill>
                  <a:srgbClr val="0000CC"/>
                </a:solidFill>
                <a:latin typeface="Georgia"/>
                <a:cs typeface="Georgia"/>
                <a:hlinkClick r:id="rId3"/>
              </a:rPr>
              <a:t>www.vyntextechnologies.co.ke</a:t>
            </a:r>
            <a:endParaRPr sz="3200">
              <a:latin typeface="Georgia"/>
              <a:cs typeface="Georg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6172200"/>
            <a:chOff x="0" y="0"/>
            <a:chExt cx="9144000" cy="6172200"/>
          </a:xfrm>
        </p:grpSpPr>
        <p:sp>
          <p:nvSpPr>
            <p:cNvPr id="7" name="object 7"/>
            <p:cNvSpPr/>
            <p:nvPr/>
          </p:nvSpPr>
          <p:spPr>
            <a:xfrm>
              <a:off x="0" y="3144266"/>
              <a:ext cx="2950845" cy="3028315"/>
            </a:xfrm>
            <a:custGeom>
              <a:avLst/>
              <a:gdLst/>
              <a:ahLst/>
              <a:cxnLst/>
              <a:rect l="l" t="t" r="r" b="b"/>
              <a:pathLst>
                <a:path w="2950844" h="3028315">
                  <a:moveTo>
                    <a:pt x="1367917" y="0"/>
                  </a:moveTo>
                  <a:lnTo>
                    <a:pt x="0" y="1357691"/>
                  </a:lnTo>
                  <a:lnTo>
                    <a:pt x="0" y="1510096"/>
                  </a:lnTo>
                  <a:lnTo>
                    <a:pt x="1506474" y="3027934"/>
                  </a:lnTo>
                  <a:lnTo>
                    <a:pt x="2950718" y="1594612"/>
                  </a:lnTo>
                  <a:lnTo>
                    <a:pt x="136791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43" y="3856990"/>
              <a:ext cx="2636001" cy="21243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81698" y="3048000"/>
              <a:ext cx="2662555" cy="3068320"/>
            </a:xfrm>
            <a:custGeom>
              <a:avLst/>
              <a:gdLst/>
              <a:ahLst/>
              <a:cxnLst/>
              <a:rect l="l" t="t" r="r" b="b"/>
              <a:pathLst>
                <a:path w="2662554" h="3068320">
                  <a:moveTo>
                    <a:pt x="1591309" y="0"/>
                  </a:moveTo>
                  <a:lnTo>
                    <a:pt x="0" y="1998472"/>
                  </a:lnTo>
                  <a:lnTo>
                    <a:pt x="1343152" y="3067875"/>
                  </a:lnTo>
                  <a:lnTo>
                    <a:pt x="2662301" y="1411253"/>
                  </a:lnTo>
                  <a:lnTo>
                    <a:pt x="2662301" y="852762"/>
                  </a:lnTo>
                  <a:lnTo>
                    <a:pt x="15913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0426" y="3195954"/>
              <a:ext cx="1836050" cy="19540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6" y="0"/>
              <a:ext cx="8808720" cy="39227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904" y="2398776"/>
              <a:ext cx="3009899" cy="10104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37503" y="2398776"/>
              <a:ext cx="3009900" cy="101041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289925" cy="6336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41325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Ovaries-</a:t>
            </a:r>
            <a:r>
              <a:rPr dirty="0" sz="3600" spc="-5">
                <a:latin typeface="Times New Roman"/>
                <a:cs typeface="Times New Roman"/>
              </a:rPr>
              <a:t>they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produce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ova,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female 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gametes.</a:t>
            </a:r>
            <a:r>
              <a:rPr dirty="0" sz="3600" spc="-6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They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also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produce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hormones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control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sex</a:t>
            </a:r>
            <a:r>
              <a:rPr dirty="0" sz="3600">
                <a:latin typeface="Times New Roman"/>
                <a:cs typeface="Times New Roman"/>
              </a:rPr>
              <a:t> cycles.</a:t>
            </a:r>
            <a:endParaRPr sz="3600">
              <a:latin typeface="Times New Roman"/>
              <a:cs typeface="Times New Roman"/>
            </a:endParaRPr>
          </a:p>
          <a:p>
            <a:pPr marL="355600" marR="28575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Fallopian </a:t>
            </a:r>
            <a:r>
              <a:rPr dirty="0" sz="3600" b="1">
                <a:latin typeface="Times New Roman"/>
                <a:cs typeface="Times New Roman"/>
              </a:rPr>
              <a:t>tube or oviduct-</a:t>
            </a:r>
            <a:r>
              <a:rPr dirty="0" sz="3600">
                <a:latin typeface="Times New Roman"/>
                <a:cs typeface="Times New Roman"/>
              </a:rPr>
              <a:t>is where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fertilization </a:t>
            </a:r>
            <a:r>
              <a:rPr dirty="0" sz="3600">
                <a:latin typeface="Times New Roman"/>
                <a:cs typeface="Times New Roman"/>
              </a:rPr>
              <a:t>takes place </a:t>
            </a:r>
            <a:r>
              <a:rPr dirty="0" sz="3600" spc="-5">
                <a:latin typeface="Times New Roman"/>
                <a:cs typeface="Times New Roman"/>
              </a:rPr>
              <a:t>as </a:t>
            </a:r>
            <a:r>
              <a:rPr dirty="0" sz="3600">
                <a:latin typeface="Times New Roman"/>
                <a:cs typeface="Times New Roman"/>
              </a:rPr>
              <a:t>the ovum </a:t>
            </a:r>
            <a:r>
              <a:rPr dirty="0" sz="3600" spc="-5">
                <a:latin typeface="Times New Roman"/>
                <a:cs typeface="Times New Roman"/>
              </a:rPr>
              <a:t>moves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the</a:t>
            </a:r>
            <a:r>
              <a:rPr dirty="0" sz="3600">
                <a:latin typeface="Times New Roman"/>
                <a:cs typeface="Times New Roman"/>
              </a:rPr>
              <a:t> uterus.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60" b="1">
                <a:latin typeface="Times New Roman"/>
                <a:cs typeface="Times New Roman"/>
              </a:rPr>
              <a:t>Vagina</a:t>
            </a:r>
            <a:r>
              <a:rPr dirty="0" sz="360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and</a:t>
            </a:r>
            <a:r>
              <a:rPr dirty="0" sz="360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vulva-</a:t>
            </a:r>
            <a:r>
              <a:rPr dirty="0" sz="3600" spc="-5">
                <a:latin typeface="Times New Roman"/>
                <a:cs typeface="Times New Roman"/>
              </a:rPr>
              <a:t>the</a:t>
            </a:r>
            <a:r>
              <a:rPr dirty="0" sz="3600">
                <a:latin typeface="Times New Roman"/>
                <a:cs typeface="Times New Roman"/>
              </a:rPr>
              <a:t> vulva </a:t>
            </a:r>
            <a:r>
              <a:rPr dirty="0" sz="3600" spc="-5">
                <a:latin typeface="Times New Roman"/>
                <a:cs typeface="Times New Roman"/>
              </a:rPr>
              <a:t>allows</a:t>
            </a:r>
            <a:r>
              <a:rPr dirty="0" sz="3600">
                <a:latin typeface="Times New Roman"/>
                <a:cs typeface="Times New Roman"/>
              </a:rPr>
              <a:t> mating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5">
                <a:latin typeface="Times New Roman"/>
                <a:cs typeface="Times New Roman"/>
              </a:rPr>
              <a:t>take </a:t>
            </a:r>
            <a:r>
              <a:rPr dirty="0" sz="3600">
                <a:latin typeface="Times New Roman"/>
                <a:cs typeface="Times New Roman"/>
              </a:rPr>
              <a:t>place so that the sperms are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deposited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into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vagina.</a:t>
            </a:r>
            <a:r>
              <a:rPr dirty="0" sz="3600" spc="-5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vagina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 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used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for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removal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of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urine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and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foetus.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4899"/>
            <a:ext cx="168275" cy="1272540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43408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HONER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PROCESSING.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850391"/>
            <a:ext cx="560895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407034"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Methods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processing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30" b="1">
                <a:latin typeface="Times New Roman"/>
                <a:cs typeface="Times New Roman"/>
              </a:rPr>
              <a:t>Honey.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82064"/>
            <a:ext cx="5111750" cy="1896110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melt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honey.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Crushing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straining.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centrifugal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extractor.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50367"/>
            <a:ext cx="3429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latin typeface="Times New Roman"/>
                <a:cs typeface="Times New Roman"/>
              </a:rPr>
              <a:t>a)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04215"/>
            <a:ext cx="220218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b="1">
                <a:latin typeface="Times New Roman"/>
                <a:cs typeface="Times New Roman"/>
              </a:rPr>
              <a:t>Heat</a:t>
            </a:r>
            <a:r>
              <a:rPr dirty="0" sz="3000" spc="-9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method.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97154"/>
            <a:ext cx="8510270" cy="562610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Heat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some water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sufuria.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420"/>
              </a:lnSpc>
              <a:spcBef>
                <a:spcPts val="10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Put </a:t>
            </a:r>
            <a:r>
              <a:rPr dirty="0" sz="3000">
                <a:latin typeface="Times New Roman"/>
                <a:cs typeface="Times New Roman"/>
              </a:rPr>
              <a:t>honey combs in an enamel basin or any </a:t>
            </a:r>
            <a:r>
              <a:rPr dirty="0" sz="3000" spc="-5">
                <a:latin typeface="Times New Roman"/>
                <a:cs typeface="Times New Roman"/>
              </a:rPr>
              <a:t>container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not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made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iron.</a:t>
            </a:r>
            <a:endParaRPr sz="3000">
              <a:latin typeface="Times New Roman"/>
              <a:cs typeface="Times New Roman"/>
            </a:endParaRPr>
          </a:p>
          <a:p>
            <a:pPr marL="355600" marR="607060" indent="-342900">
              <a:lnSpc>
                <a:spcPts val="3429"/>
              </a:lnSpc>
              <a:spcBef>
                <a:spcPts val="9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Put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container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 honey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comb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the </a:t>
            </a:r>
            <a:r>
              <a:rPr dirty="0" sz="3000" spc="-5">
                <a:latin typeface="Times New Roman"/>
                <a:cs typeface="Times New Roman"/>
              </a:rPr>
              <a:t>boiling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water.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Heat</a:t>
            </a:r>
            <a:r>
              <a:rPr dirty="0" sz="3000" spc="-5">
                <a:latin typeface="Times New Roman"/>
                <a:cs typeface="Times New Roman"/>
              </a:rPr>
              <a:t> until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most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honey</a:t>
            </a:r>
            <a:r>
              <a:rPr dirty="0" sz="3000" spc="-5">
                <a:latin typeface="Times New Roman"/>
                <a:cs typeface="Times New Roman"/>
              </a:rPr>
              <a:t> melts.</a:t>
            </a:r>
            <a:endParaRPr sz="3000">
              <a:latin typeface="Times New Roman"/>
              <a:cs typeface="Times New Roman"/>
            </a:endParaRPr>
          </a:p>
          <a:p>
            <a:pPr marL="355600" marR="1144270" indent="-342900">
              <a:lnSpc>
                <a:spcPts val="3420"/>
              </a:lnSpc>
              <a:spcBef>
                <a:spcPts val="10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Separate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melted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honey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combs by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straining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>
                <a:latin typeface="Times New Roman"/>
                <a:cs typeface="Times New Roman"/>
              </a:rPr>
              <a:t> 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muslin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cloth.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Keep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honey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container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cool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down.</a:t>
            </a:r>
            <a:endParaRPr sz="3000">
              <a:latin typeface="Times New Roman"/>
              <a:cs typeface="Times New Roman"/>
            </a:endParaRPr>
          </a:p>
          <a:p>
            <a:pPr marL="355600" marR="236854" indent="-342900">
              <a:lnSpc>
                <a:spcPts val="3420"/>
              </a:lnSpc>
              <a:spcBef>
                <a:spcPts val="102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Remove the </a:t>
            </a:r>
            <a:r>
              <a:rPr dirty="0" sz="3000" spc="-5">
                <a:latin typeface="Times New Roman"/>
                <a:cs typeface="Times New Roman"/>
              </a:rPr>
              <a:t>wax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layer that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surface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honey.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27075"/>
            <a:ext cx="5554980" cy="451484"/>
          </a:xfrm>
          <a:custGeom>
            <a:avLst/>
            <a:gdLst/>
            <a:ahLst/>
            <a:cxnLst/>
            <a:rect l="l" t="t" r="r" b="b"/>
            <a:pathLst>
              <a:path w="5554980" h="451484">
                <a:moveTo>
                  <a:pt x="5554980" y="0"/>
                </a:moveTo>
                <a:lnTo>
                  <a:pt x="0" y="0"/>
                </a:lnTo>
                <a:lnTo>
                  <a:pt x="0" y="451103"/>
                </a:lnTo>
                <a:lnTo>
                  <a:pt x="5554980" y="451103"/>
                </a:lnTo>
                <a:lnTo>
                  <a:pt x="555498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4285488"/>
            <a:ext cx="4845050" cy="451484"/>
          </a:xfrm>
          <a:custGeom>
            <a:avLst/>
            <a:gdLst/>
            <a:ahLst/>
            <a:cxnLst/>
            <a:rect l="l" t="t" r="r" b="b"/>
            <a:pathLst>
              <a:path w="4845050" h="451485">
                <a:moveTo>
                  <a:pt x="4844796" y="0"/>
                </a:moveTo>
                <a:lnTo>
                  <a:pt x="0" y="0"/>
                </a:lnTo>
                <a:lnTo>
                  <a:pt x="0" y="451104"/>
                </a:lnTo>
                <a:lnTo>
                  <a:pt x="4844796" y="451104"/>
                </a:lnTo>
                <a:lnTo>
                  <a:pt x="484479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34899"/>
            <a:ext cx="8087359" cy="6376035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3200" b="1">
                <a:latin typeface="Times New Roman"/>
                <a:cs typeface="Times New Roman"/>
              </a:rPr>
              <a:t>a)Crushing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straining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method.</a:t>
            </a:r>
            <a:endParaRPr sz="3200">
              <a:latin typeface="Times New Roman"/>
              <a:cs typeface="Times New Roman"/>
            </a:endParaRPr>
          </a:p>
          <a:p>
            <a:pPr marL="355600" marR="171450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Honey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combs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crushed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strained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muslin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cloth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enamel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basin.</a:t>
            </a:r>
            <a:endParaRPr sz="3200">
              <a:latin typeface="Times New Roman"/>
              <a:cs typeface="Times New Roman"/>
            </a:endParaRPr>
          </a:p>
          <a:p>
            <a:pPr marL="355600" marR="462280" indent="-342900">
              <a:lnSpc>
                <a:spcPct val="107200"/>
              </a:lnSpc>
              <a:spcBef>
                <a:spcPts val="7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scum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removed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5">
                <a:latin typeface="Times New Roman"/>
                <a:cs typeface="Times New Roman"/>
              </a:rPr>
              <a:t>wooden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spoon.</a:t>
            </a:r>
            <a:endParaRPr sz="3200">
              <a:latin typeface="Times New Roman"/>
              <a:cs typeface="Times New Roman"/>
            </a:endParaRPr>
          </a:p>
          <a:p>
            <a:pPr marL="355600" marR="497205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Honey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put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 suitable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container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tightly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closed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3200" spc="5" b="1">
                <a:latin typeface="Times New Roman"/>
                <a:cs typeface="Times New Roman"/>
              </a:rPr>
              <a:t>a)Use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centrifugal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30" b="1">
                <a:latin typeface="Times New Roman"/>
                <a:cs typeface="Times New Roman"/>
              </a:rPr>
              <a:t>extractor.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6900"/>
              </a:lnSpc>
              <a:spcBef>
                <a:spcPts val="8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Used </a:t>
            </a:r>
            <a:r>
              <a:rPr dirty="0" sz="3200" spc="-5">
                <a:latin typeface="Times New Roman"/>
                <a:cs typeface="Times New Roman"/>
              </a:rPr>
              <a:t>in </a:t>
            </a:r>
            <a:r>
              <a:rPr dirty="0" sz="3200" spc="-15">
                <a:latin typeface="Times New Roman"/>
                <a:cs typeface="Times New Roman"/>
              </a:rPr>
              <a:t>large </a:t>
            </a:r>
            <a:r>
              <a:rPr dirty="0" sz="3200">
                <a:latin typeface="Times New Roman"/>
                <a:cs typeface="Times New Roman"/>
              </a:rPr>
              <a:t>scale production of honey where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combs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forced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 rotary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forcing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honey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combs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left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clean</a:t>
            </a:r>
            <a:r>
              <a:rPr dirty="0" sz="3200" spc="5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49488" y="6465214"/>
            <a:ext cx="259079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102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53415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02692"/>
            <a:ext cx="242062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spc="-5" b="1">
                <a:latin typeface="Times New Roman"/>
                <a:cs typeface="Times New Roman"/>
              </a:rPr>
              <a:t>Uses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-3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Bee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wax.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62685"/>
            <a:ext cx="8478520" cy="272986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355600" marR="665480" indent="-342900">
              <a:lnSpc>
                <a:spcPts val="3070"/>
              </a:lnSpc>
              <a:spcBef>
                <a:spcPts val="3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1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manufacture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creams,</a:t>
            </a:r>
            <a:r>
              <a:rPr dirty="0" sz="2700">
                <a:latin typeface="Times New Roman"/>
                <a:cs typeface="Times New Roman"/>
              </a:rPr>
              <a:t> ointments,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candles,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shoes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floor </a:t>
            </a:r>
            <a:r>
              <a:rPr dirty="0" sz="2700">
                <a:latin typeface="Times New Roman"/>
                <a:cs typeface="Times New Roman"/>
              </a:rPr>
              <a:t>polish.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90"/>
              </a:lnSpc>
              <a:spcBef>
                <a:spcPts val="9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Used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5">
                <a:latin typeface="Times New Roman"/>
                <a:cs typeface="Times New Roman"/>
              </a:rPr>
              <a:t>make </a:t>
            </a:r>
            <a:r>
              <a:rPr dirty="0" sz="2700">
                <a:latin typeface="Times New Roman"/>
                <a:cs typeface="Times New Roman"/>
              </a:rPr>
              <a:t>teeth impressions </a:t>
            </a:r>
            <a:r>
              <a:rPr dirty="0" sz="2700" spc="-5">
                <a:latin typeface="Times New Roman"/>
                <a:cs typeface="Times New Roman"/>
              </a:rPr>
              <a:t>for filling </a:t>
            </a:r>
            <a:r>
              <a:rPr dirty="0" sz="2700">
                <a:latin typeface="Times New Roman"/>
                <a:cs typeface="Times New Roman"/>
              </a:rPr>
              <a:t>and </a:t>
            </a:r>
            <a:r>
              <a:rPr dirty="0" sz="2700" spc="-5">
                <a:latin typeface="Times New Roman"/>
                <a:cs typeface="Times New Roman"/>
              </a:rPr>
              <a:t>replacement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20">
                <a:latin typeface="Times New Roman"/>
                <a:cs typeface="Times New Roman"/>
              </a:rPr>
              <a:t>dentistry.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Used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dissection of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small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insects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laboratories.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Used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make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pill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coatings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 pharmaceuticals.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464128"/>
            <a:ext cx="146050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0496" y="3512820"/>
            <a:ext cx="7804784" cy="3917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60"/>
              </a:lnSpc>
            </a:pPr>
            <a:r>
              <a:rPr dirty="0" sz="2700" b="1">
                <a:latin typeface="Times New Roman"/>
                <a:cs typeface="Times New Roman"/>
              </a:rPr>
              <a:t>Highlight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any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four</a:t>
            </a:r>
            <a:r>
              <a:rPr dirty="0" sz="2700" spc="-6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factors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that </a:t>
            </a:r>
            <a:r>
              <a:rPr dirty="0" sz="2700" spc="-5" b="1">
                <a:latin typeface="Times New Roman"/>
                <a:cs typeface="Times New Roman"/>
              </a:rPr>
              <a:t>determine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the </a:t>
            </a:r>
            <a:r>
              <a:rPr dirty="0" sz="2700" spc="-5" b="1">
                <a:latin typeface="Times New Roman"/>
                <a:cs typeface="Times New Roman"/>
              </a:rPr>
              <a:t>quality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040" y="3904488"/>
            <a:ext cx="139319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60"/>
              </a:lnSpc>
            </a:pP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-80" b="1">
                <a:latin typeface="Times New Roman"/>
                <a:cs typeface="Times New Roman"/>
              </a:rPr>
              <a:t> </a:t>
            </a:r>
            <a:r>
              <a:rPr dirty="0" sz="2700" spc="-25" b="1">
                <a:latin typeface="Times New Roman"/>
                <a:cs typeface="Times New Roman"/>
              </a:rPr>
              <a:t>Honey.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4266060"/>
            <a:ext cx="7931150" cy="2030095"/>
          </a:xfrm>
          <a:prstGeom prst="rect">
            <a:avLst/>
          </a:prstGeom>
        </p:spPr>
        <p:txBody>
          <a:bodyPr wrap="square" lIns="0" tIns="1022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type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from </a:t>
            </a:r>
            <a:r>
              <a:rPr dirty="0" sz="2700">
                <a:latin typeface="Times New Roman"/>
                <a:cs typeface="Times New Roman"/>
              </a:rPr>
              <a:t>which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nectar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 spc="-10">
                <a:latin typeface="Times New Roman"/>
                <a:cs typeface="Times New Roman"/>
              </a:rPr>
              <a:t>was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obtained.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Maturity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stage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honey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</a:t>
            </a:r>
            <a:r>
              <a:rPr dirty="0" sz="2700" spc="-5">
                <a:latin typeface="Times New Roman"/>
                <a:cs typeface="Times New Roman"/>
              </a:rPr>
              <a:t>time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harvesting.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method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harvesting.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method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processing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 spc="-30">
                <a:latin typeface="Times New Roman"/>
                <a:cs typeface="Times New Roman"/>
              </a:rPr>
              <a:t>honey.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311213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FISH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spc="-30" b="1">
                <a:latin typeface="Times New Roman"/>
                <a:cs typeface="Times New Roman"/>
              </a:rPr>
              <a:t>FARMING.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60831"/>
            <a:ext cx="7818120" cy="10680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069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artificial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ponds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aquaculture.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938350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7739" y="1994916"/>
            <a:ext cx="492442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Importance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Fish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farming.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428469"/>
            <a:ext cx="7891145" cy="3041015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Supplies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cheap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good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source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proteins.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Can be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limiting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factor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because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 requires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little</a:t>
            </a:r>
            <a:r>
              <a:rPr dirty="0" sz="3200">
                <a:latin typeface="Times New Roman"/>
                <a:cs typeface="Times New Roman"/>
              </a:rPr>
              <a:t> land.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available</a:t>
            </a:r>
            <a:r>
              <a:rPr dirty="0" sz="3200" spc="-30">
                <a:latin typeface="Times New Roman"/>
                <a:cs typeface="Times New Roman"/>
              </a:rPr>
              <a:t> nearby.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 source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 farmers.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7131"/>
            <a:ext cx="20320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latin typeface="Arial MT"/>
                <a:cs typeface="Arial MT"/>
              </a:rPr>
              <a:t>•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34695"/>
            <a:ext cx="6730365" cy="56261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365"/>
              </a:lnSpc>
            </a:pPr>
            <a:r>
              <a:rPr dirty="0" sz="4000" spc="-10" b="1">
                <a:latin typeface="Times New Roman"/>
                <a:cs typeface="Times New Roman"/>
              </a:rPr>
              <a:t>Requirements</a:t>
            </a:r>
            <a:r>
              <a:rPr dirty="0" sz="4000" spc="25" b="1">
                <a:latin typeface="Times New Roman"/>
                <a:cs typeface="Times New Roman"/>
              </a:rPr>
              <a:t> </a:t>
            </a:r>
            <a:r>
              <a:rPr dirty="0" sz="4000" spc="-5" b="1">
                <a:latin typeface="Times New Roman"/>
                <a:cs typeface="Times New Roman"/>
              </a:rPr>
              <a:t>for</a:t>
            </a:r>
            <a:r>
              <a:rPr dirty="0" sz="4000" spc="-65" b="1">
                <a:latin typeface="Times New Roman"/>
                <a:cs typeface="Times New Roman"/>
              </a:rPr>
              <a:t> </a:t>
            </a:r>
            <a:r>
              <a:rPr dirty="0" sz="4000" b="1">
                <a:latin typeface="Times New Roman"/>
                <a:cs typeface="Times New Roman"/>
              </a:rPr>
              <a:t>fish</a:t>
            </a:r>
            <a:r>
              <a:rPr dirty="0" sz="4000" spc="5" b="1">
                <a:latin typeface="Times New Roman"/>
                <a:cs typeface="Times New Roman"/>
              </a:rPr>
              <a:t> </a:t>
            </a:r>
            <a:r>
              <a:rPr dirty="0" sz="4000" spc="-5" b="1">
                <a:latin typeface="Times New Roman"/>
                <a:cs typeface="Times New Roman"/>
              </a:rPr>
              <a:t>farming.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77910"/>
            <a:ext cx="8442960" cy="3590925"/>
          </a:xfrm>
          <a:prstGeom prst="rect">
            <a:avLst/>
          </a:prstGeom>
        </p:spPr>
        <p:txBody>
          <a:bodyPr wrap="square" lIns="0" tIns="15557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2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4000" spc="-70">
                <a:latin typeface="Times New Roman"/>
                <a:cs typeface="Times New Roman"/>
              </a:rPr>
              <a:t>Water</a:t>
            </a:r>
            <a:r>
              <a:rPr dirty="0" sz="4000" spc="10">
                <a:latin typeface="Times New Roman"/>
                <a:cs typeface="Times New Roman"/>
              </a:rPr>
              <a:t> </a:t>
            </a:r>
            <a:r>
              <a:rPr dirty="0" sz="4000">
                <a:latin typeface="Times New Roman"/>
                <a:cs typeface="Times New Roman"/>
              </a:rPr>
              <a:t>supply-freely</a:t>
            </a:r>
            <a:r>
              <a:rPr dirty="0" sz="4000" spc="5">
                <a:latin typeface="Times New Roman"/>
                <a:cs typeface="Times New Roman"/>
              </a:rPr>
              <a:t> </a:t>
            </a:r>
            <a:r>
              <a:rPr dirty="0" sz="4000" spc="-5">
                <a:latin typeface="Times New Roman"/>
                <a:cs typeface="Times New Roman"/>
              </a:rPr>
              <a:t>flowing</a:t>
            </a:r>
            <a:r>
              <a:rPr dirty="0" sz="4000" spc="-10">
                <a:latin typeface="Times New Roman"/>
                <a:cs typeface="Times New Roman"/>
              </a:rPr>
              <a:t> </a:t>
            </a:r>
            <a:r>
              <a:rPr dirty="0" sz="4000" spc="-40">
                <a:latin typeface="Times New Roman"/>
                <a:cs typeface="Times New Roman"/>
              </a:rPr>
              <a:t>water.</a:t>
            </a:r>
            <a:endParaRPr sz="4000">
              <a:latin typeface="Times New Roman"/>
              <a:cs typeface="Times New Roman"/>
            </a:endParaRPr>
          </a:p>
          <a:p>
            <a:pPr marL="355600" marR="1192530" indent="-342900">
              <a:lnSpc>
                <a:spcPct val="107000"/>
              </a:lnSpc>
              <a:spcBef>
                <a:spcPts val="79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4000" spc="-5">
                <a:latin typeface="Times New Roman"/>
                <a:cs typeface="Times New Roman"/>
              </a:rPr>
              <a:t>Slope </a:t>
            </a:r>
            <a:r>
              <a:rPr dirty="0" sz="4000">
                <a:latin typeface="Times New Roman"/>
                <a:cs typeface="Times New Roman"/>
              </a:rPr>
              <a:t>of </a:t>
            </a:r>
            <a:r>
              <a:rPr dirty="0" sz="4000" spc="-5">
                <a:latin typeface="Times New Roman"/>
                <a:cs typeface="Times New Roman"/>
              </a:rPr>
              <a:t>the </a:t>
            </a:r>
            <a:r>
              <a:rPr dirty="0" sz="4000">
                <a:latin typeface="Times New Roman"/>
                <a:cs typeface="Times New Roman"/>
              </a:rPr>
              <a:t>land-a gentle </a:t>
            </a:r>
            <a:r>
              <a:rPr dirty="0" sz="4000" spc="-5">
                <a:latin typeface="Times New Roman"/>
                <a:cs typeface="Times New Roman"/>
              </a:rPr>
              <a:t>slope is </a:t>
            </a:r>
            <a:r>
              <a:rPr dirty="0" sz="4000" spc="-985">
                <a:latin typeface="Times New Roman"/>
                <a:cs typeface="Times New Roman"/>
              </a:rPr>
              <a:t> </a:t>
            </a:r>
            <a:r>
              <a:rPr dirty="0" sz="4000">
                <a:latin typeface="Times New Roman"/>
                <a:cs typeface="Times New Roman"/>
              </a:rPr>
              <a:t>suitable</a:t>
            </a:r>
            <a:r>
              <a:rPr dirty="0" sz="4000" spc="-10">
                <a:latin typeface="Times New Roman"/>
                <a:cs typeface="Times New Roman"/>
              </a:rPr>
              <a:t> </a:t>
            </a:r>
            <a:r>
              <a:rPr dirty="0" sz="4000" spc="-5"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000"/>
              </a:lnSpc>
              <a:spcBef>
                <a:spcPts val="8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4000">
                <a:latin typeface="Times New Roman"/>
                <a:cs typeface="Times New Roman"/>
              </a:rPr>
              <a:t>Soil-</a:t>
            </a:r>
            <a:r>
              <a:rPr dirty="0" sz="4000" spc="-5">
                <a:latin typeface="Times New Roman"/>
                <a:cs typeface="Times New Roman"/>
              </a:rPr>
              <a:t> clay</a:t>
            </a:r>
            <a:r>
              <a:rPr dirty="0" sz="4000" spc="10">
                <a:latin typeface="Times New Roman"/>
                <a:cs typeface="Times New Roman"/>
              </a:rPr>
              <a:t> </a:t>
            </a:r>
            <a:r>
              <a:rPr dirty="0" sz="4000" spc="-5">
                <a:latin typeface="Times New Roman"/>
                <a:cs typeface="Times New Roman"/>
              </a:rPr>
              <a:t>soil is preferred</a:t>
            </a:r>
            <a:r>
              <a:rPr dirty="0" sz="4000" spc="10">
                <a:latin typeface="Times New Roman"/>
                <a:cs typeface="Times New Roman"/>
              </a:rPr>
              <a:t> </a:t>
            </a:r>
            <a:r>
              <a:rPr dirty="0" sz="4000" spc="-5">
                <a:latin typeface="Times New Roman"/>
                <a:cs typeface="Times New Roman"/>
              </a:rPr>
              <a:t>as</a:t>
            </a:r>
            <a:r>
              <a:rPr dirty="0" sz="4000" spc="10">
                <a:latin typeface="Times New Roman"/>
                <a:cs typeface="Times New Roman"/>
              </a:rPr>
              <a:t> </a:t>
            </a:r>
            <a:r>
              <a:rPr dirty="0" sz="4000" spc="-5">
                <a:latin typeface="Times New Roman"/>
                <a:cs typeface="Times New Roman"/>
              </a:rPr>
              <a:t>it</a:t>
            </a:r>
            <a:r>
              <a:rPr dirty="0" sz="4000">
                <a:latin typeface="Times New Roman"/>
                <a:cs typeface="Times New Roman"/>
              </a:rPr>
              <a:t> does</a:t>
            </a:r>
            <a:r>
              <a:rPr dirty="0" sz="4000" spc="-5">
                <a:latin typeface="Times New Roman"/>
                <a:cs typeface="Times New Roman"/>
              </a:rPr>
              <a:t> </a:t>
            </a:r>
            <a:r>
              <a:rPr dirty="0" sz="4000">
                <a:latin typeface="Times New Roman"/>
                <a:cs typeface="Times New Roman"/>
              </a:rPr>
              <a:t>not </a:t>
            </a:r>
            <a:r>
              <a:rPr dirty="0" sz="4000" spc="-985">
                <a:latin typeface="Times New Roman"/>
                <a:cs typeface="Times New Roman"/>
              </a:rPr>
              <a:t> </a:t>
            </a:r>
            <a:r>
              <a:rPr dirty="0" sz="4000" spc="-5">
                <a:latin typeface="Times New Roman"/>
                <a:cs typeface="Times New Roman"/>
              </a:rPr>
              <a:t>allow</a:t>
            </a:r>
            <a:r>
              <a:rPr dirty="0" sz="4000" spc="-10">
                <a:latin typeface="Times New Roman"/>
                <a:cs typeface="Times New Roman"/>
              </a:rPr>
              <a:t> </a:t>
            </a:r>
            <a:r>
              <a:rPr dirty="0" sz="4000" spc="-5">
                <a:latin typeface="Times New Roman"/>
                <a:cs typeface="Times New Roman"/>
              </a:rPr>
              <a:t>water </a:t>
            </a:r>
            <a:r>
              <a:rPr dirty="0" sz="4000">
                <a:latin typeface="Times New Roman"/>
                <a:cs typeface="Times New Roman"/>
              </a:rPr>
              <a:t>to</a:t>
            </a:r>
            <a:r>
              <a:rPr dirty="0" sz="4000" spc="-5">
                <a:latin typeface="Times New Roman"/>
                <a:cs typeface="Times New Roman"/>
              </a:rPr>
              <a:t> seep</a:t>
            </a:r>
            <a:r>
              <a:rPr dirty="0" sz="4000" spc="-10">
                <a:latin typeface="Times New Roman"/>
                <a:cs typeface="Times New Roman"/>
              </a:rPr>
              <a:t> </a:t>
            </a:r>
            <a:r>
              <a:rPr dirty="0" sz="4000" spc="5">
                <a:latin typeface="Times New Roman"/>
                <a:cs typeface="Times New Roman"/>
              </a:rPr>
              <a:t>through.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5048" y="227075"/>
            <a:ext cx="69164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Establishment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procedure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 a fish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pond.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60831"/>
            <a:ext cx="8237855" cy="5650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229870" indent="-342900">
              <a:lnSpc>
                <a:spcPct val="1069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>
                <a:latin typeface="Times New Roman"/>
                <a:cs typeface="Times New Roman"/>
              </a:rPr>
              <a:t>Site</a:t>
            </a:r>
            <a:r>
              <a:rPr dirty="0" sz="3200">
                <a:latin typeface="Times New Roman"/>
                <a:cs typeface="Times New Roman"/>
              </a:rPr>
              <a:t> selection-suitable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place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flows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gently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source.</a:t>
            </a:r>
            <a:endParaRPr sz="3200">
              <a:latin typeface="Times New Roman"/>
              <a:cs typeface="Times New Roman"/>
            </a:endParaRPr>
          </a:p>
          <a:p>
            <a:pPr marL="355600" marR="396875" indent="-342900">
              <a:lnSpc>
                <a:spcPct val="1072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>
                <a:latin typeface="Times New Roman"/>
                <a:cs typeface="Times New Roman"/>
              </a:rPr>
              <a:t>Site</a:t>
            </a:r>
            <a:r>
              <a:rPr dirty="0" sz="3200">
                <a:latin typeface="Times New Roman"/>
                <a:cs typeface="Times New Roman"/>
              </a:rPr>
              <a:t> marking-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pegs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mark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channel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river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,the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entrance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exit.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Clearing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5">
                <a:latin typeface="Times New Roman"/>
                <a:cs typeface="Times New Roman"/>
              </a:rPr>
              <a:t>land-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vegetation.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1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Digging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pond-soil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dug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placed in a particular place as it will be used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again.</a:t>
            </a:r>
            <a:endParaRPr sz="3200">
              <a:latin typeface="Times New Roman"/>
              <a:cs typeface="Times New Roman"/>
            </a:endParaRPr>
          </a:p>
          <a:p>
            <a:pPr marL="355600" marR="1582420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Constructing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dyke-dyke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wall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constructed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all-round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pond.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732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04215"/>
            <a:ext cx="7461884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Construction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inlets,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outlets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0" b="1">
                <a:latin typeface="Times New Roman"/>
                <a:cs typeface="Times New Roman"/>
              </a:rPr>
              <a:t> spillway.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35863"/>
            <a:ext cx="8444230" cy="5367020"/>
          </a:xfrm>
          <a:prstGeom prst="rect">
            <a:avLst/>
          </a:prstGeom>
        </p:spPr>
        <p:txBody>
          <a:bodyPr wrap="square" lIns="0" tIns="990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3200" spc="5" b="1">
                <a:latin typeface="Times New Roman"/>
                <a:cs typeface="Times New Roman"/>
              </a:rPr>
              <a:t>a)Inlets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pipe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the entrance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pond.</a:t>
            </a:r>
            <a:endParaRPr sz="3200">
              <a:latin typeface="Times New Roman"/>
              <a:cs typeface="Times New Roman"/>
            </a:endParaRPr>
          </a:p>
          <a:p>
            <a:pPr marL="355600" marR="88900" indent="-342900">
              <a:lnSpc>
                <a:spcPct val="96100"/>
              </a:lnSpc>
              <a:spcBef>
                <a:spcPts val="9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 have a screen of dine mesh made a cross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inlet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entrance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undesirable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strange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species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3200" b="1">
                <a:latin typeface="Times New Roman"/>
                <a:cs typeface="Times New Roman"/>
              </a:rPr>
              <a:t>a)Outlet.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650"/>
              </a:lnSpc>
              <a:spcBef>
                <a:spcPts val="10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Made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deeper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pond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bottom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pond.</a:t>
            </a:r>
            <a:endParaRPr sz="3200">
              <a:latin typeface="Times New Roman"/>
              <a:cs typeface="Times New Roman"/>
            </a:endParaRPr>
          </a:p>
          <a:p>
            <a:pPr marL="355600" marR="718820" indent="-342900">
              <a:lnSpc>
                <a:spcPts val="365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screen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fitted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mouth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outlet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 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swimming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away.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4899"/>
            <a:ext cx="8407400" cy="4084954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3200" spc="-15" b="1">
                <a:latin typeface="Times New Roman"/>
                <a:cs typeface="Times New Roman"/>
              </a:rPr>
              <a:t>a)Spillway.</a:t>
            </a:r>
            <a:endParaRPr sz="3200">
              <a:latin typeface="Times New Roman"/>
              <a:cs typeface="Times New Roman"/>
            </a:endParaRPr>
          </a:p>
          <a:p>
            <a:pPr marL="355600" marR="296545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 channel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 excess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back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river.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200"/>
              </a:lnSpc>
              <a:spcBef>
                <a:spcPts val="7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made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top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dyke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lower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side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pond.</a:t>
            </a:r>
            <a:endParaRPr sz="3200">
              <a:latin typeface="Times New Roman"/>
              <a:cs typeface="Times New Roman"/>
            </a:endParaRPr>
          </a:p>
          <a:p>
            <a:pPr marL="355600" marR="529590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water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over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flowing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dykes.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732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04215"/>
            <a:ext cx="32512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Stocking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pond.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31265"/>
            <a:ext cx="8483600" cy="5643245"/>
          </a:xfrm>
          <a:prstGeom prst="rect">
            <a:avLst/>
          </a:prstGeom>
        </p:spPr>
        <p:txBody>
          <a:bodyPr wrap="square" lIns="0" tIns="48894" rIns="0" bIns="0" rtlCol="0" vert="horz">
            <a:spAutoFit/>
          </a:bodyPr>
          <a:lstStyle/>
          <a:p>
            <a:pPr marL="355600" marR="1179830" indent="-342900">
              <a:lnSpc>
                <a:spcPts val="3650"/>
              </a:lnSpc>
              <a:spcBef>
                <a:spcPts val="38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Fingerlings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(young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fish)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obtained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hatcheries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introduced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pond.</a:t>
            </a:r>
            <a:endParaRPr sz="3200">
              <a:latin typeface="Times New Roman"/>
              <a:cs typeface="Times New Roman"/>
            </a:endParaRPr>
          </a:p>
          <a:p>
            <a:pPr marL="355600" marR="654685" indent="-342900">
              <a:lnSpc>
                <a:spcPts val="3650"/>
              </a:lnSpc>
              <a:spcBef>
                <a:spcPts val="9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transported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oxygenated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polythene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bags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drums.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650"/>
              </a:lnSpc>
              <a:spcBef>
                <a:spcPts val="94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a temperature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10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degrees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Celsius.</a:t>
            </a:r>
            <a:endParaRPr sz="3200">
              <a:latin typeface="Times New Roman"/>
              <a:cs typeface="Times New Roman"/>
            </a:endParaRPr>
          </a:p>
          <a:p>
            <a:pPr marL="355600" marR="1292225" indent="-342900">
              <a:lnSpc>
                <a:spcPts val="365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Care 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taken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avoid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injuring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fingerlings.</a:t>
            </a:r>
            <a:endParaRPr sz="3200">
              <a:latin typeface="Times New Roman"/>
              <a:cs typeface="Times New Roman"/>
            </a:endParaRPr>
          </a:p>
          <a:p>
            <a:pPr algn="just" marL="355600" marR="173355" indent="-342900">
              <a:lnSpc>
                <a:spcPct val="96100"/>
              </a:lnSpc>
              <a:spcBef>
                <a:spcPts val="81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 are introduced in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pond by lowering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container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tilting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allow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swim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away.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7931"/>
            <a:ext cx="1708785" cy="422275"/>
          </a:xfrm>
          <a:custGeom>
            <a:avLst/>
            <a:gdLst/>
            <a:ahLst/>
            <a:cxnLst/>
            <a:rect l="l" t="t" r="r" b="b"/>
            <a:pathLst>
              <a:path w="1708785" h="422275">
                <a:moveTo>
                  <a:pt x="1708404" y="0"/>
                </a:moveTo>
                <a:lnTo>
                  <a:pt x="0" y="0"/>
                </a:lnTo>
                <a:lnTo>
                  <a:pt x="0" y="422148"/>
                </a:lnTo>
                <a:lnTo>
                  <a:pt x="1708404" y="422148"/>
                </a:lnTo>
                <a:lnTo>
                  <a:pt x="170840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1912620"/>
            <a:ext cx="1839595" cy="422275"/>
          </a:xfrm>
          <a:custGeom>
            <a:avLst/>
            <a:gdLst/>
            <a:ahLst/>
            <a:cxnLst/>
            <a:rect l="l" t="t" r="r" b="b"/>
            <a:pathLst>
              <a:path w="1839595" h="422275">
                <a:moveTo>
                  <a:pt x="1839468" y="0"/>
                </a:moveTo>
                <a:lnTo>
                  <a:pt x="0" y="0"/>
                </a:lnTo>
                <a:lnTo>
                  <a:pt x="0" y="422148"/>
                </a:lnTo>
                <a:lnTo>
                  <a:pt x="1839468" y="422148"/>
                </a:lnTo>
                <a:lnTo>
                  <a:pt x="183946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12954"/>
            <a:ext cx="8461375" cy="6296660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9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25" b="1">
                <a:latin typeface="Times New Roman"/>
                <a:cs typeface="Times New Roman"/>
              </a:rPr>
              <a:t>Pregnancy.</a:t>
            </a:r>
            <a:endParaRPr sz="3000">
              <a:latin typeface="Times New Roman"/>
              <a:cs typeface="Times New Roman"/>
            </a:endParaRPr>
          </a:p>
          <a:p>
            <a:pPr marL="355600" marR="375285" indent="-342900">
              <a:lnSpc>
                <a:spcPct val="105000"/>
              </a:lnSpc>
              <a:spcBef>
                <a:spcPts val="101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is </a:t>
            </a:r>
            <a:r>
              <a:rPr dirty="0" sz="3000">
                <a:latin typeface="Times New Roman"/>
                <a:cs typeface="Times New Roman"/>
              </a:rPr>
              <a:t>the period between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fertilization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ova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expulsion</a:t>
            </a:r>
            <a:r>
              <a:rPr dirty="0" sz="3000">
                <a:latin typeface="Times New Roman"/>
                <a:cs typeface="Times New Roman"/>
              </a:rPr>
              <a:t> of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foetus </a:t>
            </a:r>
            <a:r>
              <a:rPr dirty="0" sz="3000" spc="-5">
                <a:latin typeface="Times New Roman"/>
                <a:cs typeface="Times New Roman"/>
              </a:rPr>
              <a:t>through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vulva.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Parturition.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act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giving</a:t>
            </a:r>
            <a:r>
              <a:rPr dirty="0" sz="3000" spc="-5">
                <a:latin typeface="Times New Roman"/>
                <a:cs typeface="Times New Roman"/>
              </a:rPr>
              <a:t> birth.</a:t>
            </a:r>
            <a:endParaRPr sz="30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18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Signs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parturition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 animals.</a:t>
            </a:r>
            <a:endParaRPr sz="3000">
              <a:latin typeface="Times New Roman"/>
              <a:cs typeface="Times New Roman"/>
            </a:endParaRPr>
          </a:p>
          <a:p>
            <a:pPr marL="355600" marR="525145" indent="-342900">
              <a:lnSpc>
                <a:spcPct val="10500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Distended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udder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that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thick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milky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fluid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called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colostrum.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Swollen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vulva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producing</a:t>
            </a:r>
            <a:r>
              <a:rPr dirty="0" sz="3000" spc="-5">
                <a:latin typeface="Times New Roman"/>
                <a:cs typeface="Times New Roman"/>
              </a:rPr>
              <a:t> thick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mucus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like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discharge.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Loose and </a:t>
            </a:r>
            <a:r>
              <a:rPr dirty="0" sz="3000" spc="-5">
                <a:latin typeface="Times New Roman"/>
                <a:cs typeface="Times New Roman"/>
              </a:rPr>
              <a:t>slackened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pelvic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girdle.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30">
                <a:latin typeface="Times New Roman"/>
                <a:cs typeface="Times New Roman"/>
              </a:rPr>
              <a:t>Visible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pin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bones.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General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restlessness.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27774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Feeding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Fish.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58723"/>
            <a:ext cx="8501380" cy="5231130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Most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planktons.</a:t>
            </a:r>
            <a:endParaRPr sz="3200">
              <a:latin typeface="Times New Roman"/>
              <a:cs typeface="Times New Roman"/>
            </a:endParaRPr>
          </a:p>
          <a:p>
            <a:pPr marL="355600" marR="268605" indent="-342900">
              <a:lnSpc>
                <a:spcPct val="1071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include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groundnut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cake,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kitchen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waste, slaughter house waste, leaves, grass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chicken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manure.</a:t>
            </a:r>
            <a:endParaRPr sz="3200">
              <a:latin typeface="Times New Roman"/>
              <a:cs typeface="Times New Roman"/>
            </a:endParaRPr>
          </a:p>
          <a:p>
            <a:pPr marL="355600" marR="176530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Fish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given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enough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excess 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 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pollute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pond.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Feed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gradually.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6900"/>
              </a:lnSpc>
              <a:spcBef>
                <a:spcPts val="8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Manure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added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encourage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planktons.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04647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58495"/>
            <a:ext cx="53568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10" b="1">
                <a:latin typeface="Times New Roman"/>
                <a:cs typeface="Times New Roman"/>
              </a:rPr>
              <a:t>Cropping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and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Harvesting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 </a:t>
            </a:r>
            <a:r>
              <a:rPr dirty="0" sz="3000" spc="-5" b="1">
                <a:latin typeface="Times New Roman"/>
                <a:cs typeface="Times New Roman"/>
              </a:rPr>
              <a:t>fish.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12394"/>
            <a:ext cx="8363584" cy="137160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5600" marR="86995" indent="-342900">
              <a:lnSpc>
                <a:spcPts val="3060"/>
              </a:lnSpc>
              <a:spcBef>
                <a:spcPts val="6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Cropping-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removal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fish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marketable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size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pond.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Harvesting-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removal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 </a:t>
            </a:r>
            <a:r>
              <a:rPr dirty="0" sz="3000" spc="-5">
                <a:latin typeface="Times New Roman"/>
                <a:cs typeface="Times New Roman"/>
              </a:rPr>
              <a:t>fish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pond.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40" y="2000834"/>
            <a:ext cx="15938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240" y="2054351"/>
            <a:ext cx="3999229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15" b="1">
                <a:latin typeface="Times New Roman"/>
                <a:cs typeface="Times New Roman"/>
              </a:rPr>
              <a:t>Procedure</a:t>
            </a:r>
            <a:r>
              <a:rPr dirty="0" sz="3000" b="1">
                <a:latin typeface="Times New Roman"/>
                <a:cs typeface="Times New Roman"/>
              </a:rPr>
              <a:t> of </a:t>
            </a:r>
            <a:r>
              <a:rPr dirty="0" sz="3000" spc="-5" b="1">
                <a:latin typeface="Times New Roman"/>
                <a:cs typeface="Times New Roman"/>
              </a:rPr>
              <a:t>harvesting.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508630"/>
            <a:ext cx="8481060" cy="3665854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5600" marR="602615" indent="-342900">
              <a:lnSpc>
                <a:spcPts val="3060"/>
              </a:lnSpc>
              <a:spcBef>
                <a:spcPts val="6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Inflow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 </a:t>
            </a:r>
            <a:r>
              <a:rPr dirty="0" sz="3000" spc="-5">
                <a:latin typeface="Times New Roman"/>
                <a:cs typeface="Times New Roman"/>
              </a:rPr>
              <a:t>is stopped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closing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channel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leading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pond.</a:t>
            </a:r>
            <a:endParaRPr sz="3000">
              <a:latin typeface="Times New Roman"/>
              <a:cs typeface="Times New Roman"/>
            </a:endParaRPr>
          </a:p>
          <a:p>
            <a:pPr marL="355600" marR="128270" indent="-342900">
              <a:lnSpc>
                <a:spcPts val="3060"/>
              </a:lnSpc>
              <a:spcBef>
                <a:spcPts val="9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Normal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cropping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remove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fish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use</a:t>
            </a:r>
            <a:r>
              <a:rPr dirty="0" sz="3000">
                <a:latin typeface="Times New Roman"/>
                <a:cs typeface="Times New Roman"/>
              </a:rPr>
              <a:t> of 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seine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net.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outlet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then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opened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allow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flow</a:t>
            </a:r>
            <a:r>
              <a:rPr dirty="0" sz="3000">
                <a:latin typeface="Times New Roman"/>
                <a:cs typeface="Times New Roman"/>
              </a:rPr>
              <a:t> out.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60"/>
              </a:lnSpc>
              <a:spcBef>
                <a:spcPts val="9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17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scoop </a:t>
            </a:r>
            <a:r>
              <a:rPr dirty="0" sz="3000">
                <a:latin typeface="Times New Roman"/>
                <a:cs typeface="Times New Roman"/>
              </a:rPr>
              <a:t>net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catch baby</a:t>
            </a:r>
            <a:r>
              <a:rPr dirty="0" sz="3000" spc="-5">
                <a:latin typeface="Times New Roman"/>
                <a:cs typeface="Times New Roman"/>
              </a:rPr>
              <a:t> fish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kept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holding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pond.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0">
                <a:latin typeface="Times New Roman"/>
                <a:cs typeface="Times New Roman"/>
              </a:rPr>
              <a:t>Water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completely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drained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pond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dry up.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8655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31647"/>
            <a:ext cx="498094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" b="1">
                <a:latin typeface="Times New Roman"/>
                <a:cs typeface="Times New Roman"/>
              </a:rPr>
              <a:t>Maintenance of</a:t>
            </a:r>
            <a:r>
              <a:rPr dirty="0" sz="360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the</a:t>
            </a:r>
            <a:r>
              <a:rPr dirty="0" sz="3600" b="1">
                <a:latin typeface="Times New Roman"/>
                <a:cs typeface="Times New Roman"/>
              </a:rPr>
              <a:t> pond.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17550"/>
            <a:ext cx="8366759" cy="4057015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Repair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dyke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any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structure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it.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000"/>
              </a:lnSpc>
              <a:spcBef>
                <a:spcPts val="8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Cleaning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pond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removing </a:t>
            </a:r>
            <a:r>
              <a:rPr dirty="0" sz="3600">
                <a:latin typeface="Times New Roman"/>
                <a:cs typeface="Times New Roman"/>
              </a:rPr>
              <a:t>all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foreign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materials.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Planting grass </a:t>
            </a:r>
            <a:r>
              <a:rPr dirty="0" sz="3600">
                <a:latin typeface="Times New Roman"/>
                <a:cs typeface="Times New Roman"/>
              </a:rPr>
              <a:t>where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25">
                <a:latin typeface="Times New Roman"/>
                <a:cs typeface="Times New Roman"/>
              </a:rPr>
              <a:t>necessary.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Removing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undesirable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vegetation.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Removing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silt.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05740"/>
            <a:ext cx="3408045" cy="506095"/>
          </a:xfrm>
          <a:custGeom>
            <a:avLst/>
            <a:gdLst/>
            <a:ahLst/>
            <a:cxnLst/>
            <a:rect l="l" t="t" r="r" b="b"/>
            <a:pathLst>
              <a:path w="3408045" h="506095">
                <a:moveTo>
                  <a:pt x="3407664" y="0"/>
                </a:moveTo>
                <a:lnTo>
                  <a:pt x="0" y="0"/>
                </a:lnTo>
                <a:lnTo>
                  <a:pt x="0" y="505967"/>
                </a:lnTo>
                <a:lnTo>
                  <a:pt x="3407664" y="505967"/>
                </a:lnTo>
                <a:lnTo>
                  <a:pt x="340766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46481"/>
            <a:ext cx="8173084" cy="607123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Fish</a:t>
            </a:r>
            <a:r>
              <a:rPr dirty="0" sz="3600" spc="-15" b="1">
                <a:latin typeface="Times New Roman"/>
                <a:cs typeface="Times New Roman"/>
              </a:rPr>
              <a:t> </a:t>
            </a:r>
            <a:r>
              <a:rPr dirty="0" sz="3600" spc="-10" b="1">
                <a:latin typeface="Times New Roman"/>
                <a:cs typeface="Times New Roman"/>
              </a:rPr>
              <a:t>preservation.</a:t>
            </a:r>
            <a:endParaRPr sz="3600">
              <a:latin typeface="Times New Roman"/>
              <a:cs typeface="Times New Roman"/>
            </a:endParaRPr>
          </a:p>
          <a:p>
            <a:pPr marL="12700" marR="206375">
              <a:lnSpc>
                <a:spcPts val="4100"/>
              </a:lnSpc>
              <a:spcBef>
                <a:spcPts val="1080"/>
              </a:spcBef>
              <a:buFont typeface="Arial MT"/>
              <a:buChar char="•"/>
              <a:tabLst>
                <a:tab pos="558165" algn="l"/>
                <a:tab pos="558800" algn="l"/>
              </a:tabLst>
            </a:pPr>
            <a:r>
              <a:rPr dirty="0" sz="3600">
                <a:latin typeface="Times New Roman"/>
                <a:cs typeface="Times New Roman"/>
              </a:rPr>
              <a:t>After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harvesting,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following practices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are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carried out on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fish</a:t>
            </a:r>
            <a:r>
              <a:rPr dirty="0" sz="3600" b="1">
                <a:latin typeface="Times New Roman"/>
                <a:cs typeface="Times New Roman"/>
              </a:rPr>
              <a:t>.</a:t>
            </a:r>
            <a:endParaRPr sz="3600">
              <a:latin typeface="Times New Roman"/>
              <a:cs typeface="Times New Roman"/>
            </a:endParaRPr>
          </a:p>
          <a:p>
            <a:pPr marL="355600" marR="253365" indent="-342900">
              <a:lnSpc>
                <a:spcPts val="4100"/>
              </a:lnSpc>
              <a:spcBef>
                <a:spcPts val="98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Cleaning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fish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remove </a:t>
            </a:r>
            <a:r>
              <a:rPr dirty="0" sz="3600">
                <a:latin typeface="Times New Roman"/>
                <a:cs typeface="Times New Roman"/>
              </a:rPr>
              <a:t>mud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any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worms.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Removing scales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slime.</a:t>
            </a:r>
            <a:endParaRPr sz="3600">
              <a:latin typeface="Times New Roman"/>
              <a:cs typeface="Times New Roman"/>
            </a:endParaRPr>
          </a:p>
          <a:p>
            <a:pPr marL="355600" marR="469900" indent="-342900">
              <a:lnSpc>
                <a:spcPts val="4100"/>
              </a:lnSpc>
              <a:spcBef>
                <a:spcPts val="107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Gutting-Opening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fish</a:t>
            </a:r>
            <a:r>
              <a:rPr dirty="0" sz="3600">
                <a:latin typeface="Times New Roman"/>
                <a:cs typeface="Times New Roman"/>
              </a:rPr>
              <a:t> on the</a:t>
            </a:r>
            <a:r>
              <a:rPr dirty="0" sz="3600" spc="-5">
                <a:latin typeface="Times New Roman"/>
                <a:cs typeface="Times New Roman"/>
              </a:rPr>
              <a:t> sides</a:t>
            </a:r>
            <a:r>
              <a:rPr dirty="0" sz="3600">
                <a:latin typeface="Times New Roman"/>
                <a:cs typeface="Times New Roman"/>
              </a:rPr>
              <a:t> to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remove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gut and</a:t>
            </a:r>
            <a:r>
              <a:rPr dirty="0" sz="3600" spc="-5">
                <a:latin typeface="Times New Roman"/>
                <a:cs typeface="Times New Roman"/>
              </a:rPr>
              <a:t> intestines.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Cleaning</a:t>
            </a:r>
            <a:r>
              <a:rPr dirty="0" sz="3600">
                <a:latin typeface="Times New Roman"/>
                <a:cs typeface="Times New Roman"/>
              </a:rPr>
              <a:t> the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abdominal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cavity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25">
                <a:latin typeface="Times New Roman"/>
                <a:cs typeface="Times New Roman"/>
              </a:rPr>
              <a:t>thoroughly.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Keeping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fish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open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containers.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8655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31647"/>
            <a:ext cx="709295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0" b="1">
                <a:latin typeface="Times New Roman"/>
                <a:cs typeface="Times New Roman"/>
              </a:rPr>
              <a:t>Various</a:t>
            </a:r>
            <a:r>
              <a:rPr dirty="0" sz="3600" spc="5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methods</a:t>
            </a:r>
            <a:r>
              <a:rPr dirty="0" sz="3600" spc="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for</a:t>
            </a:r>
            <a:r>
              <a:rPr dirty="0" sz="3600" spc="-55" b="1">
                <a:latin typeface="Times New Roman"/>
                <a:cs typeface="Times New Roman"/>
              </a:rPr>
              <a:t> </a:t>
            </a:r>
            <a:r>
              <a:rPr dirty="0" sz="3600" spc="-10" b="1">
                <a:latin typeface="Times New Roman"/>
                <a:cs typeface="Times New Roman"/>
              </a:rPr>
              <a:t>preserving</a:t>
            </a:r>
            <a:r>
              <a:rPr dirty="0" sz="3600" spc="5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fish.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17550"/>
            <a:ext cx="7557770" cy="3955415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Freezing-</a:t>
            </a:r>
            <a:r>
              <a:rPr dirty="0" sz="3600" spc="-5">
                <a:latin typeface="Times New Roman"/>
                <a:cs typeface="Times New Roman"/>
              </a:rPr>
              <a:t>keeping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fish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deep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freezers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Salting-</a:t>
            </a:r>
            <a:r>
              <a:rPr dirty="0" sz="3600" spc="-5">
                <a:latin typeface="Times New Roman"/>
                <a:cs typeface="Times New Roman"/>
              </a:rPr>
              <a:t>fish </a:t>
            </a:r>
            <a:r>
              <a:rPr dirty="0" sz="3600">
                <a:latin typeface="Times New Roman"/>
                <a:cs typeface="Times New Roman"/>
              </a:rPr>
              <a:t>are kept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 salt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solution.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6900"/>
              </a:lnSpc>
              <a:spcBef>
                <a:spcPts val="81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Sun-drying-</a:t>
            </a:r>
            <a:r>
              <a:rPr dirty="0" sz="3600" spc="-5">
                <a:latin typeface="Times New Roman"/>
                <a:cs typeface="Times New Roman"/>
              </a:rPr>
              <a:t>fish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are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dried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under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strong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sunlight.</a:t>
            </a:r>
            <a:endParaRPr sz="3600">
              <a:latin typeface="Times New Roman"/>
              <a:cs typeface="Times New Roman"/>
            </a:endParaRPr>
          </a:p>
          <a:p>
            <a:pPr marL="355600" marR="983615" indent="-342900">
              <a:lnSpc>
                <a:spcPct val="106900"/>
              </a:lnSpc>
              <a:spcBef>
                <a:spcPts val="81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b="1">
                <a:latin typeface="Times New Roman"/>
                <a:cs typeface="Times New Roman"/>
              </a:rPr>
              <a:t>Smoking-</a:t>
            </a:r>
            <a:r>
              <a:rPr dirty="0" sz="3600">
                <a:latin typeface="Times New Roman"/>
                <a:cs typeface="Times New Roman"/>
              </a:rPr>
              <a:t>done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to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expose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fish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temperature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70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degrees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1584705" y="110744"/>
            <a:ext cx="493649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9475" algn="l"/>
              </a:tabLst>
            </a:pPr>
            <a:r>
              <a:rPr dirty="0" sz="1800" spc="145">
                <a:solidFill>
                  <a:srgbClr val="FF0000"/>
                </a:solidFill>
                <a:latin typeface="Georgia"/>
                <a:cs typeface="Georgia"/>
              </a:rPr>
              <a:t>C</a:t>
            </a:r>
            <a:r>
              <a:rPr dirty="0" sz="1800" spc="-25">
                <a:solidFill>
                  <a:srgbClr val="FF0000"/>
                </a:solidFill>
                <a:latin typeface="Georgia"/>
                <a:cs typeface="Georgia"/>
              </a:rPr>
              <a:t>H</a:t>
            </a:r>
            <a:r>
              <a:rPr dirty="0" sz="1800" spc="15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1800" spc="85">
                <a:solidFill>
                  <a:srgbClr val="FF0000"/>
                </a:solidFill>
                <a:latin typeface="Georgia"/>
                <a:cs typeface="Georgia"/>
              </a:rPr>
              <a:t>3</a:t>
            </a:r>
            <a:r>
              <a:rPr dirty="0" sz="1800">
                <a:solidFill>
                  <a:srgbClr val="FF0000"/>
                </a:solidFill>
                <a:latin typeface="Georgia"/>
                <a:cs typeface="Georgia"/>
              </a:rPr>
              <a:t>	</a:t>
            </a:r>
            <a:r>
              <a:rPr dirty="0" u="heavy" sz="3000" spc="-24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F</a:t>
            </a:r>
            <a:r>
              <a:rPr dirty="0" u="heavy" sz="3000" spc="21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A</a:t>
            </a:r>
            <a:r>
              <a:rPr dirty="0" u="heavy" sz="3000" spc="-6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R</a:t>
            </a:r>
            <a:r>
              <a:rPr dirty="0" u="heavy" sz="3000" spc="-42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M</a:t>
            </a:r>
            <a:r>
              <a:rPr dirty="0" u="heavy" sz="3000" spc="-4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30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S</a:t>
            </a:r>
            <a:r>
              <a:rPr dirty="0" u="heavy" sz="3000" spc="5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T</a:t>
            </a:r>
            <a:r>
              <a:rPr dirty="0" u="heavy" sz="3000" spc="-13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R</a:t>
            </a:r>
            <a:r>
              <a:rPr dirty="0" u="heavy" sz="3000" spc="-4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U</a:t>
            </a:r>
            <a:r>
              <a:rPr dirty="0" u="heavy" sz="3000" spc="-2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CTURES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5526" y="263144"/>
            <a:ext cx="683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0" b="1">
                <a:solidFill>
                  <a:srgbClr val="FF0000"/>
                </a:solidFill>
                <a:latin typeface="Georgia"/>
                <a:cs typeface="Georgia"/>
              </a:rPr>
              <a:t>443/2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30682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693419"/>
            <a:ext cx="508508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" b="1">
                <a:latin typeface="Times New Roman"/>
                <a:cs typeface="Times New Roman"/>
              </a:rPr>
              <a:t>What is</a:t>
            </a:r>
            <a:r>
              <a:rPr dirty="0" sz="3600" b="1">
                <a:latin typeface="Times New Roman"/>
                <a:cs typeface="Times New Roman"/>
              </a:rPr>
              <a:t> a</a:t>
            </a:r>
            <a:r>
              <a:rPr dirty="0" sz="3600" spc="-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farm </a:t>
            </a:r>
            <a:r>
              <a:rPr dirty="0" sz="3600" spc="-10" b="1">
                <a:latin typeface="Times New Roman"/>
                <a:cs typeface="Times New Roman"/>
              </a:rPr>
              <a:t>structure?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272285"/>
            <a:ext cx="7965440" cy="134302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algn="just" marL="12700" marR="5080">
              <a:lnSpc>
                <a:spcPct val="94000"/>
              </a:lnSpc>
              <a:spcBef>
                <a:spcPts val="31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Refers to any physical </a:t>
            </a:r>
            <a:r>
              <a:rPr dirty="0" sz="3000" spc="-5">
                <a:latin typeface="Times New Roman"/>
                <a:cs typeface="Times New Roman"/>
              </a:rPr>
              <a:t>construction </a:t>
            </a:r>
            <a:r>
              <a:rPr dirty="0" sz="3000">
                <a:latin typeface="Times New Roman"/>
                <a:cs typeface="Times New Roman"/>
              </a:rPr>
              <a:t>found on </a:t>
            </a:r>
            <a:r>
              <a:rPr dirty="0" sz="3000" spc="-5">
                <a:latin typeface="Times New Roman"/>
                <a:cs typeface="Times New Roman"/>
              </a:rPr>
              <a:t>the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farm. </a:t>
            </a:r>
            <a:r>
              <a:rPr dirty="0" sz="3000">
                <a:latin typeface="Times New Roman"/>
                <a:cs typeface="Times New Roman"/>
              </a:rPr>
              <a:t>Farm </a:t>
            </a:r>
            <a:r>
              <a:rPr dirty="0" sz="3000" spc="-5">
                <a:latin typeface="Times New Roman"/>
                <a:cs typeface="Times New Roman"/>
              </a:rPr>
              <a:t>structure includes </a:t>
            </a:r>
            <a:r>
              <a:rPr dirty="0" sz="3000">
                <a:latin typeface="Times New Roman"/>
                <a:cs typeface="Times New Roman"/>
              </a:rPr>
              <a:t>fences, crushes, dips,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stores,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calf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pens,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sheep,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poultry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houses,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dairy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sheds.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668651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940" y="2721864"/>
            <a:ext cx="52838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Construction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farm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structures.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3212414"/>
            <a:ext cx="7092315" cy="278511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4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Construction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farm </a:t>
            </a:r>
            <a:r>
              <a:rPr dirty="0" sz="3000" spc="-5">
                <a:latin typeface="Times New Roman"/>
                <a:cs typeface="Times New Roman"/>
              </a:rPr>
              <a:t>structures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involves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following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activities.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Planning.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Siting.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Site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preparation.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Selection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planting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materials.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59511"/>
            <a:ext cx="2660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latin typeface="Times New Roman"/>
                <a:cs typeface="Times New Roman"/>
              </a:rPr>
              <a:t>i.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2504"/>
            <a:ext cx="552958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" b="1">
                <a:latin typeface="Times New Roman"/>
                <a:cs typeface="Times New Roman"/>
              </a:rPr>
              <a:t>Planning </a:t>
            </a:r>
            <a:r>
              <a:rPr dirty="0" sz="3600" b="1">
                <a:latin typeface="Times New Roman"/>
                <a:cs typeface="Times New Roman"/>
              </a:rPr>
              <a:t>of farm</a:t>
            </a:r>
            <a:r>
              <a:rPr dirty="0" sz="3600" spc="-5" b="1">
                <a:latin typeface="Times New Roman"/>
                <a:cs typeface="Times New Roman"/>
              </a:rPr>
              <a:t> </a:t>
            </a:r>
            <a:r>
              <a:rPr dirty="0" sz="3600" spc="-10" b="1">
                <a:latin typeface="Times New Roman"/>
                <a:cs typeface="Times New Roman"/>
              </a:rPr>
              <a:t>structures.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69366"/>
            <a:ext cx="7783830" cy="39293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When planning for farm </a:t>
            </a:r>
            <a:r>
              <a:rPr dirty="0" sz="3600" spc="-5">
                <a:latin typeface="Times New Roman"/>
                <a:cs typeface="Times New Roman"/>
              </a:rPr>
              <a:t>structures 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following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structures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considered.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112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20">
                <a:latin typeface="Times New Roman"/>
                <a:cs typeface="Times New Roman"/>
              </a:rPr>
              <a:t>Accessibility.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80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5">
                <a:latin typeface="Times New Roman"/>
                <a:cs typeface="Times New Roman"/>
              </a:rPr>
              <a:t>Potential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for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expansion.</a:t>
            </a:r>
            <a:endParaRPr sz="3600">
              <a:latin typeface="Times New Roman"/>
              <a:cs typeface="Times New Roman"/>
            </a:endParaRPr>
          </a:p>
          <a:p>
            <a:pPr marL="372745" indent="-360680">
              <a:lnSpc>
                <a:spcPct val="100000"/>
              </a:lnSpc>
              <a:spcBef>
                <a:spcPts val="795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size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 enterprise.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80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60">
                <a:latin typeface="Times New Roman"/>
                <a:cs typeface="Times New Roman"/>
              </a:rPr>
              <a:t>Various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farm activities</a:t>
            </a:r>
            <a:r>
              <a:rPr dirty="0" sz="3600" spc="3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5">
                <a:latin typeface="Times New Roman"/>
                <a:cs typeface="Times New Roman"/>
              </a:rPr>
              <a:t> carried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out.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20040" y="217931"/>
            <a:ext cx="409067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ii.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Siting</a:t>
            </a:r>
            <a:r>
              <a:rPr dirty="0" sz="3000" b="1">
                <a:latin typeface="Times New Roman"/>
                <a:cs typeface="Times New Roman"/>
              </a:rPr>
              <a:t> farm </a:t>
            </a:r>
            <a:r>
              <a:rPr dirty="0" sz="3000" spc="-10" b="1">
                <a:latin typeface="Times New Roman"/>
                <a:cs typeface="Times New Roman"/>
              </a:rPr>
              <a:t>structures.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5717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810768"/>
            <a:ext cx="725297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State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explain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8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factors</a:t>
            </a:r>
            <a:r>
              <a:rPr dirty="0" u="heavy" sz="30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consider</a:t>
            </a:r>
            <a:r>
              <a:rPr dirty="0" u="heavy" sz="30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when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640" y="1336547"/>
            <a:ext cx="6928484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siting(selecting</a:t>
            </a:r>
            <a:r>
              <a:rPr dirty="0" u="heavy" sz="3000" spc="6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site</a:t>
            </a:r>
            <a:r>
              <a:rPr dirty="0" u="heavy" sz="30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for)</a:t>
            </a:r>
            <a:r>
              <a:rPr dirty="0" u="heavy" sz="30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farm</a:t>
            </a:r>
            <a:r>
              <a:rPr dirty="0" u="heavy" sz="30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structure.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885010"/>
            <a:ext cx="8492490" cy="44367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55600" marR="325755" indent="-342900">
              <a:lnSpc>
                <a:spcPct val="99000"/>
              </a:lnSpc>
              <a:spcBef>
                <a:spcPts val="13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Location</a:t>
            </a:r>
            <a:r>
              <a:rPr dirty="0" sz="3000" b="1">
                <a:latin typeface="Times New Roman"/>
                <a:cs typeface="Times New Roman"/>
              </a:rPr>
              <a:t> 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the </a:t>
            </a:r>
            <a:r>
              <a:rPr dirty="0" sz="3000" spc="-5" b="1">
                <a:latin typeface="Times New Roman"/>
                <a:cs typeface="Times New Roman"/>
              </a:rPr>
              <a:t>homestead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-the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site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point where it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easy to have a good view of the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farm.</a:t>
            </a:r>
            <a:endParaRPr sz="3000">
              <a:latin typeface="Times New Roman"/>
              <a:cs typeface="Times New Roman"/>
            </a:endParaRPr>
          </a:p>
          <a:p>
            <a:pPr marL="355600" marR="106680" indent="-342900">
              <a:lnSpc>
                <a:spcPts val="3540"/>
              </a:lnSpc>
              <a:spcBef>
                <a:spcPts val="103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20" b="1">
                <a:latin typeface="Times New Roman"/>
                <a:cs typeface="Times New Roman"/>
              </a:rPr>
              <a:t>Topography-</a:t>
            </a:r>
            <a:r>
              <a:rPr dirty="0" sz="3000" spc="-2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site</a:t>
            </a:r>
            <a:r>
              <a:rPr dirty="0" sz="3000">
                <a:latin typeface="Times New Roman"/>
                <a:cs typeface="Times New Roman"/>
              </a:rPr>
              <a:t> for</a:t>
            </a:r>
            <a:r>
              <a:rPr dirty="0" sz="3000" spc="-5">
                <a:latin typeface="Times New Roman"/>
                <a:cs typeface="Times New Roman"/>
              </a:rPr>
              <a:t> construction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gentle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slope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prevent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flooding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erosion.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529"/>
              </a:lnSpc>
              <a:spcBef>
                <a:spcPts val="93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Accessibility</a:t>
            </a:r>
            <a:r>
              <a:rPr dirty="0" sz="3000" spc="-5">
                <a:latin typeface="Times New Roman"/>
                <a:cs typeface="Times New Roman"/>
              </a:rPr>
              <a:t>-the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structure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 </a:t>
            </a:r>
            <a:r>
              <a:rPr dirty="0" sz="3000" spc="-5">
                <a:latin typeface="Times New Roman"/>
                <a:cs typeface="Times New Roman"/>
              </a:rPr>
              <a:t>sited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where it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easy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reach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most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-5">
                <a:latin typeface="Times New Roman"/>
                <a:cs typeface="Times New Roman"/>
              </a:rPr>
              <a:t> farm.</a:t>
            </a:r>
            <a:endParaRPr sz="3000">
              <a:latin typeface="Times New Roman"/>
              <a:cs typeface="Times New Roman"/>
            </a:endParaRPr>
          </a:p>
          <a:p>
            <a:pPr marL="355600" marR="1543050" indent="-342900">
              <a:lnSpc>
                <a:spcPts val="3529"/>
              </a:lnSpc>
              <a:spcBef>
                <a:spcPts val="93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Security-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structure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safe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predators,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thieves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trespassers.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4040" y="6332005"/>
            <a:ext cx="954405" cy="419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55"/>
              </a:lnSpc>
            </a:pPr>
            <a:r>
              <a:rPr dirty="0" sz="2800" spc="-5">
                <a:latin typeface="Times New Roman"/>
                <a:cs typeface="Times New Roman"/>
              </a:rPr>
              <a:t>or</a:t>
            </a:r>
            <a:r>
              <a:rPr dirty="0" sz="2800" spc="-6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not.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118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231140" y="20828"/>
            <a:ext cx="8465185" cy="63049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55600" marR="5080" indent="-342900">
              <a:lnSpc>
                <a:spcPct val="99400"/>
              </a:lnSpc>
              <a:spcBef>
                <a:spcPts val="11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800" spc="-5" b="1">
                <a:latin typeface="Times New Roman"/>
                <a:cs typeface="Times New Roman"/>
              </a:rPr>
              <a:t>Drainage-</a:t>
            </a:r>
            <a:r>
              <a:rPr dirty="0" sz="2800" spc="-5">
                <a:latin typeface="Times New Roman"/>
                <a:cs typeface="Times New Roman"/>
              </a:rPr>
              <a:t>the location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for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farm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structure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should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have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 </a:t>
            </a:r>
            <a:r>
              <a:rPr dirty="0" sz="2800">
                <a:latin typeface="Times New Roman"/>
                <a:cs typeface="Times New Roman"/>
              </a:rPr>
              <a:t>good </a:t>
            </a:r>
            <a:r>
              <a:rPr dirty="0" sz="2800" spc="-5">
                <a:latin typeface="Times New Roman"/>
                <a:cs typeface="Times New Roman"/>
              </a:rPr>
              <a:t>drainage to </a:t>
            </a:r>
            <a:r>
              <a:rPr dirty="0" sz="2800">
                <a:latin typeface="Times New Roman"/>
                <a:cs typeface="Times New Roman"/>
              </a:rPr>
              <a:t>prevent </a:t>
            </a:r>
            <a:r>
              <a:rPr dirty="0" sz="2800" spc="-5">
                <a:latin typeface="Times New Roman"/>
                <a:cs typeface="Times New Roman"/>
              </a:rPr>
              <a:t>structures </a:t>
            </a:r>
            <a:r>
              <a:rPr dirty="0" sz="2800">
                <a:latin typeface="Times New Roman"/>
                <a:cs typeface="Times New Roman"/>
              </a:rPr>
              <a:t>from </a:t>
            </a:r>
            <a:r>
              <a:rPr dirty="0" sz="2800" spc="-5">
                <a:latin typeface="Times New Roman"/>
                <a:cs typeface="Times New Roman"/>
              </a:rPr>
              <a:t>being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destroyed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by </a:t>
            </a:r>
            <a:r>
              <a:rPr dirty="0" sz="2800" spc="-35">
                <a:latin typeface="Times New Roman"/>
                <a:cs typeface="Times New Roman"/>
              </a:rPr>
              <a:t>water.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Presence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damp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conditions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also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encourages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disease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infections.</a:t>
            </a:r>
            <a:endParaRPr sz="2800">
              <a:latin typeface="Times New Roman"/>
              <a:cs typeface="Times New Roman"/>
            </a:endParaRPr>
          </a:p>
          <a:p>
            <a:pPr marL="355600" marR="312420" indent="-342900">
              <a:lnSpc>
                <a:spcPct val="99400"/>
              </a:lnSpc>
              <a:spcBef>
                <a:spcPts val="8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800" spc="-10" b="1">
                <a:latin typeface="Times New Roman"/>
                <a:cs typeface="Times New Roman"/>
              </a:rPr>
              <a:t>Direction</a:t>
            </a:r>
            <a:r>
              <a:rPr dirty="0" sz="2800" b="1">
                <a:latin typeface="Times New Roman"/>
                <a:cs typeface="Times New Roman"/>
              </a:rPr>
              <a:t> of</a:t>
            </a:r>
            <a:r>
              <a:rPr dirty="0" sz="2800" spc="1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the </a:t>
            </a:r>
            <a:r>
              <a:rPr dirty="0" sz="2800" spc="-10" b="1">
                <a:latin typeface="Times New Roman"/>
                <a:cs typeface="Times New Roman"/>
              </a:rPr>
              <a:t>prevailing</a:t>
            </a:r>
            <a:r>
              <a:rPr dirty="0" sz="2800" spc="-5" b="1">
                <a:latin typeface="Times New Roman"/>
                <a:cs typeface="Times New Roman"/>
              </a:rPr>
              <a:t> wind-</a:t>
            </a:r>
            <a:r>
              <a:rPr dirty="0" sz="2800" spc="-5">
                <a:latin typeface="Times New Roman"/>
                <a:cs typeface="Times New Roman"/>
              </a:rPr>
              <a:t>some</a:t>
            </a:r>
            <a:r>
              <a:rPr dirty="0" sz="2800" spc="4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structures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are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able to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produce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foul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smell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e.g. </a:t>
            </a:r>
            <a:r>
              <a:rPr dirty="0" sz="2800" spc="-30">
                <a:latin typeface="Times New Roman"/>
                <a:cs typeface="Times New Roman"/>
              </a:rPr>
              <a:t>pigsty.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Such like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structures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should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constructed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on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leeward</a:t>
            </a:r>
            <a:r>
              <a:rPr dirty="0" sz="2800">
                <a:latin typeface="Times New Roman"/>
                <a:cs typeface="Times New Roman"/>
              </a:rPr>
              <a:t> side </a:t>
            </a:r>
            <a:r>
              <a:rPr dirty="0" sz="2800" spc="-5">
                <a:latin typeface="Times New Roman"/>
                <a:cs typeface="Times New Roman"/>
              </a:rPr>
              <a:t>of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homestead.</a:t>
            </a:r>
            <a:endParaRPr sz="2800">
              <a:latin typeface="Times New Roman"/>
              <a:cs typeface="Times New Roman"/>
            </a:endParaRPr>
          </a:p>
          <a:p>
            <a:pPr marL="355600" marR="264795" indent="-342900">
              <a:lnSpc>
                <a:spcPct val="99300"/>
              </a:lnSpc>
              <a:spcBef>
                <a:spcPts val="8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800" spc="-5" b="1">
                <a:latin typeface="Times New Roman"/>
                <a:cs typeface="Times New Roman"/>
              </a:rPr>
              <a:t>Relationship</a:t>
            </a:r>
            <a:r>
              <a:rPr dirty="0" sz="2800" spc="20" b="1">
                <a:latin typeface="Times New Roman"/>
                <a:cs typeface="Times New Roman"/>
              </a:rPr>
              <a:t> </a:t>
            </a:r>
            <a:r>
              <a:rPr dirty="0" sz="2800" spc="-15" b="1">
                <a:latin typeface="Times New Roman"/>
                <a:cs typeface="Times New Roman"/>
              </a:rPr>
              <a:t>with</a:t>
            </a:r>
            <a:r>
              <a:rPr dirty="0" sz="2800" spc="5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other</a:t>
            </a:r>
            <a:r>
              <a:rPr dirty="0" sz="2800" spc="-4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structures</a:t>
            </a:r>
            <a:r>
              <a:rPr dirty="0" sz="2800" spc="-5">
                <a:latin typeface="Times New Roman"/>
                <a:cs typeface="Times New Roman"/>
              </a:rPr>
              <a:t>-structures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that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are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related for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example dairy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shed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calf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pen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should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constructed close to </a:t>
            </a:r>
            <a:r>
              <a:rPr dirty="0" sz="2800" spc="-10">
                <a:latin typeface="Times New Roman"/>
                <a:cs typeface="Times New Roman"/>
              </a:rPr>
              <a:t>each </a:t>
            </a:r>
            <a:r>
              <a:rPr dirty="0" sz="2800" spc="-30">
                <a:latin typeface="Times New Roman"/>
                <a:cs typeface="Times New Roman"/>
              </a:rPr>
              <a:t>other. </a:t>
            </a:r>
            <a:r>
              <a:rPr dirty="0" sz="2800" spc="-5">
                <a:latin typeface="Times New Roman"/>
                <a:cs typeface="Times New Roman"/>
              </a:rPr>
              <a:t>This saves </a:t>
            </a:r>
            <a:r>
              <a:rPr dirty="0" sz="2800" spc="-10">
                <a:latin typeface="Times New Roman"/>
                <a:cs typeface="Times New Roman"/>
              </a:rPr>
              <a:t>time </a:t>
            </a:r>
            <a:r>
              <a:rPr dirty="0" sz="2800" spc="-5">
                <a:latin typeface="Times New Roman"/>
                <a:cs typeface="Times New Roman"/>
              </a:rPr>
              <a:t>and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Labour.</a:t>
            </a:r>
            <a:endParaRPr sz="2800">
              <a:latin typeface="Times New Roman"/>
              <a:cs typeface="Times New Roman"/>
            </a:endParaRPr>
          </a:p>
          <a:p>
            <a:pPr marL="355600" marR="177800" indent="-342900">
              <a:lnSpc>
                <a:spcPct val="100000"/>
              </a:lnSpc>
              <a:spcBef>
                <a:spcPts val="86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800" spc="-15" b="1">
                <a:latin typeface="Times New Roman"/>
                <a:cs typeface="Times New Roman"/>
              </a:rPr>
              <a:t>Farmer’s</a:t>
            </a:r>
            <a:r>
              <a:rPr dirty="0" sz="2800" spc="2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taste and</a:t>
            </a:r>
            <a:r>
              <a:rPr dirty="0" sz="2800" spc="10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preferences-</a:t>
            </a:r>
            <a:r>
              <a:rPr dirty="0" sz="2800" spc="-10">
                <a:latin typeface="Times New Roman"/>
                <a:cs typeface="Times New Roman"/>
              </a:rPr>
              <a:t>as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farmer’s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prefers,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she or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can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construct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structure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sheltered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place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20040" y="217931"/>
            <a:ext cx="358647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  <a:tabLst>
                <a:tab pos="642620" algn="l"/>
              </a:tabLst>
            </a:pPr>
            <a:r>
              <a:rPr dirty="0" sz="3200" b="1">
                <a:latin typeface="Times New Roman"/>
                <a:cs typeface="Times New Roman"/>
              </a:rPr>
              <a:t>iii.	Site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preparation.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640" y="760221"/>
            <a:ext cx="7784465" cy="26587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23495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After planning and site selection, the site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selected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be prepared.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Site</a:t>
            </a:r>
            <a:r>
              <a:rPr dirty="0" sz="3200">
                <a:latin typeface="Times New Roman"/>
                <a:cs typeface="Times New Roman"/>
              </a:rPr>
              <a:t> preparation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through:</a:t>
            </a:r>
            <a:endParaRPr sz="320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  <a:spcBef>
                <a:spcPts val="735"/>
              </a:spcBef>
            </a:pPr>
            <a:r>
              <a:rPr dirty="0" sz="3200">
                <a:latin typeface="Times New Roman"/>
                <a:cs typeface="Times New Roman"/>
              </a:rPr>
              <a:t>-clearing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bushes,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 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vegetation</a:t>
            </a:r>
            <a:endParaRPr sz="320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  <a:spcBef>
                <a:spcPts val="790"/>
              </a:spcBef>
            </a:pPr>
            <a:r>
              <a:rPr dirty="0" sz="3200">
                <a:latin typeface="Times New Roman"/>
                <a:cs typeface="Times New Roman"/>
              </a:rPr>
              <a:t>-leveling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562102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REPRODUCTION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85" b="1">
                <a:latin typeface="Times New Roman"/>
                <a:cs typeface="Times New Roman"/>
              </a:rPr>
              <a:t>POULTRY.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03834"/>
            <a:ext cx="8054340" cy="47345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355600" marR="5080" indent="-342900">
              <a:lnSpc>
                <a:spcPts val="4020"/>
              </a:lnSpc>
              <a:spcBef>
                <a:spcPts val="48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reproductive</a:t>
            </a:r>
            <a:r>
              <a:rPr dirty="0" sz="3600" spc="-5">
                <a:latin typeface="Times New Roman"/>
                <a:cs typeface="Times New Roman"/>
              </a:rPr>
              <a:t> system </a:t>
            </a:r>
            <a:r>
              <a:rPr dirty="0" sz="3600">
                <a:latin typeface="Times New Roman"/>
                <a:cs typeface="Times New Roman"/>
              </a:rPr>
              <a:t>of 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hen</a:t>
            </a:r>
            <a:r>
              <a:rPr dirty="0" sz="3600" spc="-5">
                <a:latin typeface="Times New Roman"/>
                <a:cs typeface="Times New Roman"/>
              </a:rPr>
              <a:t> consists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following parts: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ts val="3915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40">
                <a:latin typeface="Times New Roman"/>
                <a:cs typeface="Times New Roman"/>
              </a:rPr>
              <a:t>Ovary.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ts val="4105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Funnel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(infundibulum)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ts val="4105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Magnum.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ts val="4105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Isthmus.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ts val="4105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Uterus.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ts val="4105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60">
                <a:latin typeface="Times New Roman"/>
                <a:cs typeface="Times New Roman"/>
              </a:rPr>
              <a:t>Vagina.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ts val="4215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Cloaca.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1610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411352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Construction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40435"/>
            <a:ext cx="7293609" cy="533908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469900" indent="-342900">
              <a:lnSpc>
                <a:spcPct val="100000"/>
              </a:lnSpc>
              <a:spcBef>
                <a:spcPts val="97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Construction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Stones:</a:t>
            </a:r>
            <a:endParaRPr sz="3200">
              <a:latin typeface="Times New Roman"/>
              <a:cs typeface="Times New Roman"/>
            </a:endParaRPr>
          </a:p>
          <a:p>
            <a:pPr marL="599440">
              <a:lnSpc>
                <a:spcPct val="100000"/>
              </a:lnSpc>
              <a:spcBef>
                <a:spcPts val="805"/>
              </a:spcBef>
            </a:pP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Advantages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durable</a:t>
            </a:r>
            <a:r>
              <a:rPr dirty="0" sz="3200" spc="-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resistant 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fire.</a:t>
            </a:r>
            <a:endParaRPr sz="3200">
              <a:latin typeface="Times New Roman"/>
              <a:cs typeface="Times New Roman"/>
            </a:endParaRPr>
          </a:p>
          <a:p>
            <a:pPr lvl="1" marL="1638935" indent="-1055370">
              <a:lnSpc>
                <a:spcPct val="100000"/>
              </a:lnSpc>
              <a:spcBef>
                <a:spcPts val="805"/>
              </a:spcBef>
              <a:buFont typeface="Arial MT"/>
              <a:buChar char="•"/>
              <a:tabLst>
                <a:tab pos="1638935" algn="l"/>
                <a:tab pos="1639570" algn="l"/>
              </a:tabLst>
            </a:pPr>
            <a:r>
              <a:rPr dirty="0" sz="3200">
                <a:latin typeface="Times New Roman"/>
                <a:cs typeface="Times New Roman"/>
              </a:rPr>
              <a:t>Resistant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weather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elements</a:t>
            </a:r>
            <a:endParaRPr sz="3200">
              <a:latin typeface="Times New Roman"/>
              <a:cs typeface="Times New Roman"/>
            </a:endParaRPr>
          </a:p>
          <a:p>
            <a:pPr lvl="1" marL="1638935" indent="-1055370">
              <a:lnSpc>
                <a:spcPct val="100000"/>
              </a:lnSpc>
              <a:spcBef>
                <a:spcPts val="795"/>
              </a:spcBef>
              <a:buFont typeface="Arial MT"/>
              <a:buChar char="•"/>
              <a:tabLst>
                <a:tab pos="1638935" algn="l"/>
                <a:tab pos="1639570" algn="l"/>
              </a:tabLst>
            </a:pPr>
            <a:r>
              <a:rPr dirty="0" sz="3200">
                <a:latin typeface="Times New Roman"/>
                <a:cs typeface="Times New Roman"/>
              </a:rPr>
              <a:t>Resistant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insect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damage</a:t>
            </a:r>
            <a:endParaRPr sz="3200">
              <a:latin typeface="Times New Roman"/>
              <a:cs typeface="Times New Roman"/>
            </a:endParaRPr>
          </a:p>
          <a:p>
            <a:pPr lvl="1" marL="1631314" indent="-1047750">
              <a:lnSpc>
                <a:spcPct val="100000"/>
              </a:lnSpc>
              <a:spcBef>
                <a:spcPts val="875"/>
              </a:spcBef>
              <a:buFont typeface="Arial MT"/>
              <a:buChar char="•"/>
              <a:tabLst>
                <a:tab pos="1631314" algn="l"/>
                <a:tab pos="163195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rot.</a:t>
            </a:r>
            <a:endParaRPr sz="3200">
              <a:latin typeface="Times New Roman"/>
              <a:cs typeface="Times New Roman"/>
            </a:endParaRPr>
          </a:p>
          <a:p>
            <a:pPr lvl="1" marL="927100" indent="-343535">
              <a:lnSpc>
                <a:spcPct val="100000"/>
              </a:lnSpc>
              <a:spcBef>
                <a:spcPts val="735"/>
              </a:spcBef>
              <a:buFont typeface="Arial MT"/>
              <a:buChar char="•"/>
              <a:tabLst>
                <a:tab pos="927100" algn="l"/>
                <a:tab pos="927735" algn="l"/>
              </a:tabLst>
            </a:pPr>
            <a:r>
              <a:rPr dirty="0" sz="3200" b="1">
                <a:solidFill>
                  <a:srgbClr val="FF0000"/>
                </a:solidFill>
                <a:latin typeface="Times New Roman"/>
                <a:cs typeface="Times New Roman"/>
              </a:rPr>
              <a:t>Disadvantage</a:t>
            </a:r>
            <a:endParaRPr sz="3200">
              <a:latin typeface="Times New Roman"/>
              <a:cs typeface="Times New Roman"/>
            </a:endParaRPr>
          </a:p>
          <a:p>
            <a:pPr marL="457200" indent="-445134">
              <a:lnSpc>
                <a:spcPct val="100000"/>
              </a:lnSpc>
              <a:spcBef>
                <a:spcPts val="790"/>
              </a:spcBef>
              <a:buFont typeface="Wingdings"/>
              <a:buChar char=""/>
              <a:tabLst>
                <a:tab pos="457834" algn="l"/>
              </a:tabLst>
            </a:pPr>
            <a:r>
              <a:rPr dirty="0" sz="3200" b="1" i="1">
                <a:latin typeface="Times New Roman"/>
                <a:cs typeface="Times New Roman"/>
              </a:rPr>
              <a:t>stones</a:t>
            </a:r>
            <a:r>
              <a:rPr dirty="0" sz="3200" spc="-20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are</a:t>
            </a:r>
            <a:r>
              <a:rPr dirty="0" sz="3200" spc="-1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expensive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79"/>
            <a:ext cx="8392795" cy="33077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55600" marR="5080" indent="-342900">
              <a:lnSpc>
                <a:spcPct val="99600"/>
              </a:lnSpc>
              <a:spcBef>
                <a:spcPts val="114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10" b="1">
                <a:latin typeface="Times New Roman"/>
                <a:cs typeface="Times New Roman"/>
              </a:rPr>
              <a:t>Concrete</a:t>
            </a:r>
            <a:r>
              <a:rPr dirty="0" sz="3600" spc="-5" b="1">
                <a:latin typeface="Times New Roman"/>
                <a:cs typeface="Times New Roman"/>
              </a:rPr>
              <a:t> blocks:</a:t>
            </a:r>
            <a:r>
              <a:rPr dirty="0" sz="3600" b="1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made of</a:t>
            </a:r>
            <a:r>
              <a:rPr dirty="0" sz="3600" spc="-5">
                <a:latin typeface="Times New Roman"/>
                <a:cs typeface="Times New Roman"/>
              </a:rPr>
              <a:t> cement,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sand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 </a:t>
            </a:r>
            <a:r>
              <a:rPr dirty="0" sz="3600" spc="-5">
                <a:latin typeface="Times New Roman"/>
                <a:cs typeface="Times New Roman"/>
              </a:rPr>
              <a:t>ballast </a:t>
            </a:r>
            <a:r>
              <a:rPr dirty="0" sz="3600">
                <a:latin typeface="Times New Roman"/>
                <a:cs typeface="Times New Roman"/>
              </a:rPr>
              <a:t>in </a:t>
            </a:r>
            <a:r>
              <a:rPr dirty="0" sz="3600" spc="-5">
                <a:latin typeface="Times New Roman"/>
                <a:cs typeface="Times New Roman"/>
              </a:rPr>
              <a:t>ratio </a:t>
            </a:r>
            <a:r>
              <a:rPr dirty="0" sz="3600">
                <a:latin typeface="Times New Roman"/>
                <a:cs typeface="Times New Roman"/>
              </a:rPr>
              <a:t>1:2:3. The water used in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mixture should be free from </a:t>
            </a:r>
            <a:r>
              <a:rPr dirty="0" sz="3600" spc="-5">
                <a:latin typeface="Times New Roman"/>
                <a:cs typeface="Times New Roman"/>
              </a:rPr>
              <a:t>impurities </a:t>
            </a:r>
            <a:r>
              <a:rPr dirty="0" sz="3600">
                <a:latin typeface="Times New Roman"/>
                <a:cs typeface="Times New Roman"/>
              </a:rPr>
              <a:t> which </a:t>
            </a:r>
            <a:r>
              <a:rPr dirty="0" sz="3600" spc="-5">
                <a:latin typeface="Times New Roman"/>
                <a:cs typeface="Times New Roman"/>
              </a:rPr>
              <a:t>reduces </a:t>
            </a:r>
            <a:r>
              <a:rPr dirty="0" sz="3600">
                <a:latin typeface="Times New Roman"/>
                <a:cs typeface="Times New Roman"/>
              </a:rPr>
              <a:t>the binding </a:t>
            </a:r>
            <a:r>
              <a:rPr dirty="0" sz="3600" spc="-5">
                <a:latin typeface="Times New Roman"/>
                <a:cs typeface="Times New Roman"/>
              </a:rPr>
              <a:t>ability </a:t>
            </a:r>
            <a:r>
              <a:rPr dirty="0" sz="3600">
                <a:latin typeface="Times New Roman"/>
                <a:cs typeface="Times New Roman"/>
              </a:rPr>
              <a:t>of </a:t>
            </a:r>
            <a:r>
              <a:rPr dirty="0" sz="3600" spc="-5">
                <a:latin typeface="Times New Roman"/>
                <a:cs typeface="Times New Roman"/>
              </a:rPr>
              <a:t>cement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leading </a:t>
            </a:r>
            <a:r>
              <a:rPr dirty="0" sz="3600">
                <a:latin typeface="Times New Roman"/>
                <a:cs typeface="Times New Roman"/>
              </a:rPr>
              <a:t>to poo quality blocks. </a:t>
            </a:r>
            <a:r>
              <a:rPr dirty="0" sz="3600" spc="-5" b="1">
                <a:latin typeface="Times New Roman"/>
                <a:cs typeface="Times New Roman"/>
              </a:rPr>
              <a:t>T</a:t>
            </a:r>
            <a:r>
              <a:rPr dirty="0" sz="3600" spc="-5">
                <a:latin typeface="Times New Roman"/>
                <a:cs typeface="Times New Roman"/>
              </a:rPr>
              <a:t>hey </a:t>
            </a:r>
            <a:r>
              <a:rPr dirty="0" sz="3600">
                <a:latin typeface="Times New Roman"/>
                <a:cs typeface="Times New Roman"/>
              </a:rPr>
              <a:t>are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durable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9144" y="3450716"/>
            <a:ext cx="186055" cy="2627630"/>
          </a:xfrm>
          <a:prstGeom prst="rect">
            <a:avLst/>
          </a:prstGeom>
        </p:spPr>
        <p:txBody>
          <a:bodyPr wrap="square" lIns="0" tIns="1149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72154" y="3450716"/>
            <a:ext cx="5477510" cy="2627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7620">
              <a:lnSpc>
                <a:spcPct val="118500"/>
              </a:lnSpc>
              <a:spcBef>
                <a:spcPts val="105"/>
              </a:spcBef>
            </a:pPr>
            <a:r>
              <a:rPr dirty="0" sz="3600">
                <a:latin typeface="Times New Roman"/>
                <a:cs typeface="Times New Roman"/>
              </a:rPr>
              <a:t>They are resistant to fire.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Resistant to </a:t>
            </a:r>
            <a:r>
              <a:rPr dirty="0" sz="3600" spc="-5">
                <a:latin typeface="Times New Roman"/>
                <a:cs typeface="Times New Roman"/>
              </a:rPr>
              <a:t>weather elements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Resistant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5">
                <a:latin typeface="Times New Roman"/>
                <a:cs typeface="Times New Roman"/>
              </a:rPr>
              <a:t>insect damage </a:t>
            </a:r>
            <a:r>
              <a:rPr dirty="0" sz="3600">
                <a:latin typeface="Times New Roman"/>
                <a:cs typeface="Times New Roman"/>
              </a:rPr>
              <a:t> They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not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rot.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345805" cy="147891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355600" marR="5080" indent="-342900">
              <a:lnSpc>
                <a:spcPct val="98900"/>
              </a:lnSpc>
              <a:spcBef>
                <a:spcPts val="14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Other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construction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materials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include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mud blocks, bricks, corrugated iron sheets, bars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rods,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aluminum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sheets,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timber.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80264"/>
            <a:ext cx="8393430" cy="611060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927100" marR="5080" indent="-342900">
              <a:lnSpc>
                <a:spcPct val="79900"/>
              </a:lnSpc>
              <a:spcBef>
                <a:spcPts val="819"/>
              </a:spcBef>
              <a:buFont typeface="Arial MT"/>
              <a:buChar char="•"/>
              <a:tabLst>
                <a:tab pos="927100" algn="l"/>
                <a:tab pos="927735" algn="l"/>
              </a:tabLst>
            </a:pPr>
            <a:r>
              <a:rPr dirty="0" sz="3000" b="1">
                <a:latin typeface="Times New Roman"/>
                <a:cs typeface="Times New Roman"/>
              </a:rPr>
              <a:t>TIMBER-</a:t>
            </a:r>
            <a:r>
              <a:rPr dirty="0" sz="3000">
                <a:latin typeface="Times New Roman"/>
                <a:cs typeface="Times New Roman"/>
              </a:rPr>
              <a:t>they are sued for poles, </a:t>
            </a:r>
            <a:r>
              <a:rPr dirty="0" sz="3000" spc="-5">
                <a:latin typeface="Times New Roman"/>
                <a:cs typeface="Times New Roman"/>
              </a:rPr>
              <a:t>rails, trusses,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purlins,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struts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beams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construction.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Timber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treated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following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methods:</a:t>
            </a:r>
            <a:endParaRPr sz="3000">
              <a:latin typeface="Times New Roman"/>
              <a:cs typeface="Times New Roman"/>
            </a:endParaRPr>
          </a:p>
          <a:p>
            <a:pPr marL="355600" marR="267970" indent="-342900">
              <a:lnSpc>
                <a:spcPct val="79900"/>
              </a:lnSpc>
              <a:spcBef>
                <a:spcPts val="819"/>
              </a:spcBef>
              <a:buAutoNum type="alphaLcParenR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Drying-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also </a:t>
            </a:r>
            <a:r>
              <a:rPr dirty="0" sz="3000">
                <a:latin typeface="Times New Roman"/>
                <a:cs typeface="Times New Roman"/>
              </a:rPr>
              <a:t>called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seasoning.</a:t>
            </a:r>
            <a:r>
              <a:rPr dirty="0" sz="3000">
                <a:latin typeface="Times New Roman"/>
                <a:cs typeface="Times New Roman"/>
              </a:rPr>
              <a:t> Drying</a:t>
            </a:r>
            <a:r>
              <a:rPr dirty="0" sz="3000" spc="-5">
                <a:latin typeface="Times New Roman"/>
                <a:cs typeface="Times New Roman"/>
              </a:rPr>
              <a:t> is </a:t>
            </a: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reduce</a:t>
            </a:r>
            <a:r>
              <a:rPr dirty="0" sz="3000" spc="-5">
                <a:latin typeface="Times New Roman"/>
                <a:cs typeface="Times New Roman"/>
              </a:rPr>
              <a:t> moisture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content.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Drying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prevents warping,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rotting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due to fungal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attack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insect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damage.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5"/>
              </a:spcBef>
              <a:buAutoNum type="alphaLcParenR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Chemical treatment</a:t>
            </a:r>
            <a:r>
              <a:rPr dirty="0" sz="3000" spc="-5">
                <a:latin typeface="Times New Roman"/>
                <a:cs typeface="Times New Roman"/>
              </a:rPr>
              <a:t>-it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through:</a:t>
            </a:r>
            <a:endParaRPr sz="3000">
              <a:latin typeface="Times New Roman"/>
              <a:cs typeface="Times New Roman"/>
            </a:endParaRPr>
          </a:p>
          <a:p>
            <a:pPr lvl="1" marL="469900" marR="59055" indent="-342900">
              <a:lnSpc>
                <a:spcPct val="79900"/>
              </a:lnSpc>
              <a:spcBef>
                <a:spcPts val="82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Sap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displacement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method</a:t>
            </a:r>
            <a:r>
              <a:rPr dirty="0" sz="3000" spc="-5">
                <a:latin typeface="Times New Roman"/>
                <a:cs typeface="Times New Roman"/>
              </a:rPr>
              <a:t>-freshly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posts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packed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containers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filled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>
                <a:latin typeface="Times New Roman"/>
                <a:cs typeface="Times New Roman"/>
              </a:rPr>
              <a:t> wood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preservatives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left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stand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10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days.</a:t>
            </a:r>
            <a:endParaRPr sz="3000">
              <a:latin typeface="Times New Roman"/>
              <a:cs typeface="Times New Roman"/>
            </a:endParaRPr>
          </a:p>
          <a:p>
            <a:pPr lvl="1" marL="469900" marR="353695" indent="-342900">
              <a:lnSpc>
                <a:spcPct val="79900"/>
              </a:lnSpc>
              <a:spcBef>
                <a:spcPts val="82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spc="-15" b="1">
                <a:latin typeface="Times New Roman"/>
                <a:cs typeface="Times New Roman"/>
              </a:rPr>
              <a:t>Pressure </a:t>
            </a:r>
            <a:r>
              <a:rPr dirty="0" sz="3000" b="1">
                <a:latin typeface="Times New Roman"/>
                <a:cs typeface="Times New Roman"/>
              </a:rPr>
              <a:t>or vacuum </a:t>
            </a:r>
            <a:r>
              <a:rPr dirty="0" sz="3000" spc="-5" b="1">
                <a:latin typeface="Times New Roman"/>
                <a:cs typeface="Times New Roman"/>
              </a:rPr>
              <a:t>treatment</a:t>
            </a:r>
            <a:r>
              <a:rPr dirty="0" sz="3000" spc="-5">
                <a:latin typeface="Times New Roman"/>
                <a:cs typeface="Times New Roman"/>
              </a:rPr>
              <a:t>-peeled </a:t>
            </a:r>
            <a:r>
              <a:rPr dirty="0" sz="3000">
                <a:latin typeface="Times New Roman"/>
                <a:cs typeface="Times New Roman"/>
              </a:rPr>
              <a:t>wood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 arranged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steel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cylinder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preservatives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forced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them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very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pressure.</a:t>
            </a:r>
            <a:endParaRPr sz="3000">
              <a:latin typeface="Times New Roman"/>
              <a:cs typeface="Times New Roman"/>
            </a:endParaRPr>
          </a:p>
          <a:p>
            <a:pPr lvl="1" marL="469900" marR="262255" indent="-342900">
              <a:lnSpc>
                <a:spcPct val="79300"/>
              </a:lnSpc>
              <a:spcBef>
                <a:spcPts val="84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b="1">
                <a:latin typeface="Times New Roman"/>
                <a:cs typeface="Times New Roman"/>
              </a:rPr>
              <a:t>Hot </a:t>
            </a:r>
            <a:r>
              <a:rPr dirty="0" sz="3000" spc="-5" b="1">
                <a:latin typeface="Times New Roman"/>
                <a:cs typeface="Times New Roman"/>
              </a:rPr>
              <a:t>and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cold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soaking</a:t>
            </a:r>
            <a:r>
              <a:rPr dirty="0" sz="3000" spc="-5">
                <a:latin typeface="Times New Roman"/>
                <a:cs typeface="Times New Roman"/>
              </a:rPr>
              <a:t>-wood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immersed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tanks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containing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preservatives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heated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2 hours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49488" y="6465214"/>
            <a:ext cx="259079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124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1640" y="50139"/>
            <a:ext cx="168275" cy="122428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60991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Selection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construction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7240" y="816863"/>
            <a:ext cx="7952740" cy="47879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State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seven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factors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to consider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when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selecting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7240" y="1295400"/>
            <a:ext cx="40005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construction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728633"/>
            <a:ext cx="8355965" cy="463804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89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20">
                <a:latin typeface="Times New Roman"/>
                <a:cs typeface="Times New Roman"/>
              </a:rPr>
              <a:t>Availability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79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Cost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80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Durability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80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Strength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79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25">
                <a:latin typeface="Times New Roman"/>
                <a:cs typeface="Times New Roman"/>
              </a:rPr>
              <a:t>Workability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81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Suitability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70"/>
              </a:lnSpc>
              <a:spcBef>
                <a:spcPts val="104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Suitability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each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prevailing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weather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436943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50" b="1">
                <a:latin typeface="Times New Roman"/>
                <a:cs typeface="Times New Roman"/>
              </a:rPr>
              <a:t>Types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farm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structures.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76986"/>
            <a:ext cx="7535545" cy="102616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 marR="5080">
              <a:lnSpc>
                <a:spcPts val="4029"/>
              </a:lnSpc>
              <a:spcBef>
                <a:spcPts val="1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Farm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buildings</a:t>
            </a:r>
            <a:r>
              <a:rPr dirty="0" sz="3200">
                <a:latin typeface="Times New Roman"/>
                <a:cs typeface="Times New Roman"/>
              </a:rPr>
              <a:t>-are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foundation,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walls 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roof.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901774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1958339"/>
            <a:ext cx="68402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Give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five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importance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farm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buildings.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476626"/>
            <a:ext cx="8309609" cy="3983354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355600" marR="948690" indent="-342900">
              <a:lnSpc>
                <a:spcPts val="3370"/>
              </a:lnSpc>
              <a:spcBef>
                <a:spcPts val="6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protect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predators.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Helps 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parasites.</a:t>
            </a:r>
            <a:endParaRPr sz="3200">
              <a:latin typeface="Times New Roman"/>
              <a:cs typeface="Times New Roman"/>
            </a:endParaRPr>
          </a:p>
          <a:p>
            <a:pPr marL="355600" marR="528320" indent="-342900">
              <a:lnSpc>
                <a:spcPts val="3379"/>
              </a:lnSpc>
              <a:spcBef>
                <a:spcPts val="9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shelter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against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extreme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weather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storage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produce.</a:t>
            </a:r>
            <a:endParaRPr sz="3200">
              <a:latin typeface="Times New Roman"/>
              <a:cs typeface="Times New Roman"/>
            </a:endParaRPr>
          </a:p>
          <a:p>
            <a:pPr marL="355600" marR="1880235" indent="-342900">
              <a:lnSpc>
                <a:spcPts val="3379"/>
              </a:lnSpc>
              <a:spcBef>
                <a:spcPts val="9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Increase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efficiency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management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31977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Parts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building.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13587"/>
            <a:ext cx="7833995" cy="2190115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975"/>
              </a:spcBef>
              <a:buSzPct val="96875"/>
              <a:buAutoNum type="alphaLcParenR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foundation.</a:t>
            </a:r>
            <a:endParaRPr sz="3200">
              <a:latin typeface="Times New Roman"/>
              <a:cs typeface="Times New Roman"/>
            </a:endParaRPr>
          </a:p>
          <a:p>
            <a:pPr algn="just" lvl="1" marL="469900" marR="5080" indent="-342900">
              <a:lnSpc>
                <a:spcPct val="99100"/>
              </a:lnSpc>
              <a:spcBef>
                <a:spcPts val="910"/>
              </a:spcBef>
              <a:buFont typeface="Arial MT"/>
              <a:buChar char="•"/>
              <a:tabLst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Depth and size of the foundation depends 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function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building,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type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 building,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depth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 soil 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drainage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676" y="21335"/>
            <a:ext cx="8365490" cy="1327785"/>
            <a:chOff x="455676" y="21335"/>
            <a:chExt cx="8365490" cy="1327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676" y="345947"/>
              <a:ext cx="132587" cy="137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780" y="21335"/>
              <a:ext cx="7239000" cy="899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620" y="579119"/>
              <a:ext cx="6650735" cy="838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780" y="449580"/>
              <a:ext cx="8295132" cy="899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9620" y="1007363"/>
              <a:ext cx="7807452" cy="8382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07340" y="122936"/>
            <a:ext cx="8420100" cy="6280785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469900" marR="180340" indent="-342900">
              <a:lnSpc>
                <a:spcPts val="3370"/>
              </a:lnSpc>
              <a:spcBef>
                <a:spcPts val="60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Describe the steps followed during the 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establishment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the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foundation</a:t>
            </a:r>
            <a:r>
              <a:rPr dirty="0" u="heavy" sz="3200" spc="-6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building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Clear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vegetation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site.</a:t>
            </a:r>
            <a:endParaRPr sz="3200">
              <a:latin typeface="Times New Roman"/>
              <a:cs typeface="Times New Roman"/>
            </a:endParaRPr>
          </a:p>
          <a:p>
            <a:pPr marL="355600" marR="772160" indent="-342900">
              <a:lnSpc>
                <a:spcPts val="3390"/>
              </a:lnSpc>
              <a:spcBef>
                <a:spcPts val="9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Foundation is measured, pegged and dug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loose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soil.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(permanent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buildings).</a:t>
            </a:r>
            <a:endParaRPr sz="3200">
              <a:latin typeface="Times New Roman"/>
              <a:cs typeface="Times New Roman"/>
            </a:endParaRPr>
          </a:p>
          <a:p>
            <a:pPr marL="355600" marR="326390" indent="-342900">
              <a:lnSpc>
                <a:spcPts val="3370"/>
              </a:lnSpc>
              <a:spcBef>
                <a:spcPts val="95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Reinforce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(1:2:4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1:3:6)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trench.it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together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steel rods.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400"/>
              </a:lnSpc>
              <a:spcBef>
                <a:spcPts val="869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damp-proof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course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PVC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(polyvinylchloride)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sheet is placed on top of the foundation to reduce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termite and moisture rising up the wall. After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compacting.</a:t>
            </a:r>
            <a:endParaRPr sz="3200">
              <a:latin typeface="Times New Roman"/>
              <a:cs typeface="Times New Roman"/>
            </a:endParaRPr>
          </a:p>
          <a:p>
            <a:pPr marL="355600" marR="194945" indent="-342900">
              <a:lnSpc>
                <a:spcPts val="3379"/>
              </a:lnSpc>
              <a:spcBef>
                <a:spcPts val="990"/>
              </a:spcBef>
              <a:buFont typeface="Wingdings"/>
              <a:buChar char=""/>
              <a:tabLst>
                <a:tab pos="450215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foundation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laid to about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15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0139"/>
            <a:ext cx="8488045" cy="4831715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466725" indent="-454659">
              <a:lnSpc>
                <a:spcPct val="100000"/>
              </a:lnSpc>
              <a:spcBef>
                <a:spcPts val="975"/>
              </a:spcBef>
              <a:buAutoNum type="alphaLcParenR" startAt="2"/>
              <a:tabLst>
                <a:tab pos="467359" algn="l"/>
              </a:tabLst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wall</a:t>
            </a:r>
            <a:endParaRPr sz="3200">
              <a:latin typeface="Times New Roman"/>
              <a:cs typeface="Times New Roman"/>
            </a:endParaRPr>
          </a:p>
          <a:p>
            <a:pPr lvl="1" marL="469900" marR="5080" indent="-342900">
              <a:lnSpc>
                <a:spcPct val="99600"/>
              </a:lnSpc>
              <a:spcBef>
                <a:spcPts val="894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 spc="-35" b="1">
                <a:latin typeface="Times New Roman"/>
                <a:cs typeface="Times New Roman"/>
              </a:rPr>
              <a:t>Walls </a:t>
            </a:r>
            <a:r>
              <a:rPr dirty="0" sz="3200" spc="-20" b="1">
                <a:latin typeface="Times New Roman"/>
                <a:cs typeface="Times New Roman"/>
              </a:rPr>
              <a:t>are </a:t>
            </a:r>
            <a:r>
              <a:rPr dirty="0" sz="3200">
                <a:latin typeface="Times New Roman"/>
                <a:cs typeface="Times New Roman"/>
              </a:rPr>
              <a:t>laid from the foundation in direct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contact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the </a:t>
            </a:r>
            <a:r>
              <a:rPr dirty="0" sz="3200" spc="-5">
                <a:latin typeface="Times New Roman"/>
                <a:cs typeface="Times New Roman"/>
              </a:rPr>
              <a:t>PVC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plumb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bob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spirit level are used to lay stones to ensure that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wall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vertic</a:t>
            </a:r>
            <a:r>
              <a:rPr dirty="0" sz="3200" spc="5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l.</a:t>
            </a:r>
            <a:r>
              <a:rPr dirty="0" sz="3200" spc="-2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lintel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</a:t>
            </a:r>
            <a:r>
              <a:rPr dirty="0" sz="3200" spc="5">
                <a:latin typeface="Times New Roman"/>
                <a:cs typeface="Times New Roman"/>
              </a:rPr>
              <a:t>u</a:t>
            </a:r>
            <a:r>
              <a:rPr dirty="0" sz="3200">
                <a:latin typeface="Times New Roman"/>
                <a:cs typeface="Times New Roman"/>
              </a:rPr>
              <a:t>ilt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reinf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rce 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wall above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windows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doors.</a:t>
            </a:r>
            <a:endParaRPr sz="3200">
              <a:latin typeface="Times New Roman"/>
              <a:cs typeface="Times New Roman"/>
            </a:endParaRPr>
          </a:p>
          <a:p>
            <a:pPr marL="422275" indent="-410209">
              <a:lnSpc>
                <a:spcPct val="100000"/>
              </a:lnSpc>
              <a:spcBef>
                <a:spcPts val="805"/>
              </a:spcBef>
              <a:buAutoNum type="alphaLcParenR" startAt="2"/>
              <a:tabLst>
                <a:tab pos="422909" algn="l"/>
              </a:tabLst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roof.</a:t>
            </a:r>
            <a:endParaRPr sz="3200">
              <a:latin typeface="Times New Roman"/>
              <a:cs typeface="Times New Roman"/>
            </a:endParaRPr>
          </a:p>
          <a:p>
            <a:pPr lvl="1" marL="469900" marR="352425" indent="-342900">
              <a:lnSpc>
                <a:spcPts val="3760"/>
              </a:lnSpc>
              <a:spcBef>
                <a:spcPts val="105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 part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consists 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trusses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purlins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roofing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placed.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381000"/>
            <a:ext cx="8763000" cy="6172200"/>
            <a:chOff x="228600" y="381000"/>
            <a:chExt cx="8763000" cy="6172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381000"/>
              <a:ext cx="8763000" cy="6172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800" y="5187289"/>
              <a:ext cx="1295400" cy="457200"/>
            </a:xfrm>
            <a:custGeom>
              <a:avLst/>
              <a:gdLst/>
              <a:ahLst/>
              <a:cxnLst/>
              <a:rect l="l" t="t" r="r" b="b"/>
              <a:pathLst>
                <a:path w="1295400" h="457200">
                  <a:moveTo>
                    <a:pt x="12954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295400" y="4572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04800" y="5187289"/>
              <a:ext cx="1295400" cy="457200"/>
            </a:xfrm>
            <a:custGeom>
              <a:avLst/>
              <a:gdLst/>
              <a:ahLst/>
              <a:cxnLst/>
              <a:rect l="l" t="t" r="r" b="b"/>
              <a:pathLst>
                <a:path w="1295400" h="457200">
                  <a:moveTo>
                    <a:pt x="0" y="457200"/>
                  </a:moveTo>
                  <a:lnTo>
                    <a:pt x="1295400" y="457200"/>
                  </a:lnTo>
                  <a:lnTo>
                    <a:pt x="12954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83540" y="5235346"/>
            <a:ext cx="10483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Gu</a:t>
            </a:r>
            <a:r>
              <a:rPr dirty="0" sz="2800" spc="-50" b="1">
                <a:solidFill>
                  <a:srgbClr val="212A35"/>
                </a:solidFill>
                <a:latin typeface="Calibri"/>
                <a:cs typeface="Calibri"/>
              </a:rPr>
              <a:t>t</a:t>
            </a:r>
            <a:r>
              <a:rPr dirty="0" sz="2800" spc="-40" b="1">
                <a:solidFill>
                  <a:srgbClr val="212A35"/>
                </a:solidFill>
                <a:latin typeface="Calibri"/>
                <a:cs typeface="Calibri"/>
              </a:rPr>
              <a:t>t</a:t>
            </a:r>
            <a:r>
              <a:rPr dirty="0" sz="2800" spc="-10" b="1">
                <a:solidFill>
                  <a:srgbClr val="212A35"/>
                </a:solidFill>
                <a:latin typeface="Calibri"/>
                <a:cs typeface="Calibri"/>
              </a:rPr>
              <a:t>e</a:t>
            </a:r>
            <a:r>
              <a:rPr dirty="0" sz="2800" spc="-245" b="1">
                <a:solidFill>
                  <a:srgbClr val="212A35"/>
                </a:solidFill>
                <a:latin typeface="Calibri"/>
                <a:cs typeface="Calibri"/>
              </a:rPr>
              <a:t>r</a:t>
            </a:r>
            <a:r>
              <a:rPr dirty="0" sz="2800" spc="-5" b="1">
                <a:solidFill>
                  <a:srgbClr val="212A35"/>
                </a:solidFill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1037" y="3652837"/>
            <a:ext cx="7704455" cy="1529080"/>
            <a:chOff x="681037" y="3652837"/>
            <a:chExt cx="7704455" cy="1529080"/>
          </a:xfrm>
        </p:grpSpPr>
        <p:sp>
          <p:nvSpPr>
            <p:cNvPr id="8" name="object 8"/>
            <p:cNvSpPr/>
            <p:nvPr/>
          </p:nvSpPr>
          <p:spPr>
            <a:xfrm>
              <a:off x="685800" y="3657600"/>
              <a:ext cx="6858000" cy="1524000"/>
            </a:xfrm>
            <a:custGeom>
              <a:avLst/>
              <a:gdLst/>
              <a:ahLst/>
              <a:cxnLst/>
              <a:rect l="l" t="t" r="r" b="b"/>
              <a:pathLst>
                <a:path w="6858000" h="1524000">
                  <a:moveTo>
                    <a:pt x="0" y="152400"/>
                  </a:moveTo>
                  <a:lnTo>
                    <a:pt x="0" y="1524000"/>
                  </a:lnTo>
                </a:path>
                <a:path w="6858000" h="1524000">
                  <a:moveTo>
                    <a:pt x="6324600" y="0"/>
                  </a:moveTo>
                  <a:lnTo>
                    <a:pt x="6858000" y="6858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543800" y="4343400"/>
              <a:ext cx="838200" cy="457200"/>
            </a:xfrm>
            <a:custGeom>
              <a:avLst/>
              <a:gdLst/>
              <a:ahLst/>
              <a:cxnLst/>
              <a:rect l="l" t="t" r="r" b="b"/>
              <a:pathLst>
                <a:path w="838200" h="457200">
                  <a:moveTo>
                    <a:pt x="838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838200" y="45720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543800" y="4343400"/>
              <a:ext cx="838200" cy="457200"/>
            </a:xfrm>
            <a:custGeom>
              <a:avLst/>
              <a:gdLst/>
              <a:ahLst/>
              <a:cxnLst/>
              <a:rect l="l" t="t" r="r" b="b"/>
              <a:pathLst>
                <a:path w="838200" h="457200">
                  <a:moveTo>
                    <a:pt x="0" y="457200"/>
                  </a:moveTo>
                  <a:lnTo>
                    <a:pt x="838200" y="457200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543800" y="4343400"/>
            <a:ext cx="838200" cy="457200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450"/>
              </a:spcBef>
            </a:pPr>
            <a:r>
              <a:rPr dirty="0" sz="2400" spc="-25" b="1">
                <a:solidFill>
                  <a:srgbClr val="212A35"/>
                </a:solidFill>
                <a:latin typeface="Calibri"/>
                <a:cs typeface="Calibri"/>
              </a:rPr>
              <a:t>Eave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838200"/>
            <a:ext cx="8763000" cy="5715000"/>
            <a:chOff x="152400" y="838200"/>
            <a:chExt cx="8763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838200"/>
              <a:ext cx="8763000" cy="5715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51267" y="1384300"/>
              <a:ext cx="246379" cy="1731010"/>
            </a:xfrm>
            <a:custGeom>
              <a:avLst/>
              <a:gdLst/>
              <a:ahLst/>
              <a:cxnLst/>
              <a:rect l="l" t="t" r="r" b="b"/>
              <a:pathLst>
                <a:path w="246380" h="1731010">
                  <a:moveTo>
                    <a:pt x="0" y="0"/>
                  </a:moveTo>
                  <a:lnTo>
                    <a:pt x="5753" y="92201"/>
                  </a:lnTo>
                  <a:lnTo>
                    <a:pt x="15434" y="95605"/>
                  </a:lnTo>
                  <a:lnTo>
                    <a:pt x="25324" y="106749"/>
                  </a:lnTo>
                  <a:lnTo>
                    <a:pt x="45447" y="150715"/>
                  </a:lnTo>
                  <a:lnTo>
                    <a:pt x="65556" y="221014"/>
                  </a:lnTo>
                  <a:lnTo>
                    <a:pt x="75429" y="265075"/>
                  </a:lnTo>
                  <a:lnTo>
                    <a:pt x="85086" y="314563"/>
                  </a:lnTo>
                  <a:lnTo>
                    <a:pt x="94458" y="369091"/>
                  </a:lnTo>
                  <a:lnTo>
                    <a:pt x="103472" y="428274"/>
                  </a:lnTo>
                  <a:lnTo>
                    <a:pt x="112060" y="491727"/>
                  </a:lnTo>
                  <a:lnTo>
                    <a:pt x="120149" y="559063"/>
                  </a:lnTo>
                  <a:lnTo>
                    <a:pt x="127670" y="629898"/>
                  </a:lnTo>
                  <a:lnTo>
                    <a:pt x="134551" y="703846"/>
                  </a:lnTo>
                  <a:lnTo>
                    <a:pt x="140722" y="780520"/>
                  </a:lnTo>
                  <a:lnTo>
                    <a:pt x="146113" y="859536"/>
                  </a:lnTo>
                  <a:lnTo>
                    <a:pt x="150574" y="938589"/>
                  </a:lnTo>
                  <a:lnTo>
                    <a:pt x="153971" y="1015420"/>
                  </a:lnTo>
                  <a:lnTo>
                    <a:pt x="156325" y="1089636"/>
                  </a:lnTo>
                  <a:lnTo>
                    <a:pt x="157658" y="1160847"/>
                  </a:lnTo>
                  <a:lnTo>
                    <a:pt x="157993" y="1228660"/>
                  </a:lnTo>
                  <a:lnTo>
                    <a:pt x="157351" y="1292683"/>
                  </a:lnTo>
                  <a:lnTo>
                    <a:pt x="155754" y="1352526"/>
                  </a:lnTo>
                  <a:lnTo>
                    <a:pt x="153225" y="1407794"/>
                  </a:lnTo>
                  <a:lnTo>
                    <a:pt x="149785" y="1458099"/>
                  </a:lnTo>
                  <a:lnTo>
                    <a:pt x="145456" y="1503046"/>
                  </a:lnTo>
                  <a:lnTo>
                    <a:pt x="140260" y="1542245"/>
                  </a:lnTo>
                  <a:lnTo>
                    <a:pt x="127355" y="1601830"/>
                  </a:lnTo>
                  <a:lnTo>
                    <a:pt x="102044" y="1638300"/>
                  </a:lnTo>
                  <a:lnTo>
                    <a:pt x="107886" y="1730502"/>
                  </a:lnTo>
                  <a:lnTo>
                    <a:pt x="152708" y="1699793"/>
                  </a:lnTo>
                  <a:lnTo>
                    <a:pt x="178459" y="1650734"/>
                  </a:lnTo>
                  <a:lnTo>
                    <a:pt x="200540" y="1581264"/>
                  </a:lnTo>
                  <a:lnTo>
                    <a:pt x="210106" y="1539532"/>
                  </a:lnTo>
                  <a:lnTo>
                    <a:pt x="218638" y="1493487"/>
                  </a:lnTo>
                  <a:lnTo>
                    <a:pt x="226096" y="1443392"/>
                  </a:lnTo>
                  <a:lnTo>
                    <a:pt x="232441" y="1389509"/>
                  </a:lnTo>
                  <a:lnTo>
                    <a:pt x="237634" y="1332102"/>
                  </a:lnTo>
                  <a:lnTo>
                    <a:pt x="241636" y="1271435"/>
                  </a:lnTo>
                  <a:lnTo>
                    <a:pt x="244407" y="1207770"/>
                  </a:lnTo>
                  <a:lnTo>
                    <a:pt x="245909" y="1141371"/>
                  </a:lnTo>
                  <a:lnTo>
                    <a:pt x="246103" y="1072500"/>
                  </a:lnTo>
                  <a:lnTo>
                    <a:pt x="244949" y="1001422"/>
                  </a:lnTo>
                  <a:lnTo>
                    <a:pt x="242408" y="928398"/>
                  </a:lnTo>
                  <a:lnTo>
                    <a:pt x="238442" y="853694"/>
                  </a:lnTo>
                  <a:lnTo>
                    <a:pt x="233103" y="779092"/>
                  </a:lnTo>
                  <a:lnTo>
                    <a:pt x="226558" y="706334"/>
                  </a:lnTo>
                  <a:lnTo>
                    <a:pt x="218879" y="635676"/>
                  </a:lnTo>
                  <a:lnTo>
                    <a:pt x="210138" y="567375"/>
                  </a:lnTo>
                  <a:lnTo>
                    <a:pt x="200404" y="501687"/>
                  </a:lnTo>
                  <a:lnTo>
                    <a:pt x="189751" y="438868"/>
                  </a:lnTo>
                  <a:lnTo>
                    <a:pt x="178249" y="379175"/>
                  </a:lnTo>
                  <a:lnTo>
                    <a:pt x="165969" y="322864"/>
                  </a:lnTo>
                  <a:lnTo>
                    <a:pt x="152983" y="270192"/>
                  </a:lnTo>
                  <a:lnTo>
                    <a:pt x="139363" y="221414"/>
                  </a:lnTo>
                  <a:lnTo>
                    <a:pt x="125179" y="176788"/>
                  </a:lnTo>
                  <a:lnTo>
                    <a:pt x="110504" y="136570"/>
                  </a:lnTo>
                  <a:lnTo>
                    <a:pt x="95408" y="101016"/>
                  </a:lnTo>
                  <a:lnTo>
                    <a:pt x="64240" y="44926"/>
                  </a:lnTo>
                  <a:lnTo>
                    <a:pt x="32247" y="10570"/>
                  </a:lnTo>
                  <a:lnTo>
                    <a:pt x="16119" y="2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51267" y="1384300"/>
              <a:ext cx="246379" cy="1731010"/>
            </a:xfrm>
            <a:custGeom>
              <a:avLst/>
              <a:gdLst/>
              <a:ahLst/>
              <a:cxnLst/>
              <a:rect l="l" t="t" r="r" b="b"/>
              <a:pathLst>
                <a:path w="246380" h="1731010">
                  <a:moveTo>
                    <a:pt x="0" y="0"/>
                  </a:moveTo>
                  <a:lnTo>
                    <a:pt x="48311" y="24904"/>
                  </a:lnTo>
                  <a:lnTo>
                    <a:pt x="79963" y="70383"/>
                  </a:lnTo>
                  <a:lnTo>
                    <a:pt x="110504" y="136570"/>
                  </a:lnTo>
                  <a:lnTo>
                    <a:pt x="125179" y="176788"/>
                  </a:lnTo>
                  <a:lnTo>
                    <a:pt x="139363" y="221414"/>
                  </a:lnTo>
                  <a:lnTo>
                    <a:pt x="152983" y="270192"/>
                  </a:lnTo>
                  <a:lnTo>
                    <a:pt x="165969" y="322864"/>
                  </a:lnTo>
                  <a:lnTo>
                    <a:pt x="178249" y="379175"/>
                  </a:lnTo>
                  <a:lnTo>
                    <a:pt x="189751" y="438868"/>
                  </a:lnTo>
                  <a:lnTo>
                    <a:pt x="200404" y="501687"/>
                  </a:lnTo>
                  <a:lnTo>
                    <a:pt x="210138" y="567375"/>
                  </a:lnTo>
                  <a:lnTo>
                    <a:pt x="218879" y="635676"/>
                  </a:lnTo>
                  <a:lnTo>
                    <a:pt x="226558" y="706334"/>
                  </a:lnTo>
                  <a:lnTo>
                    <a:pt x="233103" y="779092"/>
                  </a:lnTo>
                  <a:lnTo>
                    <a:pt x="238442" y="853694"/>
                  </a:lnTo>
                  <a:lnTo>
                    <a:pt x="242408" y="928398"/>
                  </a:lnTo>
                  <a:lnTo>
                    <a:pt x="244949" y="1001422"/>
                  </a:lnTo>
                  <a:lnTo>
                    <a:pt x="246103" y="1072500"/>
                  </a:lnTo>
                  <a:lnTo>
                    <a:pt x="245909" y="1141371"/>
                  </a:lnTo>
                  <a:lnTo>
                    <a:pt x="244407" y="1207770"/>
                  </a:lnTo>
                  <a:lnTo>
                    <a:pt x="241636" y="1271435"/>
                  </a:lnTo>
                  <a:lnTo>
                    <a:pt x="237634" y="1332102"/>
                  </a:lnTo>
                  <a:lnTo>
                    <a:pt x="232441" y="1389509"/>
                  </a:lnTo>
                  <a:lnTo>
                    <a:pt x="226096" y="1443392"/>
                  </a:lnTo>
                  <a:lnTo>
                    <a:pt x="218638" y="1493487"/>
                  </a:lnTo>
                  <a:lnTo>
                    <a:pt x="210106" y="1539532"/>
                  </a:lnTo>
                  <a:lnTo>
                    <a:pt x="200540" y="1581264"/>
                  </a:lnTo>
                  <a:lnTo>
                    <a:pt x="189977" y="1618419"/>
                  </a:lnTo>
                  <a:lnTo>
                    <a:pt x="166023" y="1677947"/>
                  </a:lnTo>
                  <a:lnTo>
                    <a:pt x="138554" y="1716009"/>
                  </a:lnTo>
                  <a:lnTo>
                    <a:pt x="107886" y="1730502"/>
                  </a:lnTo>
                  <a:lnTo>
                    <a:pt x="102044" y="1638300"/>
                  </a:lnTo>
                  <a:lnTo>
                    <a:pt x="111245" y="1633720"/>
                  </a:lnTo>
                  <a:lnTo>
                    <a:pt x="119690" y="1621433"/>
                  </a:lnTo>
                  <a:lnTo>
                    <a:pt x="134219" y="1575304"/>
                  </a:lnTo>
                  <a:lnTo>
                    <a:pt x="145456" y="1503046"/>
                  </a:lnTo>
                  <a:lnTo>
                    <a:pt x="149785" y="1458099"/>
                  </a:lnTo>
                  <a:lnTo>
                    <a:pt x="153225" y="1407794"/>
                  </a:lnTo>
                  <a:lnTo>
                    <a:pt x="155754" y="1352526"/>
                  </a:lnTo>
                  <a:lnTo>
                    <a:pt x="157351" y="1292683"/>
                  </a:lnTo>
                  <a:lnTo>
                    <a:pt x="157993" y="1228660"/>
                  </a:lnTo>
                  <a:lnTo>
                    <a:pt x="157658" y="1160847"/>
                  </a:lnTo>
                  <a:lnTo>
                    <a:pt x="156325" y="1089636"/>
                  </a:lnTo>
                  <a:lnTo>
                    <a:pt x="153971" y="1015420"/>
                  </a:lnTo>
                  <a:lnTo>
                    <a:pt x="150574" y="938589"/>
                  </a:lnTo>
                  <a:lnTo>
                    <a:pt x="146113" y="859536"/>
                  </a:lnTo>
                  <a:lnTo>
                    <a:pt x="140722" y="780520"/>
                  </a:lnTo>
                  <a:lnTo>
                    <a:pt x="134551" y="703846"/>
                  </a:lnTo>
                  <a:lnTo>
                    <a:pt x="127670" y="629898"/>
                  </a:lnTo>
                  <a:lnTo>
                    <a:pt x="120149" y="559063"/>
                  </a:lnTo>
                  <a:lnTo>
                    <a:pt x="112060" y="491727"/>
                  </a:lnTo>
                  <a:lnTo>
                    <a:pt x="103472" y="428274"/>
                  </a:lnTo>
                  <a:lnTo>
                    <a:pt x="94458" y="369091"/>
                  </a:lnTo>
                  <a:lnTo>
                    <a:pt x="85086" y="314563"/>
                  </a:lnTo>
                  <a:lnTo>
                    <a:pt x="75429" y="265075"/>
                  </a:lnTo>
                  <a:lnTo>
                    <a:pt x="65556" y="221014"/>
                  </a:lnTo>
                  <a:lnTo>
                    <a:pt x="55538" y="182766"/>
                  </a:lnTo>
                  <a:lnTo>
                    <a:pt x="35352" y="125247"/>
                  </a:lnTo>
                  <a:lnTo>
                    <a:pt x="5753" y="92201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5963" y="2113788"/>
              <a:ext cx="443484" cy="310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1158" y="2190622"/>
              <a:ext cx="245109" cy="1178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0388" y="1351787"/>
              <a:ext cx="111251" cy="96011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36267" y="1374901"/>
              <a:ext cx="0" cy="875030"/>
            </a:xfrm>
            <a:custGeom>
              <a:avLst/>
              <a:gdLst/>
              <a:ahLst/>
              <a:cxnLst/>
              <a:rect l="l" t="t" r="r" b="b"/>
              <a:pathLst>
                <a:path w="0" h="875030">
                  <a:moveTo>
                    <a:pt x="0" y="0"/>
                  </a:moveTo>
                  <a:lnTo>
                    <a:pt x="0" y="87464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42087" y="775461"/>
            <a:ext cx="1711960" cy="619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40"/>
              </a:lnSpc>
              <a:spcBef>
                <a:spcPts val="100"/>
              </a:spcBef>
            </a:pPr>
            <a:r>
              <a:rPr dirty="0" u="none" sz="2400" spc="-5">
                <a:solidFill>
                  <a:srgbClr val="000000"/>
                </a:solidFill>
                <a:latin typeface="Calibri"/>
                <a:cs typeface="Calibri"/>
              </a:rPr>
              <a:t>Ovum</a:t>
            </a:r>
            <a:endParaRPr sz="2400">
              <a:latin typeface="Calibri"/>
              <a:cs typeface="Calibri"/>
            </a:endParaRPr>
          </a:p>
          <a:p>
            <a:pPr marL="947419">
              <a:lnSpc>
                <a:spcPts val="2340"/>
              </a:lnSpc>
            </a:pPr>
            <a:r>
              <a:rPr dirty="0" u="none" sz="2400" spc="-5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dirty="0" u="none" sz="2400" spc="-35">
                <a:solidFill>
                  <a:srgbClr val="000000"/>
                </a:solidFill>
                <a:latin typeface="Calibri"/>
                <a:cs typeface="Calibri"/>
              </a:rPr>
              <a:t>v</a:t>
            </a:r>
            <a:r>
              <a:rPr dirty="0" u="none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u="none" sz="2400" spc="1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dirty="0" u="none" sz="2400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4736" y="1191767"/>
            <a:ext cx="696595" cy="935990"/>
            <a:chOff x="554736" y="1191767"/>
            <a:chExt cx="696595" cy="93599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736" y="1196339"/>
              <a:ext cx="109728" cy="77114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9600" y="1219199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w="0" h="685800">
                  <a:moveTo>
                    <a:pt x="0" y="0"/>
                  </a:moveTo>
                  <a:lnTo>
                    <a:pt x="0" y="6858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260" y="1191767"/>
              <a:ext cx="694944" cy="9357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9600" y="1221485"/>
              <a:ext cx="588645" cy="836294"/>
            </a:xfrm>
            <a:custGeom>
              <a:avLst/>
              <a:gdLst/>
              <a:ahLst/>
              <a:cxnLst/>
              <a:rect l="l" t="t" r="r" b="b"/>
              <a:pathLst>
                <a:path w="588644" h="836294">
                  <a:moveTo>
                    <a:pt x="0" y="0"/>
                  </a:moveTo>
                  <a:lnTo>
                    <a:pt x="588556" y="835913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62559"/>
            <a:ext cx="67373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2.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9847" y="219456"/>
            <a:ext cx="3632200" cy="39814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30"/>
              </a:lnSpc>
            </a:pPr>
            <a:r>
              <a:rPr dirty="0" sz="3200" b="1">
                <a:latin typeface="Times New Roman"/>
                <a:cs typeface="Times New Roman"/>
              </a:rPr>
              <a:t>Livestock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structures.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940" y="617219"/>
            <a:ext cx="4038600" cy="20320"/>
          </a:xfrm>
          <a:custGeom>
            <a:avLst/>
            <a:gdLst/>
            <a:ahLst/>
            <a:cxnLst/>
            <a:rect l="l" t="t" r="r" b="b"/>
            <a:pathLst>
              <a:path w="4038600" h="20320">
                <a:moveTo>
                  <a:pt x="4038600" y="0"/>
                </a:moveTo>
                <a:lnTo>
                  <a:pt x="0" y="0"/>
                </a:lnTo>
                <a:lnTo>
                  <a:pt x="0" y="19812"/>
                </a:lnTo>
                <a:lnTo>
                  <a:pt x="4038600" y="19812"/>
                </a:lnTo>
                <a:lnTo>
                  <a:pt x="403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701395"/>
            <a:ext cx="3190240" cy="547814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Crush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Dips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Spray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race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Dairy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shed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Zero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grazing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unit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Calf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pens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Poultry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houses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Piggery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unit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3200">
                <a:latin typeface="Courier New"/>
                <a:cs typeface="Courier New"/>
              </a:rPr>
              <a:t>o</a:t>
            </a:r>
            <a:r>
              <a:rPr dirty="0" sz="3200" spc="-1145">
                <a:latin typeface="Courier New"/>
                <a:cs typeface="Courier New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</a:t>
            </a:r>
            <a:r>
              <a:rPr dirty="0" sz="3200" spc="10">
                <a:latin typeface="Times New Roman"/>
                <a:cs typeface="Times New Roman"/>
              </a:rPr>
              <a:t>n</a:t>
            </a:r>
            <a:r>
              <a:rPr dirty="0" sz="3200">
                <a:latin typeface="Times New Roman"/>
                <a:cs typeface="Times New Roman"/>
              </a:rPr>
              <a:t>ds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61036"/>
            <a:ext cx="335343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z="3200" spc="5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r>
              <a:rPr dirty="0" u="none" sz="320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r>
              <a:rPr dirty="0" u="none" sz="3200" spc="-509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CRUSHES.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640" y="760221"/>
            <a:ext cx="8227059" cy="19685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2900">
              <a:lnSpc>
                <a:spcPct val="99400"/>
              </a:lnSpc>
              <a:spcBef>
                <a:spcPts val="1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 crush is A narrow-fenced passage in which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controlled.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used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restraining animals when carrying out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following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practices.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00" y="2895600"/>
            <a:ext cx="8077200" cy="3657600"/>
            <a:chOff x="609600" y="2895600"/>
            <a:chExt cx="8077200" cy="36576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2895600"/>
              <a:ext cx="8077200" cy="3657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15000" y="5791200"/>
              <a:ext cx="2286000" cy="488950"/>
            </a:xfrm>
            <a:custGeom>
              <a:avLst/>
              <a:gdLst/>
              <a:ahLst/>
              <a:cxnLst/>
              <a:rect l="l" t="t" r="r" b="b"/>
              <a:pathLst>
                <a:path w="2286000" h="488950">
                  <a:moveTo>
                    <a:pt x="2286000" y="0"/>
                  </a:moveTo>
                  <a:lnTo>
                    <a:pt x="0" y="0"/>
                  </a:lnTo>
                  <a:lnTo>
                    <a:pt x="0" y="488950"/>
                  </a:lnTo>
                  <a:lnTo>
                    <a:pt x="2286000" y="48895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715000" y="5791200"/>
              <a:ext cx="2286000" cy="488950"/>
            </a:xfrm>
            <a:custGeom>
              <a:avLst/>
              <a:gdLst/>
              <a:ahLst/>
              <a:cxnLst/>
              <a:rect l="l" t="t" r="r" b="b"/>
              <a:pathLst>
                <a:path w="2286000" h="488950">
                  <a:moveTo>
                    <a:pt x="0" y="488950"/>
                  </a:moveTo>
                  <a:lnTo>
                    <a:pt x="2286000" y="488950"/>
                  </a:lnTo>
                  <a:lnTo>
                    <a:pt x="2286000" y="0"/>
                  </a:lnTo>
                  <a:lnTo>
                    <a:pt x="0" y="0"/>
                  </a:lnTo>
                  <a:lnTo>
                    <a:pt x="0" y="48895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715000" y="5791200"/>
            <a:ext cx="2286000" cy="488950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450"/>
              </a:spcBef>
            </a:pPr>
            <a:r>
              <a:rPr dirty="0" sz="2400" spc="285" b="1">
                <a:solidFill>
                  <a:srgbClr val="212A35"/>
                </a:solidFill>
                <a:latin typeface="Trebuchet MS"/>
                <a:cs typeface="Trebuchet MS"/>
              </a:rPr>
              <a:t>A</a:t>
            </a:r>
            <a:r>
              <a:rPr dirty="0" sz="2400" spc="-110" b="1">
                <a:solidFill>
                  <a:srgbClr val="212A35"/>
                </a:solidFill>
                <a:latin typeface="Trebuchet MS"/>
                <a:cs typeface="Trebuchet MS"/>
              </a:rPr>
              <a:t> </a:t>
            </a:r>
            <a:r>
              <a:rPr dirty="0" sz="2400" spc="-185" b="1">
                <a:solidFill>
                  <a:srgbClr val="212A35"/>
                </a:solidFill>
                <a:latin typeface="Trebuchet MS"/>
                <a:cs typeface="Trebuchet MS"/>
              </a:rPr>
              <a:t>s</a:t>
            </a:r>
            <a:r>
              <a:rPr dirty="0" sz="2400" spc="-120" b="1">
                <a:solidFill>
                  <a:srgbClr val="212A35"/>
                </a:solidFill>
                <a:latin typeface="Trebuchet MS"/>
                <a:cs typeface="Trebuchet MS"/>
              </a:rPr>
              <a:t>i</a:t>
            </a:r>
            <a:r>
              <a:rPr dirty="0" sz="2400" spc="20" b="1">
                <a:solidFill>
                  <a:srgbClr val="212A35"/>
                </a:solidFill>
                <a:latin typeface="Trebuchet MS"/>
                <a:cs typeface="Trebuchet MS"/>
              </a:rPr>
              <a:t>m</a:t>
            </a:r>
            <a:r>
              <a:rPr dirty="0" sz="2400" spc="-195" b="1">
                <a:solidFill>
                  <a:srgbClr val="212A35"/>
                </a:solidFill>
                <a:latin typeface="Trebuchet MS"/>
                <a:cs typeface="Trebuchet MS"/>
              </a:rPr>
              <a:t>p</a:t>
            </a:r>
            <a:r>
              <a:rPr dirty="0" sz="2400" spc="-190" b="1">
                <a:solidFill>
                  <a:srgbClr val="212A35"/>
                </a:solidFill>
                <a:latin typeface="Trebuchet MS"/>
                <a:cs typeface="Trebuchet MS"/>
              </a:rPr>
              <a:t>le</a:t>
            </a:r>
            <a:r>
              <a:rPr dirty="0" sz="2400" spc="-145" b="1">
                <a:solidFill>
                  <a:srgbClr val="212A35"/>
                </a:solidFill>
                <a:latin typeface="Trebuchet MS"/>
                <a:cs typeface="Trebuchet MS"/>
              </a:rPr>
              <a:t> </a:t>
            </a:r>
            <a:r>
              <a:rPr dirty="0" sz="2400" spc="-200" b="1">
                <a:solidFill>
                  <a:srgbClr val="212A35"/>
                </a:solidFill>
                <a:latin typeface="Trebuchet MS"/>
                <a:cs typeface="Trebuchet MS"/>
              </a:rPr>
              <a:t>c</a:t>
            </a:r>
            <a:r>
              <a:rPr dirty="0" sz="2400" spc="-195" b="1">
                <a:solidFill>
                  <a:srgbClr val="212A35"/>
                </a:solidFill>
                <a:latin typeface="Trebuchet MS"/>
                <a:cs typeface="Trebuchet MS"/>
              </a:rPr>
              <a:t>r</a:t>
            </a:r>
            <a:r>
              <a:rPr dirty="0" sz="2400" spc="-70" b="1">
                <a:solidFill>
                  <a:srgbClr val="212A35"/>
                </a:solidFill>
                <a:latin typeface="Trebuchet MS"/>
                <a:cs typeface="Trebuchet MS"/>
              </a:rPr>
              <a:t>u</a:t>
            </a:r>
            <a:r>
              <a:rPr dirty="0" sz="2400" spc="-140" b="1">
                <a:solidFill>
                  <a:srgbClr val="212A35"/>
                </a:solidFill>
                <a:latin typeface="Trebuchet MS"/>
                <a:cs typeface="Trebuchet MS"/>
              </a:rPr>
              <a:t>s</a:t>
            </a:r>
            <a:r>
              <a:rPr dirty="0" sz="2400" spc="-190" b="1">
                <a:solidFill>
                  <a:srgbClr val="212A35"/>
                </a:solidFill>
                <a:latin typeface="Trebuchet MS"/>
                <a:cs typeface="Trebuchet MS"/>
              </a:rPr>
              <a:t>h</a:t>
            </a:r>
            <a:r>
              <a:rPr dirty="0" sz="2400" spc="-285" b="1">
                <a:solidFill>
                  <a:srgbClr val="212A35"/>
                </a:solidFill>
                <a:latin typeface="Trebuchet MS"/>
                <a:cs typeface="Trebuchet MS"/>
              </a:rPr>
              <a:t>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11836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172212"/>
            <a:ext cx="774509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List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10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practices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that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20" b="1">
                <a:latin typeface="Times New Roman"/>
                <a:cs typeface="Times New Roman"/>
              </a:rPr>
              <a:t>are</a:t>
            </a:r>
            <a:r>
              <a:rPr dirty="0" sz="3000" b="1">
                <a:latin typeface="Times New Roman"/>
                <a:cs typeface="Times New Roman"/>
              </a:rPr>
              <a:t> carried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out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in</a:t>
            </a:r>
            <a:r>
              <a:rPr dirty="0" sz="3000" b="1">
                <a:latin typeface="Times New Roman"/>
                <a:cs typeface="Times New Roman"/>
              </a:rPr>
              <a:t> a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crush.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74294"/>
            <a:ext cx="7974330" cy="556958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4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Spraying.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30">
                <a:latin typeface="Times New Roman"/>
                <a:cs typeface="Times New Roman"/>
              </a:rPr>
              <a:t>Vaccination.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4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Dehorning.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170"/>
              </a:lnSpc>
              <a:spcBef>
                <a:spcPts val="969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Identifying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>
                <a:latin typeface="Times New Roman"/>
                <a:cs typeface="Times New Roman"/>
              </a:rPr>
              <a:t> branding,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tagging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notching.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When</a:t>
            </a:r>
            <a:r>
              <a:rPr dirty="0" sz="3000" spc="-60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Treating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sick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4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Milking.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Hoof</a:t>
            </a:r>
            <a:r>
              <a:rPr dirty="0" sz="3000" spc="-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trimming.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4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35">
                <a:latin typeface="Times New Roman"/>
                <a:cs typeface="Times New Roman"/>
              </a:rPr>
              <a:t>Taking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body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temperatures.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5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Artificial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insemination.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Pregnancy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test.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500745" cy="2850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808355">
              <a:lnSpc>
                <a:spcPct val="115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NOTE;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when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sitting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crush,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following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factors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should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be</a:t>
            </a:r>
            <a:r>
              <a:rPr dirty="0" sz="3200" spc="-5" b="1">
                <a:latin typeface="Times New Roman"/>
                <a:cs typeface="Times New Roman"/>
              </a:rPr>
              <a:t> considered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08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20" b="1">
                <a:latin typeface="Times New Roman"/>
                <a:cs typeface="Times New Roman"/>
              </a:rPr>
              <a:t>Topography-well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drained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relatively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area.</a:t>
            </a:r>
            <a:endParaRPr sz="3200">
              <a:latin typeface="Times New Roman"/>
              <a:cs typeface="Times New Roman"/>
            </a:endParaRPr>
          </a:p>
          <a:p>
            <a:pPr marL="355600" marR="151130" indent="-342900">
              <a:lnSpc>
                <a:spcPts val="3770"/>
              </a:lnSpc>
              <a:spcBef>
                <a:spcPts val="105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Accessibility</a:t>
            </a:r>
            <a:r>
              <a:rPr dirty="0" sz="3200">
                <a:latin typeface="Times New Roman"/>
                <a:cs typeface="Times New Roman"/>
              </a:rPr>
              <a:t>-should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access 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like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near a road.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" y="217931"/>
            <a:ext cx="1346200" cy="451484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2.</a:t>
            </a:r>
            <a:r>
              <a:rPr dirty="0" u="heavy" sz="3200" spc="-6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DIPS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940" y="2592323"/>
            <a:ext cx="1861185" cy="451484"/>
          </a:xfrm>
          <a:custGeom>
            <a:avLst/>
            <a:gdLst/>
            <a:ahLst/>
            <a:cxnLst/>
            <a:rect l="l" t="t" r="r" b="b"/>
            <a:pathLst>
              <a:path w="1861185" h="451485">
                <a:moveTo>
                  <a:pt x="1860804" y="0"/>
                </a:moveTo>
                <a:lnTo>
                  <a:pt x="1296924" y="0"/>
                </a:lnTo>
                <a:lnTo>
                  <a:pt x="0" y="0"/>
                </a:lnTo>
                <a:lnTo>
                  <a:pt x="0" y="451104"/>
                </a:lnTo>
                <a:lnTo>
                  <a:pt x="1296924" y="451104"/>
                </a:lnTo>
                <a:lnTo>
                  <a:pt x="1860804" y="451104"/>
                </a:lnTo>
                <a:lnTo>
                  <a:pt x="186080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716635"/>
            <a:ext cx="7957184" cy="2333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farm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constructed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ticks. Dips are of two types: plunge dip and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Machakos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3200" b="1">
                <a:latin typeface="Times New Roman"/>
                <a:cs typeface="Times New Roman"/>
              </a:rPr>
              <a:t>a)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Plunge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dip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6200" y="3048000"/>
            <a:ext cx="8860155" cy="3581400"/>
            <a:chOff x="76200" y="3048000"/>
            <a:chExt cx="8860155" cy="35814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3048000"/>
              <a:ext cx="7696200" cy="3581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8000" y="3798569"/>
              <a:ext cx="2078355" cy="321945"/>
            </a:xfrm>
            <a:custGeom>
              <a:avLst/>
              <a:gdLst/>
              <a:ahLst/>
              <a:cxnLst/>
              <a:rect l="l" t="t" r="r" b="b"/>
              <a:pathLst>
                <a:path w="2078354" h="321945">
                  <a:moveTo>
                    <a:pt x="2078101" y="0"/>
                  </a:moveTo>
                  <a:lnTo>
                    <a:pt x="0" y="0"/>
                  </a:lnTo>
                  <a:lnTo>
                    <a:pt x="0" y="321944"/>
                  </a:lnTo>
                  <a:lnTo>
                    <a:pt x="2078101" y="321944"/>
                  </a:lnTo>
                  <a:lnTo>
                    <a:pt x="20781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858000" y="3798570"/>
            <a:ext cx="2078355" cy="321945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wrap="square" lIns="0" tIns="53975" rIns="0" bIns="0" rtlCol="0" vert="horz">
            <a:spAutoFit/>
          </a:bodyPr>
          <a:lstStyle/>
          <a:p>
            <a:pPr marL="92075">
              <a:lnSpc>
                <a:spcPts val="2110"/>
              </a:lnSpc>
              <a:spcBef>
                <a:spcPts val="425"/>
              </a:spcBef>
            </a:pPr>
            <a:r>
              <a:rPr dirty="0" sz="1800" spc="-80" b="1">
                <a:solidFill>
                  <a:srgbClr val="212A35"/>
                </a:solidFill>
                <a:latin typeface="Calibri"/>
                <a:cs typeface="Calibri"/>
              </a:rPr>
              <a:t>To</a:t>
            </a:r>
            <a:r>
              <a:rPr dirty="0" sz="1800" spc="-2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212A35"/>
                </a:solidFill>
                <a:latin typeface="Calibri"/>
                <a:cs typeface="Calibri"/>
              </a:rPr>
              <a:t>the</a:t>
            </a:r>
            <a:r>
              <a:rPr dirty="0" sz="1800" spc="-4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212A35"/>
                </a:solidFill>
                <a:latin typeface="Calibri"/>
                <a:cs typeface="Calibri"/>
              </a:rPr>
              <a:t>drying</a:t>
            </a:r>
            <a:r>
              <a:rPr dirty="0" sz="1800" spc="-45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212A35"/>
                </a:solidFill>
                <a:latin typeface="Calibri"/>
                <a:cs typeface="Calibri"/>
              </a:rPr>
              <a:t>yard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15328" y="4230623"/>
            <a:ext cx="1370330" cy="424180"/>
            <a:chOff x="6815328" y="4230623"/>
            <a:chExt cx="1370330" cy="42418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5328" y="4230623"/>
              <a:ext cx="1370076" cy="4236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58000" y="4334021"/>
              <a:ext cx="1115060" cy="171450"/>
            </a:xfrm>
            <a:custGeom>
              <a:avLst/>
              <a:gdLst/>
              <a:ahLst/>
              <a:cxnLst/>
              <a:rect l="l" t="t" r="r" b="b"/>
              <a:pathLst>
                <a:path w="1115059" h="171450">
                  <a:moveTo>
                    <a:pt x="1038751" y="85578"/>
                  </a:moveTo>
                  <a:lnTo>
                    <a:pt x="952753" y="135743"/>
                  </a:lnTo>
                  <a:lnTo>
                    <a:pt x="947146" y="140795"/>
                  </a:lnTo>
                  <a:lnTo>
                    <a:pt x="943991" y="147395"/>
                  </a:lnTo>
                  <a:lnTo>
                    <a:pt x="943502" y="154709"/>
                  </a:lnTo>
                  <a:lnTo>
                    <a:pt x="945896" y="161905"/>
                  </a:lnTo>
                  <a:lnTo>
                    <a:pt x="950948" y="167513"/>
                  </a:lnTo>
                  <a:lnTo>
                    <a:pt x="957548" y="170668"/>
                  </a:lnTo>
                  <a:lnTo>
                    <a:pt x="964862" y="171156"/>
                  </a:lnTo>
                  <a:lnTo>
                    <a:pt x="972057" y="168763"/>
                  </a:lnTo>
                  <a:lnTo>
                    <a:pt x="1081919" y="104628"/>
                  </a:lnTo>
                  <a:lnTo>
                    <a:pt x="1076705" y="104628"/>
                  </a:lnTo>
                  <a:lnTo>
                    <a:pt x="1076705" y="102088"/>
                  </a:lnTo>
                  <a:lnTo>
                    <a:pt x="1067053" y="102088"/>
                  </a:lnTo>
                  <a:lnTo>
                    <a:pt x="1038751" y="85578"/>
                  </a:lnTo>
                  <a:close/>
                </a:path>
                <a:path w="1115059" h="171450">
                  <a:moveTo>
                    <a:pt x="1006093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1006093" y="104628"/>
                  </a:lnTo>
                  <a:lnTo>
                    <a:pt x="1038751" y="85578"/>
                  </a:lnTo>
                  <a:lnTo>
                    <a:pt x="1006093" y="66528"/>
                  </a:lnTo>
                  <a:close/>
                </a:path>
                <a:path w="1115059" h="171450">
                  <a:moveTo>
                    <a:pt x="1081919" y="66528"/>
                  </a:moveTo>
                  <a:lnTo>
                    <a:pt x="1076705" y="66528"/>
                  </a:lnTo>
                  <a:lnTo>
                    <a:pt x="1076705" y="104628"/>
                  </a:lnTo>
                  <a:lnTo>
                    <a:pt x="1081919" y="104628"/>
                  </a:lnTo>
                  <a:lnTo>
                    <a:pt x="1114552" y="85578"/>
                  </a:lnTo>
                  <a:lnTo>
                    <a:pt x="1081919" y="66528"/>
                  </a:lnTo>
                  <a:close/>
                </a:path>
                <a:path w="1115059" h="171450">
                  <a:moveTo>
                    <a:pt x="1067053" y="69068"/>
                  </a:moveTo>
                  <a:lnTo>
                    <a:pt x="1038751" y="85578"/>
                  </a:lnTo>
                  <a:lnTo>
                    <a:pt x="1067053" y="102088"/>
                  </a:lnTo>
                  <a:lnTo>
                    <a:pt x="1067053" y="69068"/>
                  </a:lnTo>
                  <a:close/>
                </a:path>
                <a:path w="1115059" h="171450">
                  <a:moveTo>
                    <a:pt x="1076705" y="69068"/>
                  </a:moveTo>
                  <a:lnTo>
                    <a:pt x="1067053" y="69068"/>
                  </a:lnTo>
                  <a:lnTo>
                    <a:pt x="1067053" y="102088"/>
                  </a:lnTo>
                  <a:lnTo>
                    <a:pt x="1076705" y="102088"/>
                  </a:lnTo>
                  <a:lnTo>
                    <a:pt x="1076705" y="69068"/>
                  </a:lnTo>
                  <a:close/>
                </a:path>
                <a:path w="1115059" h="171450">
                  <a:moveTo>
                    <a:pt x="964862" y="0"/>
                  </a:moveTo>
                  <a:lnTo>
                    <a:pt x="957548" y="488"/>
                  </a:lnTo>
                  <a:lnTo>
                    <a:pt x="950948" y="3643"/>
                  </a:lnTo>
                  <a:lnTo>
                    <a:pt x="945896" y="9251"/>
                  </a:lnTo>
                  <a:lnTo>
                    <a:pt x="943502" y="16446"/>
                  </a:lnTo>
                  <a:lnTo>
                    <a:pt x="943990" y="23760"/>
                  </a:lnTo>
                  <a:lnTo>
                    <a:pt x="947146" y="30360"/>
                  </a:lnTo>
                  <a:lnTo>
                    <a:pt x="952753" y="35413"/>
                  </a:lnTo>
                  <a:lnTo>
                    <a:pt x="1038751" y="85578"/>
                  </a:lnTo>
                  <a:lnTo>
                    <a:pt x="1067053" y="69068"/>
                  </a:lnTo>
                  <a:lnTo>
                    <a:pt x="1076705" y="69068"/>
                  </a:lnTo>
                  <a:lnTo>
                    <a:pt x="1076705" y="66528"/>
                  </a:lnTo>
                  <a:lnTo>
                    <a:pt x="1081919" y="66528"/>
                  </a:lnTo>
                  <a:lnTo>
                    <a:pt x="972057" y="2393"/>
                  </a:lnTo>
                  <a:lnTo>
                    <a:pt x="9648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62331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Parts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plunge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dip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33374"/>
            <a:ext cx="8484870" cy="49968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217804" indent="-34290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holding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yard-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hold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dipping.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floor</a:t>
            </a:r>
            <a:endParaRPr sz="3200">
              <a:latin typeface="Times New Roman"/>
              <a:cs typeface="Times New Roman"/>
            </a:endParaRPr>
          </a:p>
          <a:p>
            <a:pPr marL="355600" marR="5080">
              <a:lnSpc>
                <a:spcPts val="3770"/>
              </a:lnSpc>
              <a:spcBef>
                <a:spcPts val="185"/>
              </a:spcBef>
            </a:pPr>
            <a:r>
              <a:rPr dirty="0" sz="3200">
                <a:latin typeface="Times New Roman"/>
                <a:cs typeface="Times New Roman"/>
              </a:rPr>
              <a:t>/stones to ensure that mud from the hooves is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dip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wash.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600"/>
              </a:lnSpc>
              <a:spcBef>
                <a:spcPts val="77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footbath-</a:t>
            </a: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purpose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wash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get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6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</a:t>
            </a:r>
            <a:r>
              <a:rPr dirty="0" sz="3200" spc="6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wash.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7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rough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floor</a:t>
            </a:r>
            <a:r>
              <a:rPr dirty="0" sz="3200" spc="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grip and also remove mud from the hooves for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washing of the feet. It should contain chemicals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(copper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sulphate)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controlling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 disease.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470900" cy="616585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355600" marR="260350" indent="-342900">
              <a:lnSpc>
                <a:spcPct val="99600"/>
              </a:lnSpc>
              <a:spcBef>
                <a:spcPts val="11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The</a:t>
            </a:r>
            <a:r>
              <a:rPr dirty="0" sz="3000" spc="-5" b="1">
                <a:latin typeface="Times New Roman"/>
                <a:cs typeface="Times New Roman"/>
              </a:rPr>
              <a:t> Jump</a:t>
            </a:r>
            <a:r>
              <a:rPr dirty="0" sz="3000" spc="-5">
                <a:latin typeface="Times New Roman"/>
                <a:cs typeface="Times New Roman"/>
              </a:rPr>
              <a:t>-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narrow </a:t>
            </a:r>
            <a:r>
              <a:rPr dirty="0" sz="3000" spc="-5">
                <a:latin typeface="Times New Roman"/>
                <a:cs typeface="Times New Roman"/>
              </a:rPr>
              <a:t>entrance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the dip tank.</a:t>
            </a:r>
            <a:r>
              <a:rPr dirty="0" sz="3000" spc="-5">
                <a:latin typeface="Times New Roman"/>
                <a:cs typeface="Times New Roman"/>
              </a:rPr>
              <a:t> Its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function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allow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jump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singly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(as one)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into </a:t>
            </a:r>
            <a:r>
              <a:rPr dirty="0" sz="3000">
                <a:latin typeface="Times New Roman"/>
                <a:cs typeface="Times New Roman"/>
              </a:rPr>
              <a:t>the dip tank. The jump </a:t>
            </a:r>
            <a:r>
              <a:rPr dirty="0" sz="3000" spc="-5">
                <a:latin typeface="Times New Roman"/>
                <a:cs typeface="Times New Roman"/>
              </a:rPr>
              <a:t>must </a:t>
            </a:r>
            <a:r>
              <a:rPr dirty="0" sz="3000">
                <a:latin typeface="Times New Roman"/>
                <a:cs typeface="Times New Roman"/>
              </a:rPr>
              <a:t>be above the dip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wash</a:t>
            </a:r>
            <a:r>
              <a:rPr dirty="0" sz="3000">
                <a:latin typeface="Times New Roman"/>
                <a:cs typeface="Times New Roman"/>
              </a:rPr>
              <a:t> by </a:t>
            </a:r>
            <a:r>
              <a:rPr dirty="0" sz="3000" spc="-5">
                <a:latin typeface="Times New Roman"/>
                <a:cs typeface="Times New Roman"/>
              </a:rPr>
              <a:t>35cm-45cm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allow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 </a:t>
            </a:r>
            <a:r>
              <a:rPr dirty="0" sz="3000" spc="-5">
                <a:latin typeface="Times New Roman"/>
                <a:cs typeface="Times New Roman"/>
              </a:rPr>
              <a:t>wash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to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splash </a:t>
            </a:r>
            <a:r>
              <a:rPr dirty="0" sz="3000">
                <a:latin typeface="Times New Roman"/>
                <a:cs typeface="Times New Roman"/>
              </a:rPr>
              <a:t> back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dip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tank.</a:t>
            </a:r>
            <a:endParaRPr sz="3000">
              <a:latin typeface="Times New Roman"/>
              <a:cs typeface="Times New Roman"/>
            </a:endParaRPr>
          </a:p>
          <a:p>
            <a:pPr algn="just" marL="355600" marR="225425" indent="-342900">
              <a:lnSpc>
                <a:spcPct val="99000"/>
              </a:lnSpc>
              <a:spcBef>
                <a:spcPts val="9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Dip tank-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here where </a:t>
            </a:r>
            <a:r>
              <a:rPr dirty="0" sz="3000" spc="-5">
                <a:latin typeface="Times New Roman"/>
                <a:cs typeface="Times New Roman"/>
              </a:rPr>
              <a:t>animals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5">
                <a:latin typeface="Times New Roman"/>
                <a:cs typeface="Times New Roman"/>
              </a:rPr>
              <a:t>immersed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</a:t>
            </a:r>
            <a:r>
              <a:rPr dirty="0" sz="3000" spc="-5">
                <a:latin typeface="Times New Roman"/>
                <a:cs typeface="Times New Roman"/>
              </a:rPr>
              <a:t> wash.</a:t>
            </a:r>
            <a:r>
              <a:rPr dirty="0" sz="3000" spc="-6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tank should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 exit</a:t>
            </a:r>
            <a:r>
              <a:rPr dirty="0" sz="3000" spc="-5">
                <a:latin typeface="Times New Roman"/>
                <a:cs typeface="Times New Roman"/>
              </a:rPr>
              <a:t> steps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allow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come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out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wash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slowly.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500"/>
              </a:lnSpc>
              <a:spcBef>
                <a:spcPts val="89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Draining</a:t>
            </a:r>
            <a:r>
              <a:rPr dirty="0" sz="3000" b="1">
                <a:latin typeface="Times New Roman"/>
                <a:cs typeface="Times New Roman"/>
              </a:rPr>
              <a:t> race</a:t>
            </a:r>
            <a:r>
              <a:rPr dirty="0" sz="3000">
                <a:latin typeface="Times New Roman"/>
                <a:cs typeface="Times New Roman"/>
              </a:rPr>
              <a:t>-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passage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 to walk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out</a:t>
            </a:r>
            <a:r>
              <a:rPr dirty="0" sz="3000" spc="-5">
                <a:latin typeface="Times New Roman"/>
                <a:cs typeface="Times New Roman"/>
              </a:rPr>
              <a:t> after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immersion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where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wash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that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drips </a:t>
            </a:r>
            <a:r>
              <a:rPr dirty="0" sz="3000">
                <a:latin typeface="Times New Roman"/>
                <a:cs typeface="Times New Roman"/>
              </a:rPr>
              <a:t> 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25">
                <a:latin typeface="Times New Roman"/>
                <a:cs typeface="Times New Roman"/>
              </a:rPr>
              <a:t>animal’s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body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drains</a:t>
            </a:r>
            <a:r>
              <a:rPr dirty="0" sz="3000">
                <a:latin typeface="Times New Roman"/>
                <a:cs typeface="Times New Roman"/>
              </a:rPr>
              <a:t> back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tank. It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have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sloping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floor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that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smooth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without</a:t>
            </a:r>
            <a:r>
              <a:rPr dirty="0" sz="3000" spc="-5">
                <a:latin typeface="Times New Roman"/>
                <a:cs typeface="Times New Roman"/>
              </a:rPr>
              <a:t> potholes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towards</a:t>
            </a:r>
            <a:r>
              <a:rPr dirty="0" sz="3000">
                <a:latin typeface="Times New Roman"/>
                <a:cs typeface="Times New Roman"/>
              </a:rPr>
              <a:t> 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tank.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5984"/>
            <a:ext cx="8474710" cy="592201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355600" marR="155575" indent="-342900">
              <a:lnSpc>
                <a:spcPct val="89500"/>
              </a:lnSpc>
              <a:spcBef>
                <a:spcPts val="47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Drying yard</a:t>
            </a:r>
            <a:r>
              <a:rPr dirty="0" sz="3000" spc="-5">
                <a:latin typeface="Times New Roman"/>
                <a:cs typeface="Times New Roman"/>
              </a:rPr>
              <a:t>-animals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held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the </a:t>
            </a:r>
            <a:r>
              <a:rPr dirty="0" sz="3000" spc="-5">
                <a:latin typeface="Times New Roman"/>
                <a:cs typeface="Times New Roman"/>
              </a:rPr>
              <a:t>drying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yard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before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released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pastures.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This</a:t>
            </a:r>
            <a:r>
              <a:rPr dirty="0" sz="3000" spc="-5">
                <a:latin typeface="Times New Roman"/>
                <a:cs typeface="Times New Roman"/>
              </a:rPr>
              <a:t> prevents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pasture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contamination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also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allows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released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same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time.</a:t>
            </a:r>
            <a:endParaRPr sz="3000">
              <a:latin typeface="Times New Roman"/>
              <a:cs typeface="Times New Roman"/>
            </a:endParaRPr>
          </a:p>
          <a:p>
            <a:pPr marL="355600" marR="179705" indent="-342900">
              <a:lnSpc>
                <a:spcPct val="89000"/>
              </a:lnSpc>
              <a:spcBef>
                <a:spcPts val="90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Silt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trap</a:t>
            </a:r>
            <a:r>
              <a:rPr dirty="0" sz="3000" spc="-5" b="1">
                <a:latin typeface="Times New Roman"/>
                <a:cs typeface="Times New Roman"/>
              </a:rPr>
              <a:t> outlet</a:t>
            </a:r>
            <a:r>
              <a:rPr dirty="0" sz="3000" spc="-5">
                <a:latin typeface="Times New Roman"/>
                <a:cs typeface="Times New Roman"/>
              </a:rPr>
              <a:t>-this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where </a:t>
            </a:r>
            <a:r>
              <a:rPr dirty="0" sz="3000" spc="-5">
                <a:latin typeface="Times New Roman"/>
                <a:cs typeface="Times New Roman"/>
              </a:rPr>
              <a:t>the </a:t>
            </a:r>
            <a:r>
              <a:rPr dirty="0" sz="3000">
                <a:latin typeface="Times New Roman"/>
                <a:cs typeface="Times New Roman"/>
              </a:rPr>
              <a:t>mud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dung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drains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back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draining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race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trapped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prevent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siltation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tank.</a:t>
            </a:r>
            <a:endParaRPr sz="3000">
              <a:latin typeface="Times New Roman"/>
              <a:cs typeface="Times New Roman"/>
            </a:endParaRPr>
          </a:p>
          <a:p>
            <a:pPr marL="355600" marR="533400" indent="-342900">
              <a:lnSpc>
                <a:spcPts val="3170"/>
              </a:lnSpc>
              <a:spcBef>
                <a:spcPts val="98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Dip tank </a:t>
            </a:r>
            <a:r>
              <a:rPr dirty="0" sz="3000" spc="-10" b="1">
                <a:latin typeface="Times New Roman"/>
                <a:cs typeface="Times New Roman"/>
              </a:rPr>
              <a:t>shelter-</a:t>
            </a:r>
            <a:r>
              <a:rPr dirty="0" sz="3000" spc="-10">
                <a:latin typeface="Times New Roman"/>
                <a:cs typeface="Times New Roman"/>
              </a:rPr>
              <a:t>Constructed </a:t>
            </a:r>
            <a:r>
              <a:rPr dirty="0" sz="3000">
                <a:latin typeface="Times New Roman"/>
                <a:cs typeface="Times New Roman"/>
              </a:rPr>
              <a:t>above the dip tank.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functions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dip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tank</a:t>
            </a:r>
            <a:r>
              <a:rPr dirty="0" sz="3000" spc="-5">
                <a:latin typeface="Times New Roman"/>
                <a:cs typeface="Times New Roman"/>
              </a:rPr>
              <a:t> shelter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are:</a:t>
            </a:r>
            <a:endParaRPr sz="30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409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spc="-5" i="1">
                <a:latin typeface="Times New Roman"/>
                <a:cs typeface="Times New Roman"/>
              </a:rPr>
              <a:t>-</a:t>
            </a:r>
            <a:r>
              <a:rPr dirty="0" sz="3000" spc="-5" b="1" i="1">
                <a:latin typeface="Times New Roman"/>
                <a:cs typeface="Times New Roman"/>
              </a:rPr>
              <a:t>to</a:t>
            </a:r>
            <a:r>
              <a:rPr dirty="0" sz="3000" b="1" i="1">
                <a:latin typeface="Times New Roman"/>
                <a:cs typeface="Times New Roman"/>
              </a:rPr>
              <a:t> lower </a:t>
            </a:r>
            <a:r>
              <a:rPr dirty="0" sz="3000" spc="-5" b="1" i="1">
                <a:latin typeface="Times New Roman"/>
                <a:cs typeface="Times New Roman"/>
              </a:rPr>
              <a:t>evaporation</a:t>
            </a:r>
            <a:r>
              <a:rPr dirty="0" sz="3000" spc="15" b="1" i="1">
                <a:latin typeface="Times New Roman"/>
                <a:cs typeface="Times New Roman"/>
              </a:rPr>
              <a:t> </a:t>
            </a:r>
            <a:r>
              <a:rPr dirty="0" sz="3000" b="1" i="1">
                <a:latin typeface="Times New Roman"/>
                <a:cs typeface="Times New Roman"/>
              </a:rPr>
              <a:t>of</a:t>
            </a:r>
            <a:r>
              <a:rPr dirty="0" sz="3000" spc="-5" b="1" i="1">
                <a:latin typeface="Times New Roman"/>
                <a:cs typeface="Times New Roman"/>
              </a:rPr>
              <a:t> the</a:t>
            </a:r>
            <a:r>
              <a:rPr dirty="0" sz="3000" b="1" i="1">
                <a:latin typeface="Times New Roman"/>
                <a:cs typeface="Times New Roman"/>
              </a:rPr>
              <a:t> dip</a:t>
            </a:r>
            <a:r>
              <a:rPr dirty="0" sz="3000" spc="10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wash.</a:t>
            </a:r>
            <a:endParaRPr sz="30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43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spc="-5" b="1" i="1">
                <a:latin typeface="Times New Roman"/>
                <a:cs typeface="Times New Roman"/>
              </a:rPr>
              <a:t>-to</a:t>
            </a:r>
            <a:r>
              <a:rPr dirty="0" sz="3000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avoid</a:t>
            </a:r>
            <a:r>
              <a:rPr dirty="0" sz="3000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dilution</a:t>
            </a:r>
            <a:r>
              <a:rPr dirty="0" sz="3000" spc="20" b="1" i="1">
                <a:latin typeface="Times New Roman"/>
                <a:cs typeface="Times New Roman"/>
              </a:rPr>
              <a:t> </a:t>
            </a:r>
            <a:r>
              <a:rPr dirty="0" sz="3000" b="1" i="1">
                <a:latin typeface="Times New Roman"/>
                <a:cs typeface="Times New Roman"/>
              </a:rPr>
              <a:t>of the </a:t>
            </a:r>
            <a:r>
              <a:rPr dirty="0" sz="3000" spc="-5" b="1" i="1">
                <a:latin typeface="Times New Roman"/>
                <a:cs typeface="Times New Roman"/>
              </a:rPr>
              <a:t>dip</a:t>
            </a:r>
            <a:r>
              <a:rPr dirty="0" sz="3000" spc="5" b="1" i="1">
                <a:latin typeface="Times New Roman"/>
                <a:cs typeface="Times New Roman"/>
              </a:rPr>
              <a:t> </a:t>
            </a:r>
            <a:r>
              <a:rPr dirty="0" sz="3000" b="1" i="1">
                <a:latin typeface="Times New Roman"/>
                <a:cs typeface="Times New Roman"/>
              </a:rPr>
              <a:t>wash</a:t>
            </a:r>
            <a:r>
              <a:rPr dirty="0" sz="3000" spc="-25" b="1" i="1">
                <a:latin typeface="Times New Roman"/>
                <a:cs typeface="Times New Roman"/>
              </a:rPr>
              <a:t> </a:t>
            </a:r>
            <a:r>
              <a:rPr dirty="0" sz="3000" b="1" i="1">
                <a:latin typeface="Times New Roman"/>
                <a:cs typeface="Times New Roman"/>
              </a:rPr>
              <a:t>by the </a:t>
            </a:r>
            <a:r>
              <a:rPr dirty="0" sz="3000" spc="-5" b="1" i="1">
                <a:latin typeface="Times New Roman"/>
                <a:cs typeface="Times New Roman"/>
              </a:rPr>
              <a:t>rain</a:t>
            </a:r>
            <a:r>
              <a:rPr dirty="0" sz="3000" b="1" i="1">
                <a:latin typeface="Times New Roman"/>
                <a:cs typeface="Times New Roman"/>
              </a:rPr>
              <a:t> </a:t>
            </a:r>
            <a:r>
              <a:rPr dirty="0" sz="3000" spc="-30" b="1" i="1">
                <a:latin typeface="Times New Roman"/>
                <a:cs typeface="Times New Roman"/>
              </a:rPr>
              <a:t>water.</a:t>
            </a:r>
            <a:endParaRPr sz="3000">
              <a:latin typeface="Times New Roman"/>
              <a:cs typeface="Times New Roman"/>
            </a:endParaRPr>
          </a:p>
          <a:p>
            <a:pPr lvl="1" marL="469900" marR="267335" indent="-342900">
              <a:lnSpc>
                <a:spcPts val="3170"/>
              </a:lnSpc>
              <a:spcBef>
                <a:spcPts val="98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spc="-5" b="1" i="1">
                <a:latin typeface="Times New Roman"/>
                <a:cs typeface="Times New Roman"/>
              </a:rPr>
              <a:t>-it</a:t>
            </a:r>
            <a:r>
              <a:rPr dirty="0" sz="3000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serves</a:t>
            </a:r>
            <a:r>
              <a:rPr dirty="0" sz="3000" spc="5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as</a:t>
            </a:r>
            <a:r>
              <a:rPr dirty="0" sz="3000" b="1" i="1">
                <a:latin typeface="Times New Roman"/>
                <a:cs typeface="Times New Roman"/>
              </a:rPr>
              <a:t> a</a:t>
            </a:r>
            <a:r>
              <a:rPr dirty="0" sz="3000" spc="5" b="1" i="1">
                <a:latin typeface="Times New Roman"/>
                <a:cs typeface="Times New Roman"/>
              </a:rPr>
              <a:t> </a:t>
            </a:r>
            <a:r>
              <a:rPr dirty="0" sz="3000" b="1" i="1">
                <a:latin typeface="Times New Roman"/>
                <a:cs typeface="Times New Roman"/>
              </a:rPr>
              <a:t>roof </a:t>
            </a:r>
            <a:r>
              <a:rPr dirty="0" sz="3000" spc="-5" b="1" i="1">
                <a:latin typeface="Times New Roman"/>
                <a:cs typeface="Times New Roman"/>
              </a:rPr>
              <a:t>catchment</a:t>
            </a:r>
            <a:r>
              <a:rPr dirty="0" sz="3000" spc="20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for</a:t>
            </a:r>
            <a:r>
              <a:rPr dirty="0" sz="3000" spc="5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collecting</a:t>
            </a:r>
            <a:r>
              <a:rPr dirty="0" sz="3000" spc="35" b="1" i="1">
                <a:latin typeface="Times New Roman"/>
                <a:cs typeface="Times New Roman"/>
              </a:rPr>
              <a:t> </a:t>
            </a:r>
            <a:r>
              <a:rPr dirty="0" sz="3000" b="1" i="1">
                <a:latin typeface="Times New Roman"/>
                <a:cs typeface="Times New Roman"/>
              </a:rPr>
              <a:t>water </a:t>
            </a:r>
            <a:r>
              <a:rPr dirty="0" sz="3000" spc="-735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into</a:t>
            </a:r>
            <a:r>
              <a:rPr dirty="0" sz="3000" spc="10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the</a:t>
            </a:r>
            <a:r>
              <a:rPr dirty="0" sz="3000" b="1" i="1">
                <a:latin typeface="Times New Roman"/>
                <a:cs typeface="Times New Roman"/>
              </a:rPr>
              <a:t> dip tank.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432800" cy="206883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355600" marR="5080" indent="-342900">
              <a:lnSpc>
                <a:spcPts val="3760"/>
              </a:lnSpc>
              <a:spcBef>
                <a:spcPts val="29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 spc="-35" b="1">
                <a:latin typeface="Times New Roman"/>
                <a:cs typeface="Times New Roman"/>
              </a:rPr>
              <a:t>Water</a:t>
            </a:r>
            <a:r>
              <a:rPr dirty="0" sz="3200" spc="-8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tank-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which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dipping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purposes.</a:t>
            </a:r>
            <a:endParaRPr sz="3200">
              <a:latin typeface="Times New Roman"/>
              <a:cs typeface="Times New Roman"/>
            </a:endParaRPr>
          </a:p>
          <a:p>
            <a:pPr marL="355600" marR="231140" indent="-342900">
              <a:lnSpc>
                <a:spcPts val="3770"/>
              </a:lnSpc>
              <a:spcBef>
                <a:spcPts val="93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 spc="-35" b="1">
                <a:latin typeface="Times New Roman"/>
                <a:cs typeface="Times New Roman"/>
              </a:rPr>
              <a:t>Waste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pit</a:t>
            </a:r>
            <a:r>
              <a:rPr dirty="0" sz="3200">
                <a:latin typeface="Times New Roman"/>
                <a:cs typeface="Times New Roman"/>
              </a:rPr>
              <a:t>-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damping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site 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sediments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dip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tank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pollution.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2353182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5632" y="2409444"/>
            <a:ext cx="35350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Maintenance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dips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876270"/>
            <a:ext cx="8258175" cy="3359785"/>
          </a:xfrm>
          <a:prstGeom prst="rect">
            <a:avLst/>
          </a:prstGeom>
        </p:spPr>
        <p:txBody>
          <a:bodyPr wrap="square" lIns="0" tIns="1149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Replace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broken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timber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rails.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Clean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tank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regularly.</a:t>
            </a:r>
            <a:endParaRPr sz="3200">
              <a:latin typeface="Times New Roman"/>
              <a:cs typeface="Times New Roman"/>
            </a:endParaRPr>
          </a:p>
          <a:p>
            <a:pPr marL="355600" marR="26034" indent="-342900">
              <a:lnSpc>
                <a:spcPts val="3770"/>
              </a:lnSpc>
              <a:spcBef>
                <a:spcPts val="106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Cracks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various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dip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tank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repaired.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60"/>
              </a:lnSpc>
              <a:spcBef>
                <a:spcPts val="9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maintained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properly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avoid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leakages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may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dilute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wash.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9456"/>
            <a:ext cx="7565390" cy="451484"/>
          </a:xfrm>
          <a:custGeom>
            <a:avLst/>
            <a:gdLst/>
            <a:ahLst/>
            <a:cxnLst/>
            <a:rect l="l" t="t" r="r" b="b"/>
            <a:pathLst>
              <a:path w="7565390" h="451484">
                <a:moveTo>
                  <a:pt x="7565135" y="0"/>
                </a:moveTo>
                <a:lnTo>
                  <a:pt x="0" y="0"/>
                </a:lnTo>
                <a:lnTo>
                  <a:pt x="0" y="451104"/>
                </a:lnTo>
                <a:lnTo>
                  <a:pt x="7565135" y="451104"/>
                </a:lnTo>
                <a:lnTo>
                  <a:pt x="7565135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2894076"/>
            <a:ext cx="7708900" cy="451484"/>
          </a:xfrm>
          <a:custGeom>
            <a:avLst/>
            <a:gdLst/>
            <a:ahLst/>
            <a:cxnLst/>
            <a:rect l="l" t="t" r="r" b="b"/>
            <a:pathLst>
              <a:path w="7708900" h="451485">
                <a:moveTo>
                  <a:pt x="7708392" y="0"/>
                </a:moveTo>
                <a:lnTo>
                  <a:pt x="0" y="0"/>
                </a:lnTo>
                <a:lnTo>
                  <a:pt x="0" y="451103"/>
                </a:lnTo>
                <a:lnTo>
                  <a:pt x="7708392" y="451103"/>
                </a:lnTo>
                <a:lnTo>
                  <a:pt x="770839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77571"/>
            <a:ext cx="8483600" cy="623570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Give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three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 </a:t>
            </a:r>
            <a:r>
              <a:rPr dirty="0" sz="3200" spc="-5" b="1">
                <a:latin typeface="Times New Roman"/>
                <a:cs typeface="Times New Roman"/>
              </a:rPr>
              <a:t>using</a:t>
            </a:r>
            <a:r>
              <a:rPr dirty="0" sz="3200" b="1">
                <a:latin typeface="Times New Roman"/>
                <a:cs typeface="Times New Roman"/>
              </a:rPr>
              <a:t> a </a:t>
            </a:r>
            <a:r>
              <a:rPr dirty="0" sz="3200" spc="-5" b="1">
                <a:latin typeface="Times New Roman"/>
                <a:cs typeface="Times New Roman"/>
              </a:rPr>
              <a:t>plunge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dip.</a:t>
            </a:r>
            <a:endParaRPr sz="3200">
              <a:latin typeface="Times New Roman"/>
              <a:cs typeface="Times New Roman"/>
            </a:endParaRPr>
          </a:p>
          <a:p>
            <a:pPr marL="355600" marR="802005" indent="-342900">
              <a:lnSpc>
                <a:spcPts val="3379"/>
              </a:lnSpc>
              <a:spcBef>
                <a:spcPts val="11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 are completely immersed in the dip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ensuring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whole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body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wetted.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39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suitable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-15">
                <a:latin typeface="Times New Roman"/>
                <a:cs typeface="Times New Roman"/>
              </a:rPr>
              <a:t>large</a:t>
            </a:r>
            <a:r>
              <a:rPr dirty="0" sz="3200">
                <a:latin typeface="Times New Roman"/>
                <a:cs typeface="Times New Roman"/>
              </a:rPr>
              <a:t> herd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animals.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409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operational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cost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low.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1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Give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disadvantages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using </a:t>
            </a:r>
            <a:r>
              <a:rPr dirty="0" sz="3200" b="1">
                <a:latin typeface="Times New Roman"/>
                <a:cs typeface="Times New Roman"/>
              </a:rPr>
              <a:t>a </a:t>
            </a:r>
            <a:r>
              <a:rPr dirty="0" sz="3200" spc="-5" b="1">
                <a:latin typeface="Times New Roman"/>
                <a:cs typeface="Times New Roman"/>
              </a:rPr>
              <a:t>plunge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dip</a:t>
            </a: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marR="231775" indent="-342900">
              <a:lnSpc>
                <a:spcPts val="3379"/>
              </a:lnSpc>
              <a:spcBef>
                <a:spcPts val="11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cannot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pregnant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sick 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get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shock.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79"/>
              </a:lnSpc>
              <a:spcBef>
                <a:spcPts val="96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swallow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 wash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death.</a:t>
            </a:r>
            <a:endParaRPr sz="3200">
              <a:latin typeface="Times New Roman"/>
              <a:cs typeface="Times New Roman"/>
            </a:endParaRPr>
          </a:p>
          <a:p>
            <a:pPr marL="355600" marR="1460500" indent="-342900">
              <a:lnSpc>
                <a:spcPts val="3379"/>
              </a:lnSpc>
              <a:spcBef>
                <a:spcPts val="944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Initial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capital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 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expensive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construct.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451215" cy="619633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6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ovary-</a:t>
            </a:r>
            <a:r>
              <a:rPr dirty="0" sz="3200">
                <a:latin typeface="Times New Roman"/>
                <a:cs typeface="Times New Roman"/>
              </a:rPr>
              <a:t>eggs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(ova)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ovary.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The </a:t>
            </a:r>
            <a:r>
              <a:rPr dirty="0" sz="3200" spc="-5" b="1">
                <a:latin typeface="Times New Roman"/>
                <a:cs typeface="Times New Roman"/>
              </a:rPr>
              <a:t>funnel (infundibulum)-</a:t>
            </a:r>
            <a:r>
              <a:rPr dirty="0" sz="3200" spc="-5">
                <a:latin typeface="Times New Roman"/>
                <a:cs typeface="Times New Roman"/>
              </a:rPr>
              <a:t>when </a:t>
            </a:r>
            <a:r>
              <a:rPr dirty="0" sz="3200">
                <a:latin typeface="Times New Roman"/>
                <a:cs typeface="Times New Roman"/>
              </a:rPr>
              <a:t>the egg is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down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funnel,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fertilization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takes place.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this time chalazae are added to hold the yolk.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Ovum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stays 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a quarter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hours.</a:t>
            </a:r>
            <a:endParaRPr sz="3200">
              <a:latin typeface="Times New Roman"/>
              <a:cs typeface="Times New Roman"/>
            </a:endParaRPr>
          </a:p>
          <a:p>
            <a:pPr marL="355600" marR="273050" indent="-342900">
              <a:lnSpc>
                <a:spcPts val="4420"/>
              </a:lnSpc>
              <a:spcBef>
                <a:spcPts val="24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Magnum-</a:t>
            </a:r>
            <a:r>
              <a:rPr dirty="0" sz="3200">
                <a:latin typeface="Times New Roman"/>
                <a:cs typeface="Times New Roman"/>
              </a:rPr>
              <a:t>thick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albumen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added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here.</a:t>
            </a:r>
            <a:r>
              <a:rPr dirty="0" sz="3200" spc="-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egg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stays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three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hours.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33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Isthmus-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yolk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reaches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shell</a:t>
            </a:r>
            <a:endParaRPr sz="3200">
              <a:latin typeface="Times New Roman"/>
              <a:cs typeface="Times New Roman"/>
            </a:endParaRPr>
          </a:p>
          <a:p>
            <a:pPr marL="355600" marR="170180">
              <a:lnSpc>
                <a:spcPct val="114999"/>
              </a:lnSpc>
            </a:pPr>
            <a:r>
              <a:rPr dirty="0" sz="3200">
                <a:latin typeface="Times New Roman"/>
                <a:cs typeface="Times New Roman"/>
              </a:rPr>
              <a:t>membranes are added. </a:t>
            </a:r>
            <a:r>
              <a:rPr dirty="0" sz="3200" spc="-65">
                <a:latin typeface="Times New Roman"/>
                <a:cs typeface="Times New Roman"/>
              </a:rPr>
              <a:t>Water, </a:t>
            </a:r>
            <a:r>
              <a:rPr dirty="0" sz="3200">
                <a:latin typeface="Times New Roman"/>
                <a:cs typeface="Times New Roman"/>
              </a:rPr>
              <a:t>mineral salts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vitamins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 added.</a:t>
            </a:r>
            <a:r>
              <a:rPr dirty="0" sz="3200" spc="-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egg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stays 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quarter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hour.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" y="217931"/>
            <a:ext cx="4018915" cy="451484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3.</a:t>
            </a:r>
            <a:r>
              <a:rPr dirty="0" u="none" sz="3200" spc="-6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none" sz="3200" spc="-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SPR</a:t>
            </a:r>
            <a:r>
              <a:rPr dirty="0" u="none" sz="3200" spc="-29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</a:t>
            </a:r>
            <a:r>
              <a:rPr dirty="0" u="none" sz="3200" spc="-14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RACE.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762000"/>
            <a:ext cx="8686800" cy="5562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455660" cy="3812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farm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structure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used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control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ticks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farm. Here </a:t>
            </a:r>
            <a:r>
              <a:rPr dirty="0" sz="3600" spc="-5">
                <a:latin typeface="Times New Roman"/>
                <a:cs typeface="Times New Roman"/>
              </a:rPr>
              <a:t>animals </a:t>
            </a:r>
            <a:r>
              <a:rPr dirty="0" sz="3600">
                <a:latin typeface="Times New Roman"/>
                <a:cs typeface="Times New Roman"/>
              </a:rPr>
              <a:t>are showered with the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acaricide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from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nozzles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as </a:t>
            </a:r>
            <a:r>
              <a:rPr dirty="0" sz="3600">
                <a:latin typeface="Times New Roman"/>
                <a:cs typeface="Times New Roman"/>
              </a:rPr>
              <a:t>they</a:t>
            </a:r>
            <a:r>
              <a:rPr dirty="0" sz="3600" spc="-5">
                <a:latin typeface="Times New Roman"/>
                <a:cs typeface="Times New Roman"/>
              </a:rPr>
              <a:t> pass </a:t>
            </a:r>
            <a:r>
              <a:rPr dirty="0" sz="3600">
                <a:latin typeface="Times New Roman"/>
                <a:cs typeface="Times New Roman"/>
              </a:rPr>
              <a:t>through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narrow</a:t>
            </a:r>
            <a:r>
              <a:rPr dirty="0" sz="3600" spc="4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passage.</a:t>
            </a:r>
            <a:r>
              <a:rPr dirty="0" sz="3600" spc="-3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4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acaricide</a:t>
            </a:r>
            <a:r>
              <a:rPr dirty="0" sz="3600" spc="4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is</a:t>
            </a:r>
            <a:r>
              <a:rPr dirty="0" sz="3600" spc="4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drawn</a:t>
            </a:r>
            <a:r>
              <a:rPr dirty="0" sz="3600" spc="4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from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 reservoir under pressure through pipping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nozzles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 the</a:t>
            </a:r>
            <a:r>
              <a:rPr dirty="0" sz="3600" spc="-5">
                <a:latin typeface="Times New Roman"/>
                <a:cs typeface="Times New Roman"/>
              </a:rPr>
              <a:t> race.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5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2984"/>
            <a:ext cx="346138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Parts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spray</a:t>
            </a:r>
            <a:r>
              <a:rPr dirty="0" u="heavy" sz="30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race.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99846"/>
            <a:ext cx="8440420" cy="545338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355600" marR="197485" indent="-342900">
              <a:lnSpc>
                <a:spcPts val="3529"/>
              </a:lnSpc>
              <a:spcBef>
                <a:spcPts val="2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Sidewalls</a:t>
            </a:r>
            <a:r>
              <a:rPr dirty="0" sz="3000" spc="-5">
                <a:latin typeface="Times New Roman"/>
                <a:cs typeface="Times New Roman"/>
              </a:rPr>
              <a:t>-provide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support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the </a:t>
            </a:r>
            <a:r>
              <a:rPr dirty="0" sz="3000" spc="-5">
                <a:latin typeface="Times New Roman"/>
                <a:cs typeface="Times New Roman"/>
              </a:rPr>
              <a:t>piping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system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ensues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spray </a:t>
            </a:r>
            <a:r>
              <a:rPr dirty="0" sz="3000" spc="-5">
                <a:latin typeface="Times New Roman"/>
                <a:cs typeface="Times New Roman"/>
              </a:rPr>
              <a:t>wash 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directed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back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pump.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529"/>
              </a:lnSpc>
              <a:spcBef>
                <a:spcPts val="94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Spray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piping system</a:t>
            </a:r>
            <a:r>
              <a:rPr dirty="0" sz="3000" spc="-5">
                <a:latin typeface="Times New Roman"/>
                <a:cs typeface="Times New Roman"/>
              </a:rPr>
              <a:t>-consists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series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pipes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fitted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nozzles.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atomize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chemical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into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spray.</a:t>
            </a:r>
            <a:endParaRPr sz="3000">
              <a:latin typeface="Times New Roman"/>
              <a:cs typeface="Times New Roman"/>
            </a:endParaRPr>
          </a:p>
          <a:p>
            <a:pPr marL="355600" marR="56515" indent="-342900">
              <a:lnSpc>
                <a:spcPct val="99500"/>
              </a:lnSpc>
              <a:spcBef>
                <a:spcPts val="7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Drainage</a:t>
            </a:r>
            <a:r>
              <a:rPr dirty="0" sz="3000" spc="-5" b="1">
                <a:latin typeface="Times New Roman"/>
                <a:cs typeface="Times New Roman"/>
              </a:rPr>
              <a:t> pipe</a:t>
            </a:r>
            <a:r>
              <a:rPr dirty="0" sz="3000" spc="-5">
                <a:latin typeface="Times New Roman"/>
                <a:cs typeface="Times New Roman"/>
              </a:rPr>
              <a:t>-conducts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used </a:t>
            </a:r>
            <a:r>
              <a:rPr dirty="0" sz="3000" spc="-5">
                <a:latin typeface="Times New Roman"/>
                <a:cs typeface="Times New Roman"/>
              </a:rPr>
              <a:t>chemicals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back 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pump for </a:t>
            </a:r>
            <a:r>
              <a:rPr dirty="0" sz="3000" spc="-5">
                <a:latin typeface="Times New Roman"/>
                <a:cs typeface="Times New Roman"/>
              </a:rPr>
              <a:t>recycling.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 </a:t>
            </a:r>
            <a:r>
              <a:rPr dirty="0" sz="3000" spc="-5">
                <a:latin typeface="Times New Roman"/>
                <a:cs typeface="Times New Roman"/>
              </a:rPr>
              <a:t>fitted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sieves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filter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sediments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other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particles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prevent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blockage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nozzles.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The</a:t>
            </a:r>
            <a:r>
              <a:rPr dirty="0" sz="3000" spc="-5" b="1">
                <a:latin typeface="Times New Roman"/>
                <a:cs typeface="Times New Roman"/>
              </a:rPr>
              <a:t> pump/</a:t>
            </a:r>
            <a:r>
              <a:rPr dirty="0" sz="3000" spc="-20" b="1">
                <a:latin typeface="Times New Roman"/>
                <a:cs typeface="Times New Roman"/>
              </a:rPr>
              <a:t> reservoir-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mixing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tank.</a:t>
            </a:r>
            <a:endParaRPr sz="3000">
              <a:latin typeface="Times New Roman"/>
              <a:cs typeface="Times New Roman"/>
            </a:endParaRPr>
          </a:p>
          <a:p>
            <a:pPr marL="355600" marR="224154" indent="-342900">
              <a:lnSpc>
                <a:spcPts val="3529"/>
              </a:lnSpc>
              <a:spcBef>
                <a:spcPts val="104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5" b="1">
                <a:latin typeface="Times New Roman"/>
                <a:cs typeface="Times New Roman"/>
              </a:rPr>
              <a:t>Pressure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gauge-</a:t>
            </a:r>
            <a:r>
              <a:rPr dirty="0" sz="3000">
                <a:latin typeface="Times New Roman"/>
                <a:cs typeface="Times New Roman"/>
              </a:rPr>
              <a:t>used to </a:t>
            </a:r>
            <a:r>
              <a:rPr dirty="0" sz="3000" spc="-5">
                <a:latin typeface="Times New Roman"/>
                <a:cs typeface="Times New Roman"/>
              </a:rPr>
              <a:t>measure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recommended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working</a:t>
            </a:r>
            <a:r>
              <a:rPr dirty="0" sz="3000" spc="-5">
                <a:latin typeface="Times New Roman"/>
                <a:cs typeface="Times New Roman"/>
              </a:rPr>
              <a:t> pressure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pump.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159511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22504"/>
            <a:ext cx="6920865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Give</a:t>
            </a:r>
            <a:r>
              <a:rPr dirty="0" u="heavy" sz="36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five</a:t>
            </a: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advantages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s pray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race.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9658"/>
            <a:ext cx="8495030" cy="48120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55600" marR="374650" indent="-342900">
              <a:lnSpc>
                <a:spcPct val="99100"/>
              </a:lnSpc>
              <a:spcBef>
                <a:spcPts val="13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 suitable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pregnant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sick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animals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than a plunge dip </a:t>
            </a:r>
            <a:r>
              <a:rPr dirty="0" sz="3600" spc="-5">
                <a:latin typeface="Times New Roman"/>
                <a:cs typeface="Times New Roman"/>
              </a:rPr>
              <a:t>as animals </a:t>
            </a:r>
            <a:r>
              <a:rPr dirty="0" sz="3600">
                <a:latin typeface="Times New Roman"/>
                <a:cs typeface="Times New Roman"/>
              </a:rPr>
              <a:t>do not get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shock.</a:t>
            </a:r>
            <a:endParaRPr sz="3600">
              <a:latin typeface="Times New Roman"/>
              <a:cs typeface="Times New Roman"/>
            </a:endParaRPr>
          </a:p>
          <a:p>
            <a:pPr marL="355600" marR="1312545" indent="-342900">
              <a:lnSpc>
                <a:spcPts val="4240"/>
              </a:lnSpc>
              <a:spcBef>
                <a:spcPts val="1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acaricide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>
                <a:latin typeface="Times New Roman"/>
                <a:cs typeface="Times New Roman"/>
              </a:rPr>
              <a:t> not</a:t>
            </a:r>
            <a:r>
              <a:rPr dirty="0" sz="3600" spc="-5">
                <a:latin typeface="Times New Roman"/>
                <a:cs typeface="Times New Roman"/>
              </a:rPr>
              <a:t> wasted </a:t>
            </a:r>
            <a:r>
              <a:rPr dirty="0" sz="3600">
                <a:latin typeface="Times New Roman"/>
                <a:cs typeface="Times New Roman"/>
              </a:rPr>
              <a:t>since it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recycled.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Animals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cannot </a:t>
            </a:r>
            <a:r>
              <a:rPr dirty="0" sz="3600" spc="-5">
                <a:latin typeface="Times New Roman"/>
                <a:cs typeface="Times New Roman"/>
              </a:rPr>
              <a:t>swallow</a:t>
            </a:r>
            <a:r>
              <a:rPr dirty="0" sz="3600">
                <a:latin typeface="Times New Roman"/>
                <a:cs typeface="Times New Roman"/>
              </a:rPr>
              <a:t> the </a:t>
            </a:r>
            <a:r>
              <a:rPr dirty="0" sz="3600" spc="-5">
                <a:latin typeface="Times New Roman"/>
                <a:cs typeface="Times New Roman"/>
              </a:rPr>
              <a:t>acaricide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wash.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Spraying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35">
                <a:latin typeface="Times New Roman"/>
                <a:cs typeface="Times New Roman"/>
              </a:rPr>
              <a:t>faster.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Less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Labour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required.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652272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Give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four</a:t>
            </a:r>
            <a:r>
              <a:rPr dirty="0" sz="3000" spc="-5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disadvantages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 a </a:t>
            </a:r>
            <a:r>
              <a:rPr dirty="0" sz="3000" spc="-5" b="1">
                <a:latin typeface="Times New Roman"/>
                <a:cs typeface="Times New Roman"/>
              </a:rPr>
              <a:t>spray</a:t>
            </a:r>
            <a:r>
              <a:rPr dirty="0" sz="3000" b="1">
                <a:latin typeface="Times New Roman"/>
                <a:cs typeface="Times New Roman"/>
              </a:rPr>
              <a:t> race.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33729"/>
            <a:ext cx="7559675" cy="2499360"/>
          </a:xfrm>
          <a:prstGeom prst="rect">
            <a:avLst/>
          </a:prstGeom>
        </p:spPr>
        <p:txBody>
          <a:bodyPr wrap="square" lIns="0" tIns="7810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has high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operational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cost.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170"/>
              </a:lnSpc>
              <a:spcBef>
                <a:spcPts val="9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requires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highly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skilled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Labour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operate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maintain.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is only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economical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herd.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weather,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nozzles tend 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clog with</a:t>
            </a:r>
            <a:r>
              <a:rPr dirty="0" sz="3000" spc="-5">
                <a:latin typeface="Times New Roman"/>
                <a:cs typeface="Times New Roman"/>
              </a:rPr>
              <a:t> dirt.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40" y="3163646"/>
            <a:ext cx="15938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240" y="3217164"/>
            <a:ext cx="471106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Maintenance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 </a:t>
            </a:r>
            <a:r>
              <a:rPr dirty="0" sz="3000" spc="-5" b="1">
                <a:latin typeface="Times New Roman"/>
                <a:cs typeface="Times New Roman"/>
              </a:rPr>
              <a:t>spray </a:t>
            </a:r>
            <a:r>
              <a:rPr dirty="0" sz="3000" b="1">
                <a:latin typeface="Times New Roman"/>
                <a:cs typeface="Times New Roman"/>
              </a:rPr>
              <a:t>race.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622928"/>
            <a:ext cx="8214995" cy="248856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Broken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rails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repaired.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60">
                <a:latin typeface="Times New Roman"/>
                <a:cs typeface="Times New Roman"/>
              </a:rPr>
              <a:t>Worn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out</a:t>
            </a:r>
            <a:r>
              <a:rPr dirty="0" sz="3000" spc="-5">
                <a:latin typeface="Times New Roman"/>
                <a:cs typeface="Times New Roman"/>
              </a:rPr>
              <a:t> floors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replaced.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170"/>
              </a:lnSpc>
              <a:spcBef>
                <a:spcPts val="9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sump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cleaned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regularly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removing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sediments.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Blocked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nozzles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cleaned.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040" y="217931"/>
            <a:ext cx="30226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4.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20" b="1">
                <a:latin typeface="Times New Roman"/>
                <a:cs typeface="Times New Roman"/>
              </a:rPr>
              <a:t>DAIRY</a:t>
            </a:r>
            <a:r>
              <a:rPr dirty="0" sz="3200" spc="-1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SHED.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16635"/>
            <a:ext cx="8178800" cy="2269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 dairy shed is a structure used for milking. It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consists of the milking </a:t>
            </a:r>
            <a:r>
              <a:rPr dirty="0" sz="3200" spc="-15">
                <a:latin typeface="Times New Roman"/>
                <a:cs typeface="Times New Roman"/>
              </a:rPr>
              <a:t>parlour, </a:t>
            </a:r>
            <a:r>
              <a:rPr dirty="0" sz="3200">
                <a:latin typeface="Times New Roman"/>
                <a:cs typeface="Times New Roman"/>
              </a:rPr>
              <a:t>feed store, calf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pens, equipment store and recording room. Dairy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floor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easy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cleaning.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971800"/>
            <a:ext cx="8229600" cy="36576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3462654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Parts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dairy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shed.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16965"/>
            <a:ext cx="8477250" cy="5642610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355600" marR="435609" indent="-342900">
              <a:lnSpc>
                <a:spcPct val="79700"/>
              </a:lnSpc>
              <a:spcBef>
                <a:spcPts val="83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Milking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stall</a:t>
            </a:r>
            <a:r>
              <a:rPr dirty="0" sz="3000" spc="-5">
                <a:latin typeface="Times New Roman"/>
                <a:cs typeface="Times New Roman"/>
              </a:rPr>
              <a:t>-a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place where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stand </a:t>
            </a:r>
            <a:r>
              <a:rPr dirty="0" sz="3000">
                <a:latin typeface="Times New Roman"/>
                <a:cs typeface="Times New Roman"/>
              </a:rPr>
              <a:t>and are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restrained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milking.</a:t>
            </a:r>
            <a:endParaRPr sz="3000">
              <a:latin typeface="Times New Roman"/>
              <a:cs typeface="Times New Roman"/>
            </a:endParaRPr>
          </a:p>
          <a:p>
            <a:pPr marL="355600" marR="360680" indent="-342900">
              <a:lnSpc>
                <a:spcPct val="79400"/>
              </a:lnSpc>
              <a:spcBef>
                <a:spcPts val="83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Feed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store</a:t>
            </a:r>
            <a:r>
              <a:rPr dirty="0" sz="3000" spc="-10">
                <a:latin typeface="Times New Roman"/>
                <a:cs typeface="Times New Roman"/>
              </a:rPr>
              <a:t>-it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storing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feed.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records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also</a:t>
            </a:r>
            <a:r>
              <a:rPr dirty="0" sz="3000">
                <a:latin typeface="Times New Roman"/>
                <a:cs typeface="Times New Roman"/>
              </a:rPr>
              <a:t> kept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here.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79900"/>
              </a:lnSpc>
              <a:spcBef>
                <a:spcPts val="819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Calf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pen</a:t>
            </a:r>
            <a:r>
              <a:rPr dirty="0" sz="3000">
                <a:latin typeface="Times New Roman"/>
                <a:cs typeface="Times New Roman"/>
              </a:rPr>
              <a:t>-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constructed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close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milking </a:t>
            </a:r>
            <a:r>
              <a:rPr dirty="0" sz="3000">
                <a:latin typeface="Times New Roman"/>
                <a:cs typeface="Times New Roman"/>
              </a:rPr>
              <a:t> shed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ensure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5">
                <a:latin typeface="Times New Roman"/>
                <a:cs typeface="Times New Roman"/>
              </a:rPr>
              <a:t> milk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given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calves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immediately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milking.</a:t>
            </a:r>
            <a:r>
              <a:rPr dirty="0" sz="3000" spc="-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have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water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troughs.</a:t>
            </a:r>
            <a:endParaRPr sz="3000">
              <a:latin typeface="Times New Roman"/>
              <a:cs typeface="Times New Roman"/>
            </a:endParaRPr>
          </a:p>
          <a:p>
            <a:pPr algn="just" marL="355600" marR="721995" indent="-342900">
              <a:lnSpc>
                <a:spcPct val="79800"/>
              </a:lnSpc>
              <a:spcBef>
                <a:spcPts val="825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Milk </a:t>
            </a:r>
            <a:r>
              <a:rPr dirty="0" sz="3000" spc="-10" b="1">
                <a:latin typeface="Times New Roman"/>
                <a:cs typeface="Times New Roman"/>
              </a:rPr>
              <a:t>recording room</a:t>
            </a:r>
            <a:r>
              <a:rPr dirty="0" sz="3000" spc="-10">
                <a:latin typeface="Times New Roman"/>
                <a:cs typeface="Times New Roman"/>
              </a:rPr>
              <a:t>-this </a:t>
            </a:r>
            <a:r>
              <a:rPr dirty="0" sz="3000">
                <a:latin typeface="Times New Roman"/>
                <a:cs typeface="Times New Roman"/>
              </a:rPr>
              <a:t>room </a:t>
            </a:r>
            <a:r>
              <a:rPr dirty="0" sz="3000" spc="-5">
                <a:latin typeface="Times New Roman"/>
                <a:cs typeface="Times New Roman"/>
              </a:rPr>
              <a:t>is fitted </a:t>
            </a:r>
            <a:r>
              <a:rPr dirty="0" sz="3000">
                <a:latin typeface="Times New Roman"/>
                <a:cs typeface="Times New Roman"/>
              </a:rPr>
              <a:t>with a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weighing balance and a </a:t>
            </a:r>
            <a:r>
              <a:rPr dirty="0" sz="3000" spc="-5">
                <a:latin typeface="Times New Roman"/>
                <a:cs typeface="Times New Roman"/>
              </a:rPr>
              <a:t>recording </a:t>
            </a:r>
            <a:r>
              <a:rPr dirty="0" sz="3000">
                <a:latin typeface="Times New Roman"/>
                <a:cs typeface="Times New Roman"/>
              </a:rPr>
              <a:t>board. </a:t>
            </a:r>
            <a:r>
              <a:rPr dirty="0" sz="3000" spc="-5">
                <a:latin typeface="Times New Roman"/>
                <a:cs typeface="Times New Roman"/>
              </a:rPr>
              <a:t>Milk is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weighed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recorded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this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room.</a:t>
            </a:r>
            <a:endParaRPr sz="3000">
              <a:latin typeface="Times New Roman"/>
              <a:cs typeface="Times New Roman"/>
            </a:endParaRPr>
          </a:p>
          <a:p>
            <a:pPr algn="just" marL="355600" marR="691515" indent="-342900">
              <a:lnSpc>
                <a:spcPct val="79700"/>
              </a:lnSpc>
              <a:spcBef>
                <a:spcPts val="830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Milk </a:t>
            </a:r>
            <a:r>
              <a:rPr dirty="0" sz="3000" spc="-10" b="1">
                <a:latin typeface="Times New Roman"/>
                <a:cs typeface="Times New Roman"/>
              </a:rPr>
              <a:t>store-</a:t>
            </a:r>
            <a:r>
              <a:rPr dirty="0" sz="3000" spc="-10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where </a:t>
            </a:r>
            <a:r>
              <a:rPr dirty="0" sz="3000" spc="-5">
                <a:latin typeface="Times New Roman"/>
                <a:cs typeface="Times New Roman"/>
              </a:rPr>
              <a:t>milk is </a:t>
            </a:r>
            <a:r>
              <a:rPr dirty="0" sz="3000">
                <a:latin typeface="Times New Roman"/>
                <a:cs typeface="Times New Roman"/>
              </a:rPr>
              <a:t>kept under very </a:t>
            </a:r>
            <a:r>
              <a:rPr dirty="0" sz="3000" spc="-5">
                <a:latin typeface="Times New Roman"/>
                <a:cs typeface="Times New Roman"/>
              </a:rPr>
              <a:t>low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temperatures </a:t>
            </a:r>
            <a:r>
              <a:rPr dirty="0" sz="3000">
                <a:latin typeface="Times New Roman"/>
                <a:cs typeface="Times New Roman"/>
              </a:rPr>
              <a:t>to prevent it from going bad before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being </a:t>
            </a:r>
            <a:r>
              <a:rPr dirty="0" sz="3000" spc="-5">
                <a:latin typeface="Times New Roman"/>
                <a:cs typeface="Times New Roman"/>
              </a:rPr>
              <a:t>transported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30">
                <a:latin typeface="Times New Roman"/>
                <a:cs typeface="Times New Roman"/>
              </a:rPr>
              <a:t>factory.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1610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502348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Maintenance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dairy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shed.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60221"/>
            <a:ext cx="8406765" cy="481393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355600" marR="140970" indent="-342900">
              <a:lnSpc>
                <a:spcPts val="3770"/>
              </a:lnSpc>
              <a:spcBef>
                <a:spcPts val="2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Milking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thoroughly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Potholes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concrete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floors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filled.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Broken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rails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replaced.</a:t>
            </a:r>
            <a:endParaRPr sz="3200">
              <a:latin typeface="Times New Roman"/>
              <a:cs typeface="Times New Roman"/>
            </a:endParaRPr>
          </a:p>
          <a:p>
            <a:pPr marL="355600" marR="295910" indent="-342900">
              <a:lnSpc>
                <a:spcPts val="3770"/>
              </a:lnSpc>
              <a:spcBef>
                <a:spcPts val="106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cooling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 be kept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good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working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100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machines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 be kept in good working conditions by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servicing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regularly.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20040" y="217931"/>
            <a:ext cx="479488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5.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ZERO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GRAZING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50" b="1">
                <a:latin typeface="Times New Roman"/>
                <a:cs typeface="Times New Roman"/>
              </a:rPr>
              <a:t>UNIT.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16635"/>
            <a:ext cx="8310880" cy="3952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 zero-grazing system is a farm structure which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designed to provide sleeping, feeding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facilities.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Cattle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remain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structure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most of the time. It has calf pen, store, feed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preparation room, a milk recording room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loafing (dunging) area. They have concrete floors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except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sleeping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cubicles.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8458200" cy="6248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498205" cy="5705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SzPct val="97222"/>
              <a:buFont typeface="Wingdings"/>
              <a:buChar char=""/>
              <a:tabLst>
                <a:tab pos="42164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Uterus </a:t>
            </a:r>
            <a:r>
              <a:rPr dirty="0" sz="3600" b="1">
                <a:latin typeface="Times New Roman"/>
                <a:cs typeface="Times New Roman"/>
              </a:rPr>
              <a:t>(shell</a:t>
            </a:r>
            <a:r>
              <a:rPr dirty="0" sz="3600" spc="-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gland)-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-5">
                <a:latin typeface="Times New Roman"/>
                <a:cs typeface="Times New Roman"/>
              </a:rPr>
              <a:t>uterus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has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calcium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deposits hence the shell </a:t>
            </a:r>
            <a:r>
              <a:rPr dirty="0" sz="3600" spc="-5">
                <a:latin typeface="Times New Roman"/>
                <a:cs typeface="Times New Roman"/>
              </a:rPr>
              <a:t>is </a:t>
            </a:r>
            <a:r>
              <a:rPr dirty="0" sz="3600">
                <a:latin typeface="Times New Roman"/>
                <a:cs typeface="Times New Roman"/>
              </a:rPr>
              <a:t>added round the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egg. Shell </a:t>
            </a:r>
            <a:r>
              <a:rPr dirty="0" sz="3600" spc="-5">
                <a:latin typeface="Times New Roman"/>
                <a:cs typeface="Times New Roman"/>
              </a:rPr>
              <a:t>pigments </a:t>
            </a:r>
            <a:r>
              <a:rPr dirty="0" sz="3600">
                <a:latin typeface="Times New Roman"/>
                <a:cs typeface="Times New Roman"/>
              </a:rPr>
              <a:t>are also added.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Albumen addition </a:t>
            </a:r>
            <a:r>
              <a:rPr dirty="0" sz="3600">
                <a:latin typeface="Times New Roman"/>
                <a:cs typeface="Times New Roman"/>
              </a:rPr>
              <a:t>is </a:t>
            </a:r>
            <a:r>
              <a:rPr dirty="0" sz="3600" spc="-5">
                <a:latin typeface="Times New Roman"/>
                <a:cs typeface="Times New Roman"/>
              </a:rPr>
              <a:t>completed. 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-5">
                <a:latin typeface="Times New Roman"/>
                <a:cs typeface="Times New Roman"/>
              </a:rPr>
              <a:t>egg 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stays </a:t>
            </a:r>
            <a:r>
              <a:rPr dirty="0" sz="3600">
                <a:latin typeface="Times New Roman"/>
                <a:cs typeface="Times New Roman"/>
              </a:rPr>
              <a:t>here for 18-22 hours.</a:t>
            </a:r>
            <a:endParaRPr sz="3600">
              <a:latin typeface="Times New Roman"/>
              <a:cs typeface="Times New Roman"/>
            </a:endParaRPr>
          </a:p>
          <a:p>
            <a:pPr marL="355600" marR="429259" indent="-342900">
              <a:lnSpc>
                <a:spcPct val="114999"/>
              </a:lnSpc>
              <a:buSzPct val="97222"/>
              <a:buFont typeface="Wingdings"/>
              <a:buChar char=""/>
              <a:tabLst>
                <a:tab pos="421640" algn="l"/>
              </a:tabLst>
            </a:pPr>
            <a:r>
              <a:rPr dirty="0" sz="3600" spc="-35" b="1">
                <a:latin typeface="Times New Roman"/>
                <a:cs typeface="Times New Roman"/>
              </a:rPr>
              <a:t>Vagina-</a:t>
            </a:r>
            <a:r>
              <a:rPr dirty="0" sz="3600" spc="-35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egg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temporarily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stored</a:t>
            </a:r>
            <a:r>
              <a:rPr dirty="0" sz="3600" spc="-5">
                <a:latin typeface="Times New Roman"/>
                <a:cs typeface="Times New Roman"/>
              </a:rPr>
              <a:t> here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before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it </a:t>
            </a:r>
            <a:r>
              <a:rPr dirty="0" sz="3600" spc="-5">
                <a:latin typeface="Times New Roman"/>
                <a:cs typeface="Times New Roman"/>
              </a:rPr>
              <a:t>is laid.</a:t>
            </a:r>
            <a:endParaRPr sz="3600">
              <a:latin typeface="Times New Roman"/>
              <a:cs typeface="Times New Roman"/>
            </a:endParaRPr>
          </a:p>
          <a:p>
            <a:pPr marL="355600" marR="780415" indent="-342900">
              <a:lnSpc>
                <a:spcPct val="114999"/>
              </a:lnSpc>
              <a:spcBef>
                <a:spcPts val="5"/>
              </a:spcBef>
              <a:buSzPct val="97222"/>
              <a:buFont typeface="Wingdings"/>
              <a:buChar char=""/>
              <a:tabLst>
                <a:tab pos="421640" algn="l"/>
              </a:tabLst>
            </a:pPr>
            <a:r>
              <a:rPr dirty="0" sz="3600" b="1">
                <a:latin typeface="Times New Roman"/>
                <a:cs typeface="Times New Roman"/>
              </a:rPr>
              <a:t>Cloaca-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egg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moves </a:t>
            </a:r>
            <a:r>
              <a:rPr dirty="0" sz="3600">
                <a:latin typeface="Times New Roman"/>
                <a:cs typeface="Times New Roman"/>
              </a:rPr>
              <a:t>out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cloaca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through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event.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610600" cy="6400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482536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Parts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zero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grazing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unit.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35838"/>
            <a:ext cx="8505190" cy="5200015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355600" marR="520700" indent="-342900">
              <a:lnSpc>
                <a:spcPts val="3379"/>
              </a:lnSpc>
              <a:spcBef>
                <a:spcPts val="6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Milking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stall</a:t>
            </a:r>
            <a:r>
              <a:rPr dirty="0" sz="3200">
                <a:latin typeface="Times New Roman"/>
                <a:cs typeface="Times New Roman"/>
              </a:rPr>
              <a:t>-used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restraining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milking.</a:t>
            </a:r>
            <a:endParaRPr sz="3200">
              <a:latin typeface="Times New Roman"/>
              <a:cs typeface="Times New Roman"/>
            </a:endParaRPr>
          </a:p>
          <a:p>
            <a:pPr marL="355600" marR="104139" indent="-342900">
              <a:lnSpc>
                <a:spcPts val="3390"/>
              </a:lnSpc>
              <a:spcBef>
                <a:spcPts val="944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Calf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pens</a:t>
            </a:r>
            <a:r>
              <a:rPr dirty="0" sz="3200">
                <a:latin typeface="Times New Roman"/>
                <a:cs typeface="Times New Roman"/>
              </a:rPr>
              <a:t>-used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calves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16 weeks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weaned.</a:t>
            </a:r>
            <a:endParaRPr sz="3200">
              <a:latin typeface="Times New Roman"/>
              <a:cs typeface="Times New Roman"/>
            </a:endParaRPr>
          </a:p>
          <a:p>
            <a:pPr marL="355600" marR="205104" indent="-342900">
              <a:lnSpc>
                <a:spcPct val="88900"/>
              </a:lnSpc>
              <a:spcBef>
                <a:spcPts val="88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Sleeping cubicles</a:t>
            </a:r>
            <a:r>
              <a:rPr dirty="0" sz="3200">
                <a:latin typeface="Times New Roman"/>
                <a:cs typeface="Times New Roman"/>
              </a:rPr>
              <a:t>-used for providing shelter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animals.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litter</a:t>
            </a:r>
            <a:r>
              <a:rPr dirty="0" sz="3200">
                <a:latin typeface="Times New Roman"/>
                <a:cs typeface="Times New Roman"/>
              </a:rPr>
              <a:t> to make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warm.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400"/>
              </a:lnSpc>
              <a:spcBef>
                <a:spcPts val="9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Loafing </a:t>
            </a:r>
            <a:r>
              <a:rPr dirty="0" sz="3200" spc="-5" b="1">
                <a:latin typeface="Times New Roman"/>
                <a:cs typeface="Times New Roman"/>
              </a:rPr>
              <a:t>area</a:t>
            </a:r>
            <a:r>
              <a:rPr dirty="0" sz="3200" spc="-5">
                <a:latin typeface="Times New Roman"/>
                <a:cs typeface="Times New Roman"/>
              </a:rPr>
              <a:t>-it </a:t>
            </a:r>
            <a:r>
              <a:rPr dirty="0" sz="3200">
                <a:latin typeface="Times New Roman"/>
                <a:cs typeface="Times New Roman"/>
              </a:rPr>
              <a:t>is used for resting and dunging.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loafing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 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roofed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order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get sunlight for the synthesis of vitamin D. it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water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troughs.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527415" cy="412242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355600" marR="5080" indent="-342900">
              <a:lnSpc>
                <a:spcPct val="98900"/>
              </a:lnSpc>
              <a:spcBef>
                <a:spcPts val="14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Feed</a:t>
            </a:r>
            <a:r>
              <a:rPr dirty="0" sz="3200" spc="-5" b="1">
                <a:latin typeface="Times New Roman"/>
                <a:cs typeface="Times New Roman"/>
              </a:rPr>
              <a:t> preparation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room</a:t>
            </a:r>
            <a:r>
              <a:rPr dirty="0" sz="3200" spc="-10">
                <a:latin typeface="Times New Roman"/>
                <a:cs typeface="Times New Roman"/>
              </a:rPr>
              <a:t>-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preparation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feed rations. It may be provided with a </a:t>
            </a:r>
            <a:r>
              <a:rPr dirty="0" sz="3200" spc="-10">
                <a:latin typeface="Times New Roman"/>
                <a:cs typeface="Times New Roman"/>
              </a:rPr>
              <a:t>chuff 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chopping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fodder.</a:t>
            </a:r>
            <a:endParaRPr sz="3200">
              <a:latin typeface="Times New Roman"/>
              <a:cs typeface="Times New Roman"/>
            </a:endParaRPr>
          </a:p>
          <a:p>
            <a:pPr marL="355600" marR="807720" indent="-342900">
              <a:lnSpc>
                <a:spcPts val="3770"/>
              </a:lnSpc>
              <a:spcBef>
                <a:spcPts val="106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Milk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recording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room</a:t>
            </a:r>
            <a:r>
              <a:rPr dirty="0" sz="3200" spc="-5">
                <a:latin typeface="Times New Roman"/>
                <a:cs typeface="Times New Roman"/>
              </a:rPr>
              <a:t>-used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records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dairy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cows.</a:t>
            </a:r>
            <a:endParaRPr sz="3200">
              <a:latin typeface="Times New Roman"/>
              <a:cs typeface="Times New Roman"/>
            </a:endParaRPr>
          </a:p>
          <a:p>
            <a:pPr marL="355600" marR="79375" indent="-342900">
              <a:lnSpc>
                <a:spcPct val="99100"/>
              </a:lnSpc>
              <a:spcBef>
                <a:spcPts val="79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Store</a:t>
            </a:r>
            <a:r>
              <a:rPr dirty="0" sz="3200" spc="-5">
                <a:latin typeface="Times New Roman"/>
                <a:cs typeface="Times New Roman"/>
              </a:rPr>
              <a:t>-it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 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dairy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equipment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milking bucket, milking churns, strip cup,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weighing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balance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dairy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0"/>
            <a:ext cx="2196465" cy="304800"/>
          </a:xfrm>
          <a:custGeom>
            <a:avLst/>
            <a:gdLst/>
            <a:ahLst/>
            <a:cxnLst/>
            <a:rect l="l" t="t" r="r" b="b"/>
            <a:pathLst>
              <a:path w="2196465" h="304800">
                <a:moveTo>
                  <a:pt x="1399019" y="0"/>
                </a:moveTo>
                <a:lnTo>
                  <a:pt x="0" y="0"/>
                </a:lnTo>
                <a:lnTo>
                  <a:pt x="0" y="304800"/>
                </a:lnTo>
                <a:lnTo>
                  <a:pt x="1399019" y="304800"/>
                </a:lnTo>
                <a:lnTo>
                  <a:pt x="1399019" y="0"/>
                </a:lnTo>
                <a:close/>
              </a:path>
              <a:path w="2196465" h="304800">
                <a:moveTo>
                  <a:pt x="2196084" y="0"/>
                </a:moveTo>
                <a:lnTo>
                  <a:pt x="1399032" y="0"/>
                </a:lnTo>
                <a:lnTo>
                  <a:pt x="1399032" y="304800"/>
                </a:lnTo>
                <a:lnTo>
                  <a:pt x="2196084" y="304800"/>
                </a:lnTo>
                <a:lnTo>
                  <a:pt x="219608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40" y="0"/>
            <a:ext cx="222313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6.</a:t>
            </a:r>
            <a:r>
              <a:rPr dirty="0" u="none" sz="2800" spc="-4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10">
                <a:solidFill>
                  <a:srgbClr val="000000"/>
                </a:solidFill>
                <a:latin typeface="Times New Roman"/>
                <a:cs typeface="Times New Roman"/>
              </a:rPr>
              <a:t>CALF</a:t>
            </a:r>
            <a:r>
              <a:rPr dirty="0" u="none" sz="2800" spc="-114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PEN.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389585"/>
            <a:ext cx="700532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This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is a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shelter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which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 dairy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calf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is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reared.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917193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967739"/>
            <a:ext cx="5715000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60"/>
              </a:lnSpc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Structural</a:t>
            </a:r>
            <a:r>
              <a:rPr dirty="0" u="heavy" sz="28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requirements</a:t>
            </a:r>
            <a:r>
              <a:rPr dirty="0" u="heavy" sz="2800" spc="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28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28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calf</a:t>
            </a:r>
            <a:r>
              <a:rPr dirty="0" u="heavy" sz="28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pen.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1335703"/>
            <a:ext cx="8371840" cy="4716145"/>
          </a:xfrm>
          <a:prstGeom prst="rect">
            <a:avLst/>
          </a:prstGeom>
        </p:spPr>
        <p:txBody>
          <a:bodyPr wrap="square" lIns="0" tIns="122555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9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800" spc="-5" b="1">
                <a:latin typeface="Times New Roman"/>
                <a:cs typeface="Times New Roman"/>
              </a:rPr>
              <a:t>Should</a:t>
            </a:r>
            <a:r>
              <a:rPr dirty="0" sz="2800" spc="-15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have</a:t>
            </a:r>
            <a:r>
              <a:rPr dirty="0" sz="2800" spc="-15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concrete floor-</a:t>
            </a:r>
            <a:r>
              <a:rPr dirty="0" sz="2800" spc="-10">
                <a:latin typeface="Times New Roman"/>
                <a:cs typeface="Times New Roman"/>
              </a:rPr>
              <a:t>for </a:t>
            </a:r>
            <a:r>
              <a:rPr dirty="0" sz="2800" spc="-5">
                <a:latin typeface="Times New Roman"/>
                <a:cs typeface="Times New Roman"/>
              </a:rPr>
              <a:t>easy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cleaning.</a:t>
            </a:r>
            <a:endParaRPr sz="2800">
              <a:latin typeface="Times New Roman"/>
              <a:cs typeface="Times New Roman"/>
            </a:endParaRPr>
          </a:p>
          <a:p>
            <a:pPr algn="just" marL="355600" marR="451484" indent="-342900">
              <a:lnSpc>
                <a:spcPct val="99100"/>
              </a:lnSpc>
              <a:spcBef>
                <a:spcPts val="8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800" b="1">
                <a:latin typeface="Times New Roman"/>
                <a:cs typeface="Times New Roman"/>
              </a:rPr>
              <a:t>Should have</a:t>
            </a:r>
            <a:r>
              <a:rPr dirty="0" sz="2800" spc="-16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Adequate</a:t>
            </a:r>
            <a:r>
              <a:rPr dirty="0" sz="2800" b="1">
                <a:latin typeface="Times New Roman"/>
                <a:cs typeface="Times New Roman"/>
              </a:rPr>
              <a:t> space-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5">
                <a:latin typeface="Times New Roman"/>
                <a:cs typeface="Times New Roman"/>
              </a:rPr>
              <a:t> calf pen </a:t>
            </a:r>
            <a:r>
              <a:rPr dirty="0" sz="2800">
                <a:latin typeface="Times New Roman"/>
                <a:cs typeface="Times New Roman"/>
              </a:rPr>
              <a:t>should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large </a:t>
            </a:r>
            <a:r>
              <a:rPr dirty="0" sz="2800" spc="-5">
                <a:latin typeface="Times New Roman"/>
                <a:cs typeface="Times New Roman"/>
              </a:rPr>
              <a:t>enough to allow room </a:t>
            </a:r>
            <a:r>
              <a:rPr dirty="0" sz="2800">
                <a:latin typeface="Times New Roman"/>
                <a:cs typeface="Times New Roman"/>
              </a:rPr>
              <a:t>for </a:t>
            </a:r>
            <a:r>
              <a:rPr dirty="0" sz="2800" spc="-5">
                <a:latin typeface="Times New Roman"/>
                <a:cs typeface="Times New Roman"/>
              </a:rPr>
              <a:t>exercise, feeding and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watering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equipment.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500"/>
              </a:lnSpc>
              <a:spcBef>
                <a:spcPts val="885"/>
              </a:spcBef>
              <a:buFont typeface="Wingdings"/>
              <a:buChar char=""/>
              <a:tabLst>
                <a:tab pos="355600" algn="l"/>
                <a:tab pos="6995795" algn="l"/>
              </a:tabLst>
            </a:pPr>
            <a:r>
              <a:rPr dirty="0" sz="2800" b="1">
                <a:latin typeface="Times New Roman"/>
                <a:cs typeface="Times New Roman"/>
              </a:rPr>
              <a:t>Single housing- </a:t>
            </a:r>
            <a:r>
              <a:rPr dirty="0" sz="2800" spc="-5">
                <a:latin typeface="Times New Roman"/>
                <a:cs typeface="Times New Roman"/>
              </a:rPr>
              <a:t>the calf pens </a:t>
            </a:r>
            <a:r>
              <a:rPr dirty="0" sz="2800">
                <a:latin typeface="Times New Roman"/>
                <a:cs typeface="Times New Roman"/>
              </a:rPr>
              <a:t>should </a:t>
            </a:r>
            <a:r>
              <a:rPr dirty="0" sz="2800" spc="-5">
                <a:latin typeface="Times New Roman"/>
                <a:cs typeface="Times New Roman"/>
              </a:rPr>
              <a:t>be constructed in a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way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that they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allow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for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only </a:t>
            </a:r>
            <a:r>
              <a:rPr dirty="0" sz="2800" spc="-5">
                <a:latin typeface="Times New Roman"/>
                <a:cs typeface="Times New Roman"/>
              </a:rPr>
              <a:t>one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calf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per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pen.	This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prevents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calves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from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licking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each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other which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may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lead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formation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hair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balls in their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rumen. </a:t>
            </a:r>
            <a:r>
              <a:rPr dirty="0" sz="2800">
                <a:latin typeface="Times New Roman"/>
                <a:cs typeface="Times New Roman"/>
              </a:rPr>
              <a:t>It </a:t>
            </a:r>
            <a:r>
              <a:rPr dirty="0" sz="2800" spc="-5">
                <a:latin typeface="Times New Roman"/>
                <a:cs typeface="Times New Roman"/>
              </a:rPr>
              <a:t>also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controls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spread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worms and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skin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infections.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6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800" spc="-15" b="1">
                <a:latin typeface="Times New Roman"/>
                <a:cs typeface="Times New Roman"/>
              </a:rPr>
              <a:t>Proper</a:t>
            </a:r>
            <a:r>
              <a:rPr dirty="0" sz="2800" spc="-50" b="1">
                <a:latin typeface="Times New Roman"/>
                <a:cs typeface="Times New Roman"/>
              </a:rPr>
              <a:t> </a:t>
            </a:r>
            <a:r>
              <a:rPr dirty="0" sz="2800" b="1">
                <a:latin typeface="Times New Roman"/>
                <a:cs typeface="Times New Roman"/>
              </a:rPr>
              <a:t>lighting-</a:t>
            </a:r>
            <a:r>
              <a:rPr dirty="0" sz="2800" spc="-10" b="1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calf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pen</a:t>
            </a:r>
            <a:r>
              <a:rPr dirty="0" sz="2800">
                <a:latin typeface="Times New Roman"/>
                <a:cs typeface="Times New Roman"/>
              </a:rPr>
              <a:t> should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properly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lit.</a:t>
            </a:r>
            <a:r>
              <a:rPr dirty="0" sz="2800" spc="-5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This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240" y="6026607"/>
            <a:ext cx="783463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allows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enough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light into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pen.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Light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necessary </a:t>
            </a:r>
            <a:r>
              <a:rPr dirty="0" sz="2800">
                <a:latin typeface="Times New Roman"/>
                <a:cs typeface="Times New Roman"/>
              </a:rPr>
              <a:t>for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4840" y="6315557"/>
            <a:ext cx="4792980" cy="45212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r" marR="214629">
              <a:lnSpc>
                <a:spcPts val="640"/>
              </a:lnSpc>
              <a:spcBef>
                <a:spcPts val="254"/>
              </a:spcBef>
            </a:pPr>
            <a:r>
              <a:rPr dirty="0" sz="1200" spc="-10">
                <a:solidFill>
                  <a:srgbClr val="888888"/>
                </a:solidFill>
                <a:latin typeface="Calibri"/>
                <a:cs typeface="Calibri"/>
              </a:rPr>
              <a:t>Vyntex</a:t>
            </a:r>
            <a:r>
              <a:rPr dirty="0" sz="12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888888"/>
                </a:solidFill>
                <a:latin typeface="Calibri"/>
                <a:cs typeface="Calibri"/>
              </a:rPr>
              <a:t>technologies</a:t>
            </a:r>
            <a:endParaRPr sz="1200">
              <a:latin typeface="Calibri"/>
              <a:cs typeface="Calibri"/>
            </a:endParaRPr>
          </a:p>
          <a:p>
            <a:pPr marL="38100">
              <a:lnSpc>
                <a:spcPts val="2560"/>
              </a:lnSpc>
            </a:pPr>
            <a:r>
              <a:rPr dirty="0" baseline="-19841" sz="4200" spc="-7">
                <a:latin typeface="Times New Roman"/>
                <a:cs typeface="Times New Roman"/>
              </a:rPr>
              <a:t>sy</a:t>
            </a:r>
            <a:r>
              <a:rPr dirty="0" baseline="-19841" sz="4200" spc="7">
                <a:latin typeface="Times New Roman"/>
                <a:cs typeface="Times New Roman"/>
              </a:rPr>
              <a:t>n</a:t>
            </a:r>
            <a:r>
              <a:rPr dirty="0" baseline="-19841" sz="4200" spc="-7">
                <a:latin typeface="Times New Roman"/>
                <a:cs typeface="Times New Roman"/>
              </a:rPr>
              <a:t>thesis</a:t>
            </a:r>
            <a:r>
              <a:rPr dirty="0" baseline="-19841" sz="4200" spc="-52">
                <a:latin typeface="Times New Roman"/>
                <a:cs typeface="Times New Roman"/>
              </a:rPr>
              <a:t> </a:t>
            </a:r>
            <a:r>
              <a:rPr dirty="0" baseline="-19841" sz="4200" spc="-7">
                <a:latin typeface="Times New Roman"/>
                <a:cs typeface="Times New Roman"/>
              </a:rPr>
              <a:t>of</a:t>
            </a:r>
            <a:r>
              <a:rPr dirty="0" baseline="-19841" sz="4200" spc="15">
                <a:latin typeface="Times New Roman"/>
                <a:cs typeface="Times New Roman"/>
              </a:rPr>
              <a:t> </a:t>
            </a:r>
            <a:r>
              <a:rPr dirty="0" baseline="-19841" sz="4200" spc="-7">
                <a:latin typeface="Times New Roman"/>
                <a:cs typeface="Times New Roman"/>
              </a:rPr>
              <a:t>vi</a:t>
            </a:r>
            <a:r>
              <a:rPr dirty="0" baseline="-19841" sz="4200">
                <a:latin typeface="Times New Roman"/>
                <a:cs typeface="Times New Roman"/>
              </a:rPr>
              <a:t>t</a:t>
            </a:r>
            <a:r>
              <a:rPr dirty="0" baseline="-19841" sz="4200" spc="-7">
                <a:latin typeface="Times New Roman"/>
                <a:cs typeface="Times New Roman"/>
              </a:rPr>
              <a:t>a</a:t>
            </a:r>
            <a:r>
              <a:rPr dirty="0" baseline="-19841" sz="4200" spc="-44">
                <a:latin typeface="Times New Roman"/>
                <a:cs typeface="Times New Roman"/>
              </a:rPr>
              <a:t>m</a:t>
            </a:r>
            <a:r>
              <a:rPr dirty="0" baseline="-19841" sz="4200" spc="-7">
                <a:latin typeface="Times New Roman"/>
                <a:cs typeface="Times New Roman"/>
              </a:rPr>
              <a:t>in</a:t>
            </a:r>
            <a:r>
              <a:rPr dirty="0" baseline="-19841" sz="4200" spc="-15">
                <a:latin typeface="Times New Roman"/>
                <a:cs typeface="Times New Roman"/>
              </a:rPr>
              <a:t> </a:t>
            </a:r>
            <a:r>
              <a:rPr dirty="0" baseline="-19841" sz="4200" spc="-1207">
                <a:latin typeface="Times New Roman"/>
                <a:cs typeface="Times New Roman"/>
              </a:rPr>
              <a:t>D</a:t>
            </a: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dirty="0" sz="1200" spc="-425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r>
              <a:rPr dirty="0" baseline="-19841" sz="4200" spc="-419">
                <a:latin typeface="Times New Roman"/>
                <a:cs typeface="Times New Roman"/>
              </a:rPr>
              <a:t>.</a:t>
            </a: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10250520/0743939160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49488" y="6427114"/>
            <a:ext cx="25907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153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2936"/>
            <a:ext cx="8509000" cy="5975985"/>
          </a:xfrm>
          <a:prstGeom prst="rect">
            <a:avLst/>
          </a:prstGeom>
        </p:spPr>
        <p:txBody>
          <a:bodyPr wrap="square" lIns="0" tIns="65404" rIns="0" bIns="0" rtlCol="0" vert="horz">
            <a:spAutoFit/>
          </a:bodyPr>
          <a:lstStyle/>
          <a:p>
            <a:pPr marL="355600" marR="5080" indent="-342900">
              <a:lnSpc>
                <a:spcPct val="89300"/>
              </a:lnSpc>
              <a:spcBef>
                <a:spcPts val="51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Proper </a:t>
            </a:r>
            <a:r>
              <a:rPr dirty="0" sz="3200" b="1">
                <a:latin typeface="Times New Roman"/>
                <a:cs typeface="Times New Roman"/>
              </a:rPr>
              <a:t>lighting- </a:t>
            </a:r>
            <a:r>
              <a:rPr dirty="0" sz="3200">
                <a:latin typeface="Times New Roman"/>
                <a:cs typeface="Times New Roman"/>
              </a:rPr>
              <a:t>the area where the pen is to be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constructed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drained.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drainage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causes dampness in the calf pen which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predisposes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infections.</a:t>
            </a:r>
            <a:endParaRPr sz="3200">
              <a:latin typeface="Times New Roman"/>
              <a:cs typeface="Times New Roman"/>
            </a:endParaRPr>
          </a:p>
          <a:p>
            <a:pPr marL="355600" marR="670560" indent="-342900">
              <a:lnSpc>
                <a:spcPct val="89400"/>
              </a:lnSpc>
              <a:spcBef>
                <a:spcPts val="9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Leak </a:t>
            </a:r>
            <a:r>
              <a:rPr dirty="0" sz="3200" spc="-15" b="1">
                <a:latin typeface="Times New Roman"/>
                <a:cs typeface="Times New Roman"/>
              </a:rPr>
              <a:t>proof </a:t>
            </a:r>
            <a:r>
              <a:rPr dirty="0" sz="3200" spc="-10" b="1">
                <a:latin typeface="Times New Roman"/>
                <a:cs typeface="Times New Roman"/>
              </a:rPr>
              <a:t>roof</a:t>
            </a:r>
            <a:r>
              <a:rPr dirty="0" sz="3200" spc="-10">
                <a:latin typeface="Times New Roman"/>
                <a:cs typeface="Times New Roman"/>
              </a:rPr>
              <a:t>- </a:t>
            </a:r>
            <a:r>
              <a:rPr dirty="0" sz="3200">
                <a:latin typeface="Times New Roman"/>
                <a:cs typeface="Times New Roman"/>
              </a:rPr>
              <a:t>the roof should not leak </a:t>
            </a:r>
            <a:r>
              <a:rPr dirty="0" sz="3200" spc="-5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 avoid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wetness 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pen.</a:t>
            </a:r>
            <a:r>
              <a:rPr dirty="0" sz="3200" spc="-95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Wetness</a:t>
            </a:r>
            <a:r>
              <a:rPr dirty="0" sz="3200">
                <a:latin typeface="Times New Roman"/>
                <a:cs typeface="Times New Roman"/>
              </a:rPr>
              <a:t> encourages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 infections such as pneumonia, navel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illness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scours.</a:t>
            </a:r>
            <a:endParaRPr sz="3200">
              <a:latin typeface="Times New Roman"/>
              <a:cs typeface="Times New Roman"/>
            </a:endParaRPr>
          </a:p>
          <a:p>
            <a:pPr marL="355600" marR="131445" indent="-342900">
              <a:lnSpc>
                <a:spcPct val="89500"/>
              </a:lnSpc>
              <a:spcBef>
                <a:spcPts val="8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Draught </a:t>
            </a:r>
            <a:r>
              <a:rPr dirty="0" sz="3200" spc="-5" b="1">
                <a:latin typeface="Times New Roman"/>
                <a:cs typeface="Times New Roman"/>
              </a:rPr>
              <a:t>free</a:t>
            </a:r>
            <a:r>
              <a:rPr dirty="0" sz="3200" spc="-5">
                <a:latin typeface="Times New Roman"/>
                <a:cs typeface="Times New Roman"/>
              </a:rPr>
              <a:t>-the </a:t>
            </a:r>
            <a:r>
              <a:rPr dirty="0" sz="3200">
                <a:latin typeface="Times New Roman"/>
                <a:cs typeface="Times New Roman"/>
              </a:rPr>
              <a:t>calf pen should be constructed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 way that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windward side is completely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solid from top to bottom to prevent cold winds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entering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pen.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Cold winds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predispose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infections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as pneumonia.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676" y="59435"/>
            <a:ext cx="5175885" cy="899160"/>
            <a:chOff x="455676" y="59435"/>
            <a:chExt cx="5175885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676" y="384047"/>
              <a:ext cx="132587" cy="137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780" y="59435"/>
              <a:ext cx="5105400" cy="899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620" y="617219"/>
              <a:ext cx="4617720" cy="838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59283"/>
            <a:ext cx="8251190" cy="4437380"/>
          </a:xfrm>
          <a:prstGeom prst="rect">
            <a:avLst/>
          </a:prstGeom>
        </p:spPr>
        <p:txBody>
          <a:bodyPr wrap="square" lIns="0" tIns="114935" rIns="0" bIns="0" rtlCol="0" vert="horz">
            <a:spAutoFit/>
          </a:bodyPr>
          <a:lstStyle/>
          <a:p>
            <a:pPr marL="469900" indent="-342900">
              <a:lnSpc>
                <a:spcPct val="100000"/>
              </a:lnSpc>
              <a:spcBef>
                <a:spcPts val="90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Maintenance</a:t>
            </a:r>
            <a:r>
              <a:rPr dirty="0" u="heavy" sz="3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calf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Calf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kept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Leaking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roof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repaired.</a:t>
            </a:r>
            <a:endParaRPr sz="3200">
              <a:latin typeface="Times New Roman"/>
              <a:cs typeface="Times New Roman"/>
            </a:endParaRPr>
          </a:p>
          <a:p>
            <a:pPr marL="355600" marR="1077595" indent="-342900">
              <a:lnSpc>
                <a:spcPts val="3760"/>
              </a:lnSpc>
              <a:spcBef>
                <a:spcPts val="10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Walls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white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washed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instead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painting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to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prevent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lead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poisoning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100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 should be kept dry and warm by </a:t>
            </a:r>
            <a:r>
              <a:rPr dirty="0" sz="3200" b="1">
                <a:latin typeface="Times New Roman"/>
                <a:cs typeface="Times New Roman"/>
              </a:rPr>
              <a:t>placing dry 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litter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on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45" b="1">
                <a:latin typeface="Times New Roman"/>
                <a:cs typeface="Times New Roman"/>
              </a:rPr>
              <a:t>floor.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litter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immediately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shows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signs 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wetness.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50139"/>
            <a:ext cx="168275" cy="122428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326897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Deep</a:t>
            </a:r>
            <a:r>
              <a:rPr dirty="0" u="heavy" sz="3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litter</a:t>
            </a:r>
            <a:r>
              <a:rPr dirty="0" u="heavy" sz="3200" spc="-9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7240" y="816863"/>
            <a:ext cx="6944995" cy="47879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Structural</a:t>
            </a:r>
            <a:r>
              <a:rPr dirty="0" u="heavy" sz="3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requirement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</a:t>
            </a:r>
            <a:r>
              <a:rPr dirty="0" u="heavy" sz="3200" spc="-8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deep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litter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7240" y="1295400"/>
            <a:ext cx="12788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em.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837766"/>
            <a:ext cx="8446770" cy="304419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55600" marR="280670" indent="-342900">
              <a:lnSpc>
                <a:spcPct val="99400"/>
              </a:lnSpc>
              <a:spcBef>
                <a:spcPts val="1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 be properly ventilated-done by making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leeward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side wall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solid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60-90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 and the rest of the wall is made of wire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mesh.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60"/>
              </a:lnSpc>
              <a:spcBef>
                <a:spcPts val="105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 have a leak-proof roof-to avoid dampness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encourages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79"/>
            <a:ext cx="8189595" cy="63563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2900">
              <a:lnSpc>
                <a:spcPct val="99400"/>
              </a:lnSpc>
              <a:spcBef>
                <a:spcPts val="12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Litter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floor-can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saw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dust,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wood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shavings, crushed cobs, </a:t>
            </a:r>
            <a:r>
              <a:rPr dirty="0" sz="3600" spc="-15">
                <a:latin typeface="Times New Roman"/>
                <a:cs typeface="Times New Roman"/>
              </a:rPr>
              <a:t>coffee </a:t>
            </a:r>
            <a:r>
              <a:rPr dirty="0" sz="3600">
                <a:latin typeface="Times New Roman"/>
                <a:cs typeface="Times New Roman"/>
              </a:rPr>
              <a:t>and rice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husks.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Litter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helps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keep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house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warm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dry by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absorbing</a:t>
            </a:r>
            <a:r>
              <a:rPr dirty="0" sz="3600">
                <a:latin typeface="Times New Roman"/>
                <a:cs typeface="Times New Roman"/>
              </a:rPr>
              <a:t> moisture.</a:t>
            </a:r>
            <a:endParaRPr sz="3600">
              <a:latin typeface="Times New Roman"/>
              <a:cs typeface="Times New Roman"/>
            </a:endParaRPr>
          </a:p>
          <a:p>
            <a:pPr marL="355600" marR="840105" indent="-342900">
              <a:lnSpc>
                <a:spcPts val="4240"/>
              </a:lnSpc>
              <a:spcBef>
                <a:spcPts val="108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Draught </a:t>
            </a:r>
            <a:r>
              <a:rPr dirty="0" sz="3600" spc="-5">
                <a:latin typeface="Times New Roman"/>
                <a:cs typeface="Times New Roman"/>
              </a:rPr>
              <a:t>free-achieved </a:t>
            </a:r>
            <a:r>
              <a:rPr dirty="0" sz="3600">
                <a:latin typeface="Times New Roman"/>
                <a:cs typeface="Times New Roman"/>
              </a:rPr>
              <a:t>by marking the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windward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side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wall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top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bottom.</a:t>
            </a:r>
            <a:endParaRPr sz="3600">
              <a:latin typeface="Times New Roman"/>
              <a:cs typeface="Times New Roman"/>
            </a:endParaRPr>
          </a:p>
          <a:p>
            <a:pPr marL="355600" marR="461009" indent="-342900">
              <a:lnSpc>
                <a:spcPct val="99100"/>
              </a:lnSpc>
              <a:spcBef>
                <a:spcPts val="7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have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enough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space-should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allow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enough space for birds to avoid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overcrowding.</a:t>
            </a:r>
            <a:endParaRPr sz="3600">
              <a:latin typeface="Times New Roman"/>
              <a:cs typeface="Times New Roman"/>
            </a:endParaRPr>
          </a:p>
          <a:p>
            <a:pPr marL="355600" marR="358775" indent="-342900">
              <a:lnSpc>
                <a:spcPts val="4240"/>
              </a:lnSpc>
              <a:spcBef>
                <a:spcPts val="106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Proper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drainage-the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house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well-drained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place.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" y="217931"/>
            <a:ext cx="3478529" cy="451484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none" sz="3200">
                <a:solidFill>
                  <a:srgbClr val="000000"/>
                </a:solidFill>
                <a:latin typeface="Times New Roman"/>
                <a:cs typeface="Times New Roman"/>
              </a:rPr>
              <a:t>7.</a:t>
            </a:r>
            <a:r>
              <a:rPr dirty="0" u="none" sz="3200" spc="-2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 spc="-15">
                <a:solidFill>
                  <a:srgbClr val="000000"/>
                </a:solidFill>
                <a:latin typeface="Times New Roman"/>
                <a:cs typeface="Times New Roman"/>
              </a:rPr>
              <a:t>PIGGERY</a:t>
            </a:r>
            <a:r>
              <a:rPr dirty="0" u="none" sz="3200" spc="-15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 spc="-50">
                <a:solidFill>
                  <a:srgbClr val="000000"/>
                </a:solidFill>
                <a:latin typeface="Times New Roman"/>
                <a:cs typeface="Times New Roman"/>
              </a:rPr>
              <a:t>UNIT.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0"/>
            <a:ext cx="8763000" cy="58674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30301"/>
            <a:ext cx="8412480" cy="1077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This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structure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housing pigs.</a:t>
            </a:r>
            <a:r>
              <a:rPr dirty="0" sz="3000" spc="-5">
                <a:latin typeface="Times New Roman"/>
                <a:cs typeface="Times New Roman"/>
              </a:rPr>
              <a:t> Pigs should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provided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 warm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well-ventilated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house.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35153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7427" y="1405127"/>
            <a:ext cx="36550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Parts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of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piggery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unit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834691"/>
            <a:ext cx="8353425" cy="4556125"/>
          </a:xfrm>
          <a:prstGeom prst="rect">
            <a:avLst/>
          </a:prstGeom>
        </p:spPr>
        <p:txBody>
          <a:bodyPr wrap="square" lIns="0" tIns="1225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Feed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store-</a:t>
            </a:r>
            <a:r>
              <a:rPr dirty="0" sz="3000" spc="-10">
                <a:latin typeface="Times New Roman"/>
                <a:cs typeface="Times New Roman"/>
              </a:rPr>
              <a:t>is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room for</a:t>
            </a:r>
            <a:r>
              <a:rPr dirty="0" sz="3000" spc="-5">
                <a:latin typeface="Times New Roman"/>
                <a:cs typeface="Times New Roman"/>
              </a:rPr>
              <a:t> storing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pig feed.</a:t>
            </a:r>
            <a:endParaRPr sz="3000">
              <a:latin typeface="Times New Roman"/>
              <a:cs typeface="Times New Roman"/>
            </a:endParaRPr>
          </a:p>
          <a:p>
            <a:pPr marL="355600" marR="647700" indent="-342900">
              <a:lnSpc>
                <a:spcPts val="3540"/>
              </a:lnSpc>
              <a:spcBef>
                <a:spcPts val="10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Record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room</a:t>
            </a:r>
            <a:r>
              <a:rPr dirty="0" sz="3000" spc="-10">
                <a:latin typeface="Times New Roman"/>
                <a:cs typeface="Times New Roman"/>
              </a:rPr>
              <a:t>-used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keeping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weight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records.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529"/>
              </a:lnSpc>
              <a:spcBef>
                <a:spcPts val="935"/>
              </a:spcBef>
              <a:buFont typeface="Wingdings"/>
              <a:buChar char=""/>
              <a:tabLst>
                <a:tab pos="355600" algn="l"/>
                <a:tab pos="1148715" algn="l"/>
              </a:tabLst>
            </a:pPr>
            <a:r>
              <a:rPr dirty="0" sz="3000" b="1">
                <a:latin typeface="Times New Roman"/>
                <a:cs typeface="Times New Roman"/>
              </a:rPr>
              <a:t>Pig </a:t>
            </a:r>
            <a:r>
              <a:rPr dirty="0" sz="3000" spc="-5" b="1">
                <a:latin typeface="Times New Roman"/>
                <a:cs typeface="Times New Roman"/>
              </a:rPr>
              <a:t>pens</a:t>
            </a:r>
            <a:r>
              <a:rPr dirty="0" sz="3000" spc="-5">
                <a:latin typeface="Times New Roman"/>
                <a:cs typeface="Times New Roman"/>
              </a:rPr>
              <a:t>-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pigs</a:t>
            </a:r>
            <a:r>
              <a:rPr dirty="0" sz="3000">
                <a:latin typeface="Times New Roman"/>
                <a:cs typeface="Times New Roman"/>
              </a:rPr>
              <a:t> 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kept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pens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according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age 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sex.	Pig </a:t>
            </a:r>
            <a:r>
              <a:rPr dirty="0" sz="3000">
                <a:latin typeface="Times New Roman"/>
                <a:cs typeface="Times New Roman"/>
              </a:rPr>
              <a:t>pens </a:t>
            </a:r>
            <a:r>
              <a:rPr dirty="0" sz="3000" spc="-5">
                <a:latin typeface="Times New Roman"/>
                <a:cs typeface="Times New Roman"/>
              </a:rPr>
              <a:t>includes: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-</a:t>
            </a:r>
            <a:endParaRPr sz="3000">
              <a:latin typeface="Times New Roman"/>
              <a:cs typeface="Times New Roman"/>
            </a:endParaRPr>
          </a:p>
          <a:p>
            <a:pPr marL="355600" marR="164465" indent="-342900">
              <a:lnSpc>
                <a:spcPct val="99400"/>
              </a:lnSpc>
              <a:spcBef>
                <a:spcPts val="79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Farrowing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pen-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farrowing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rearing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piglets.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has </a:t>
            </a:r>
            <a:r>
              <a:rPr dirty="0" sz="3000" spc="-5">
                <a:latin typeface="Times New Roman"/>
                <a:cs typeface="Times New Roman"/>
              </a:rPr>
              <a:t>farrowing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crates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prevent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sow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from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lying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piglets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creep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which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>
                <a:latin typeface="Times New Roman"/>
                <a:cs typeface="Times New Roman"/>
              </a:rPr>
              <a:t> meant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piglets.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2374900" cy="451484"/>
          </a:xfrm>
          <a:custGeom>
            <a:avLst/>
            <a:gdLst/>
            <a:ahLst/>
            <a:cxnLst/>
            <a:rect l="l" t="t" r="r" b="b"/>
            <a:pathLst>
              <a:path w="2374900" h="451484">
                <a:moveTo>
                  <a:pt x="2374392" y="0"/>
                </a:moveTo>
                <a:lnTo>
                  <a:pt x="0" y="0"/>
                </a:lnTo>
                <a:lnTo>
                  <a:pt x="0" y="451104"/>
                </a:lnTo>
                <a:lnTo>
                  <a:pt x="2374392" y="451104"/>
                </a:lnTo>
                <a:lnTo>
                  <a:pt x="237439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285480" cy="4205605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SELECTION.</a:t>
            </a:r>
            <a:endParaRPr sz="3200">
              <a:latin typeface="Times New Roman"/>
              <a:cs typeface="Times New Roman"/>
            </a:endParaRPr>
          </a:p>
          <a:p>
            <a:pPr marL="355600" marR="547370" indent="-342900">
              <a:lnSpc>
                <a:spcPct val="114999"/>
              </a:lnSpc>
              <a:spcBef>
                <a:spcPts val="10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Selection is the process of allowing certain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be parents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future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generation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culling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 animals retained/selected have certain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desirable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characteristics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make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more.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2936"/>
            <a:ext cx="8481060" cy="5841365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355600" marR="1038860" indent="-342900">
              <a:lnSpc>
                <a:spcPts val="3370"/>
              </a:lnSpc>
              <a:spcBef>
                <a:spcPts val="60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20" b="1">
                <a:latin typeface="Times New Roman"/>
                <a:cs typeface="Times New Roman"/>
              </a:rPr>
              <a:t>Gilt’s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pen</a:t>
            </a:r>
            <a:r>
              <a:rPr dirty="0" sz="3200" spc="-5">
                <a:latin typeface="Times New Roman"/>
                <a:cs typeface="Times New Roman"/>
              </a:rPr>
              <a:t>-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young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service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age.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(12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months)</a:t>
            </a:r>
            <a:endParaRPr sz="3200">
              <a:latin typeface="Times New Roman"/>
              <a:cs typeface="Times New Roman"/>
            </a:endParaRPr>
          </a:p>
          <a:p>
            <a:pPr marL="355600" marR="585470" indent="-342900">
              <a:lnSpc>
                <a:spcPct val="89100"/>
              </a:lnSpc>
              <a:spcBef>
                <a:spcPts val="88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Boar’s </a:t>
            </a:r>
            <a:r>
              <a:rPr dirty="0" sz="3200" b="1">
                <a:latin typeface="Times New Roman"/>
                <a:cs typeface="Times New Roman"/>
              </a:rPr>
              <a:t>pen</a:t>
            </a:r>
            <a:r>
              <a:rPr dirty="0" sz="3200">
                <a:latin typeface="Times New Roman"/>
                <a:cs typeface="Times New Roman"/>
              </a:rPr>
              <a:t>-are houses for breeding boars.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spacious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exercise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79"/>
              </a:lnSpc>
              <a:spcBef>
                <a:spcPts val="99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In-pig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pens</a:t>
            </a:r>
            <a:r>
              <a:rPr dirty="0" sz="3200">
                <a:latin typeface="Times New Roman"/>
                <a:cs typeface="Times New Roman"/>
              </a:rPr>
              <a:t>-a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pregnant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waiting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farrowing.</a:t>
            </a:r>
            <a:endParaRPr sz="3200">
              <a:latin typeface="Times New Roman"/>
              <a:cs typeface="Times New Roman"/>
            </a:endParaRPr>
          </a:p>
          <a:p>
            <a:pPr marL="355600" marR="202565" indent="-342900">
              <a:lnSpc>
                <a:spcPts val="3370"/>
              </a:lnSpc>
              <a:spcBef>
                <a:spcPts val="96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15" b="1">
                <a:latin typeface="Times New Roman"/>
                <a:cs typeface="Times New Roman"/>
              </a:rPr>
              <a:t>Weaner’s/fattening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pen-</a:t>
            </a:r>
            <a:r>
              <a:rPr dirty="0" sz="3200">
                <a:latin typeface="Times New Roman"/>
                <a:cs typeface="Times New Roman"/>
              </a:rPr>
              <a:t>houses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piglets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weaning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age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months.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Running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yard</a:t>
            </a:r>
            <a:r>
              <a:rPr dirty="0" sz="3200">
                <a:latin typeface="Times New Roman"/>
                <a:cs typeface="Times New Roman"/>
              </a:rPr>
              <a:t>-are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dunging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basking.</a:t>
            </a:r>
            <a:endParaRPr sz="3200">
              <a:latin typeface="Times New Roman"/>
              <a:cs typeface="Times New Roman"/>
            </a:endParaRPr>
          </a:p>
          <a:p>
            <a:pPr marL="355600" marR="260350" indent="-342900">
              <a:lnSpc>
                <a:spcPts val="3379"/>
              </a:lnSpc>
              <a:spcBef>
                <a:spcPts val="9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35" b="1">
                <a:latin typeface="Times New Roman"/>
                <a:cs typeface="Times New Roman"/>
              </a:rPr>
              <a:t>Water</a:t>
            </a:r>
            <a:r>
              <a:rPr dirty="0" sz="3200" spc="-8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troughs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drinking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nipples</a:t>
            </a:r>
            <a:r>
              <a:rPr dirty="0" sz="3200">
                <a:latin typeface="Times New Roman"/>
                <a:cs typeface="Times New Roman"/>
              </a:rPr>
              <a:t>-are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points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pigs.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0139"/>
            <a:ext cx="8441055" cy="513715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Running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yard</a:t>
            </a:r>
            <a:r>
              <a:rPr dirty="0" sz="3200">
                <a:latin typeface="Times New Roman"/>
                <a:cs typeface="Times New Roman"/>
              </a:rPr>
              <a:t>-are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dunging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basking.</a:t>
            </a:r>
            <a:endParaRPr sz="3200">
              <a:latin typeface="Times New Roman"/>
              <a:cs typeface="Times New Roman"/>
            </a:endParaRPr>
          </a:p>
          <a:p>
            <a:pPr marL="355600" marR="220345" indent="-342900">
              <a:lnSpc>
                <a:spcPts val="3770"/>
              </a:lnSpc>
              <a:spcBef>
                <a:spcPts val="10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35" b="1">
                <a:latin typeface="Times New Roman"/>
                <a:cs typeface="Times New Roman"/>
              </a:rPr>
              <a:t>Water</a:t>
            </a:r>
            <a:r>
              <a:rPr dirty="0" sz="3200" spc="-8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troughs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drinking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nipples</a:t>
            </a:r>
            <a:r>
              <a:rPr dirty="0" sz="3200">
                <a:latin typeface="Times New Roman"/>
                <a:cs typeface="Times New Roman"/>
              </a:rPr>
              <a:t>-are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points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pigs.</a:t>
            </a:r>
            <a:endParaRPr sz="32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69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 b="1">
                <a:latin typeface="Times New Roman"/>
                <a:cs typeface="Times New Roman"/>
              </a:rPr>
              <a:t>Structural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requirements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piggery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unit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floors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easy cleaning.</a:t>
            </a:r>
            <a:endParaRPr sz="3200">
              <a:latin typeface="Times New Roman"/>
              <a:cs typeface="Times New Roman"/>
            </a:endParaRPr>
          </a:p>
          <a:p>
            <a:pPr marL="355600" marR="604520" indent="-342900">
              <a:lnSpc>
                <a:spcPts val="3770"/>
              </a:lnSpc>
              <a:spcBef>
                <a:spcPts val="106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free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draught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pigs easily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pneumonia.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adequate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well-drained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floor.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1610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41910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Maintenance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20" b="1">
                <a:latin typeface="Times New Roman"/>
                <a:cs typeface="Times New Roman"/>
              </a:rPr>
              <a:t>piggery.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49579"/>
            <a:ext cx="8261984" cy="287147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kept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kept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warm.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Holes in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filled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concrete.</a:t>
            </a:r>
            <a:endParaRPr sz="3200">
              <a:latin typeface="Times New Roman"/>
              <a:cs typeface="Times New Roman"/>
            </a:endParaRPr>
          </a:p>
          <a:p>
            <a:pPr marL="355600" marR="1116330" indent="-342900">
              <a:lnSpc>
                <a:spcPts val="3770"/>
              </a:lnSpc>
              <a:spcBef>
                <a:spcPts val="104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20">
                <a:latin typeface="Times New Roman"/>
                <a:cs typeface="Times New Roman"/>
              </a:rPr>
              <a:t>Timber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nails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enclosing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runs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replaced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broken.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1375" y="1348739"/>
            <a:ext cx="8013700" cy="899160"/>
            <a:chOff x="341375" y="1348739"/>
            <a:chExt cx="8013700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375" y="1673351"/>
              <a:ext cx="132587" cy="1371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79" y="1348739"/>
              <a:ext cx="7943088" cy="899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1897379"/>
              <a:ext cx="7455408" cy="655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0040" y="217931"/>
            <a:ext cx="29368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8.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FISH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PONDS.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307340" y="789177"/>
            <a:ext cx="697039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1450594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940" y="1507236"/>
            <a:ext cx="740981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Factors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 consider</a:t>
            </a:r>
            <a:r>
              <a:rPr dirty="0" u="heavy" sz="3200" spc="-7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when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siting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 fish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340" y="2086178"/>
            <a:ext cx="8375015" cy="432498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355600" marR="26670" indent="-342900">
              <a:lnSpc>
                <a:spcPts val="3760"/>
              </a:lnSpc>
              <a:spcBef>
                <a:spcPts val="2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Source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water-</a:t>
            </a:r>
            <a:r>
              <a:rPr dirty="0" sz="3200" spc="-10">
                <a:latin typeface="Times New Roman"/>
                <a:cs typeface="Times New Roman"/>
              </a:rPr>
              <a:t>should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near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reliable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source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water.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70"/>
              </a:lnSpc>
              <a:spcBef>
                <a:spcPts val="94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Soil type- </a:t>
            </a:r>
            <a:r>
              <a:rPr dirty="0" sz="3200">
                <a:latin typeface="Times New Roman"/>
                <a:cs typeface="Times New Roman"/>
              </a:rPr>
              <a:t>soil that are saturated and hold water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seepage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best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 pond.</a:t>
            </a:r>
            <a:endParaRPr sz="3200">
              <a:latin typeface="Times New Roman"/>
              <a:cs typeface="Times New Roman"/>
            </a:endParaRPr>
          </a:p>
          <a:p>
            <a:pPr marL="355600" marR="508000" indent="-342900">
              <a:lnSpc>
                <a:spcPts val="3770"/>
              </a:lnSpc>
              <a:spcBef>
                <a:spcPts val="94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25" b="1">
                <a:latin typeface="Times New Roman"/>
                <a:cs typeface="Times New Roman"/>
              </a:rPr>
              <a:t>Topography-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gentle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free flow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water.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Nature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land-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Construction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579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381000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b="1">
                <a:latin typeface="Times New Roman"/>
                <a:cs typeface="Times New Roman"/>
              </a:rPr>
              <a:t>Maintenance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of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fish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pond.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81914"/>
            <a:ext cx="8367395" cy="5440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Grass</a:t>
            </a:r>
            <a:r>
              <a:rPr dirty="0" sz="2700">
                <a:latin typeface="Times New Roman"/>
                <a:cs typeface="Times New Roman"/>
              </a:rPr>
              <a:t> should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planted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prevent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erosion.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 spc="-45">
                <a:latin typeface="Times New Roman"/>
                <a:cs typeface="Times New Roman"/>
              </a:rPr>
              <a:t>Weeds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growing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around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pond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removed.</a:t>
            </a:r>
            <a:endParaRPr sz="2700">
              <a:latin typeface="Times New Roman"/>
              <a:cs typeface="Times New Roman"/>
            </a:endParaRPr>
          </a:p>
          <a:p>
            <a:pPr marL="355600" marR="217804" indent="-342900">
              <a:lnSpc>
                <a:spcPct val="79600"/>
              </a:lnSpc>
              <a:spcBef>
                <a:spcPts val="8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Proper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fencing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maintained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around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replacing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damaged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posts.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4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Cleaning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pond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remove foreign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particles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Maintaining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good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level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water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pond.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SILOS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structure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preparation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storage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silage.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2700" b="1" i="1">
                <a:latin typeface="Times New Roman"/>
                <a:cs typeface="Times New Roman"/>
              </a:rPr>
              <a:t>Examples</a:t>
            </a:r>
            <a:r>
              <a:rPr dirty="0" sz="2700" spc="-40" b="1" i="1">
                <a:latin typeface="Times New Roman"/>
                <a:cs typeface="Times New Roman"/>
              </a:rPr>
              <a:t> </a:t>
            </a:r>
            <a:r>
              <a:rPr dirty="0" sz="2700" b="1" i="1">
                <a:latin typeface="Times New Roman"/>
                <a:cs typeface="Times New Roman"/>
              </a:rPr>
              <a:t>of</a:t>
            </a:r>
            <a:r>
              <a:rPr dirty="0" sz="2700" spc="-20" b="1" i="1">
                <a:latin typeface="Times New Roman"/>
                <a:cs typeface="Times New Roman"/>
              </a:rPr>
              <a:t> </a:t>
            </a:r>
            <a:r>
              <a:rPr dirty="0" sz="2700" b="1" i="1">
                <a:latin typeface="Times New Roman"/>
                <a:cs typeface="Times New Roman"/>
              </a:rPr>
              <a:t>silos</a:t>
            </a:r>
            <a:r>
              <a:rPr dirty="0" sz="2700" spc="-45" b="1" i="1">
                <a:latin typeface="Times New Roman"/>
                <a:cs typeface="Times New Roman"/>
              </a:rPr>
              <a:t> </a:t>
            </a:r>
            <a:r>
              <a:rPr dirty="0" sz="2700" b="1" i="1">
                <a:latin typeface="Times New Roman"/>
                <a:cs typeface="Times New Roman"/>
              </a:rPr>
              <a:t>include: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2700">
                <a:latin typeface="Times New Roman"/>
                <a:cs typeface="Times New Roman"/>
              </a:rPr>
              <a:t>-trench</a:t>
            </a:r>
            <a:r>
              <a:rPr dirty="0" sz="2700" spc="-9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silo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2700" spc="-35">
                <a:latin typeface="Times New Roman"/>
                <a:cs typeface="Times New Roman"/>
              </a:rPr>
              <a:t>-Tower</a:t>
            </a:r>
            <a:r>
              <a:rPr dirty="0" sz="2700" spc="-8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silo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2700">
                <a:latin typeface="Times New Roman"/>
                <a:cs typeface="Times New Roman"/>
              </a:rPr>
              <a:t>-clamp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or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bunker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silo.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48027" y="217931"/>
            <a:ext cx="150622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46505"/>
            <a:ext cx="7931150" cy="96266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ts val="3779"/>
              </a:lnSpc>
              <a:spcBef>
                <a:spcPts val="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These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structures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enclose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designated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areas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firm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barriers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animals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humans.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808429"/>
            <a:ext cx="15938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1862327"/>
            <a:ext cx="348107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State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9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uses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of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fences.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351659"/>
            <a:ext cx="7920355" cy="4072254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355600" marR="54610" indent="-342900">
              <a:lnSpc>
                <a:spcPts val="3180"/>
              </a:lnSpc>
              <a:spcBef>
                <a:spcPts val="55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constructed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along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boundaries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demarcate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farm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neighbours.</a:t>
            </a:r>
            <a:endParaRPr sz="3000">
              <a:latin typeface="Times New Roman"/>
              <a:cs typeface="Times New Roman"/>
            </a:endParaRPr>
          </a:p>
          <a:p>
            <a:pPr marL="355600" marR="122555" indent="-342900">
              <a:lnSpc>
                <a:spcPts val="3170"/>
              </a:lnSpc>
              <a:spcBef>
                <a:spcPts val="93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Fences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keep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off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wild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other </a:t>
            </a:r>
            <a:r>
              <a:rPr dirty="0" sz="3000" spc="-5">
                <a:latin typeface="Times New Roman"/>
                <a:cs typeface="Times New Roman"/>
              </a:rPr>
              <a:t>intruders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outside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170"/>
              </a:lnSpc>
              <a:spcBef>
                <a:spcPts val="94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separate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crop</a:t>
            </a:r>
            <a:r>
              <a:rPr dirty="0" sz="3000" spc="-5">
                <a:latin typeface="Times New Roman"/>
                <a:cs typeface="Times New Roman"/>
              </a:rPr>
              <a:t> fields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pastures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facilitating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mixed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farming.</a:t>
            </a:r>
            <a:endParaRPr sz="3000">
              <a:latin typeface="Times New Roman"/>
              <a:cs typeface="Times New Roman"/>
            </a:endParaRPr>
          </a:p>
          <a:p>
            <a:pPr algn="just" marL="355600" marR="511175" indent="-342900">
              <a:lnSpc>
                <a:spcPct val="89200"/>
              </a:lnSpc>
              <a:spcBef>
                <a:spcPts val="86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are used to divide </a:t>
            </a:r>
            <a:r>
              <a:rPr dirty="0" sz="3000" spc="-5">
                <a:latin typeface="Times New Roman"/>
                <a:cs typeface="Times New Roman"/>
              </a:rPr>
              <a:t>pasture into </a:t>
            </a:r>
            <a:r>
              <a:rPr dirty="0" sz="3000">
                <a:latin typeface="Times New Roman"/>
                <a:cs typeface="Times New Roman"/>
              </a:rPr>
              <a:t>paddocks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facilitating controlled grazing systems </a:t>
            </a:r>
            <a:r>
              <a:rPr dirty="0" sz="3000">
                <a:latin typeface="Times New Roman"/>
                <a:cs typeface="Times New Roman"/>
              </a:rPr>
              <a:t>such </a:t>
            </a:r>
            <a:r>
              <a:rPr dirty="0" sz="3000" spc="-5">
                <a:latin typeface="Times New Roman"/>
                <a:cs typeface="Times New Roman"/>
              </a:rPr>
              <a:t>as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rotational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grazing.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392795" cy="578802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just" marL="355600" marR="81915" indent="-342900">
              <a:lnSpc>
                <a:spcPct val="98900"/>
              </a:lnSpc>
              <a:spcBef>
                <a:spcPts val="14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Fences control movement of animals and people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formation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unnecessary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paths 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farm.</a:t>
            </a:r>
            <a:endParaRPr sz="3200">
              <a:latin typeface="Times New Roman"/>
              <a:cs typeface="Times New Roman"/>
            </a:endParaRPr>
          </a:p>
          <a:p>
            <a:pPr marL="355600" marR="156845" indent="-342900">
              <a:lnSpc>
                <a:spcPts val="3770"/>
              </a:lnSpc>
              <a:spcBef>
                <a:spcPts val="106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Helps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control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spread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parasites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off </a:t>
            </a:r>
            <a:r>
              <a:rPr dirty="0" sz="3200">
                <a:latin typeface="Times New Roman"/>
                <a:cs typeface="Times New Roman"/>
              </a:rPr>
              <a:t>wild 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farm.</a:t>
            </a:r>
            <a:endParaRPr sz="3200">
              <a:latin typeface="Times New Roman"/>
              <a:cs typeface="Times New Roman"/>
            </a:endParaRPr>
          </a:p>
          <a:p>
            <a:pPr marL="355600" marR="213995" indent="-342900">
              <a:lnSpc>
                <a:spcPts val="3770"/>
              </a:lnSpc>
              <a:spcBef>
                <a:spcPts val="944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Fences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help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isolate sick 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rest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spread.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60"/>
              </a:lnSpc>
              <a:spcBef>
                <a:spcPts val="95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Enables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farmer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rearing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10">
                <a:latin typeface="Times New Roman"/>
                <a:cs typeface="Times New Roman"/>
              </a:rPr>
              <a:t>different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paddocks.</a:t>
            </a:r>
            <a:endParaRPr sz="3200">
              <a:latin typeface="Times New Roman"/>
              <a:cs typeface="Times New Roman"/>
            </a:endParaRPr>
          </a:p>
          <a:p>
            <a:pPr marL="355600" marR="50165" indent="-342900">
              <a:lnSpc>
                <a:spcPts val="3770"/>
              </a:lnSpc>
              <a:spcBef>
                <a:spcPts val="9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security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homestead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40" y="219456"/>
            <a:ext cx="2717800" cy="451484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none" sz="3200" spc="-50">
                <a:solidFill>
                  <a:srgbClr val="000000"/>
                </a:solidFill>
                <a:latin typeface="Times New Roman"/>
                <a:cs typeface="Times New Roman"/>
              </a:rPr>
              <a:t>Types</a:t>
            </a:r>
            <a:r>
              <a:rPr dirty="0" u="none" sz="3200" spc="-2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r>
              <a:rPr dirty="0" u="none" sz="3200" spc="-2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>
                <a:solidFill>
                  <a:srgbClr val="000000"/>
                </a:solidFill>
                <a:latin typeface="Times New Roman"/>
                <a:cs typeface="Times New Roman"/>
              </a:rPr>
              <a:t>fences.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76986"/>
            <a:ext cx="768985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Fences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divided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two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categories: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63769"/>
            <a:ext cx="168275" cy="125476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1446275"/>
            <a:ext cx="20364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Live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fences.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940" y="2060448"/>
            <a:ext cx="237299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Dead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fences.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2940" y="2663951"/>
            <a:ext cx="58419" cy="253365"/>
          </a:xfrm>
          <a:custGeom>
            <a:avLst/>
            <a:gdLst/>
            <a:ahLst/>
            <a:cxnLst/>
            <a:rect l="l" t="t" r="r" b="b"/>
            <a:pathLst>
              <a:path w="58420" h="253364">
                <a:moveTo>
                  <a:pt x="57912" y="0"/>
                </a:moveTo>
                <a:lnTo>
                  <a:pt x="0" y="0"/>
                </a:lnTo>
                <a:lnTo>
                  <a:pt x="0" y="252984"/>
                </a:lnTo>
                <a:lnTo>
                  <a:pt x="57912" y="252984"/>
                </a:lnTo>
                <a:lnTo>
                  <a:pt x="5791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2940" y="3054095"/>
            <a:ext cx="58419" cy="2590800"/>
          </a:xfrm>
          <a:custGeom>
            <a:avLst/>
            <a:gdLst/>
            <a:ahLst/>
            <a:cxnLst/>
            <a:rect l="l" t="t" r="r" b="b"/>
            <a:pathLst>
              <a:path w="58420" h="2590800">
                <a:moveTo>
                  <a:pt x="57912" y="2337816"/>
                </a:moveTo>
                <a:lnTo>
                  <a:pt x="0" y="2337816"/>
                </a:lnTo>
                <a:lnTo>
                  <a:pt x="0" y="2590800"/>
                </a:lnTo>
                <a:lnTo>
                  <a:pt x="57912" y="2590800"/>
                </a:lnTo>
                <a:lnTo>
                  <a:pt x="57912" y="2337816"/>
                </a:lnTo>
                <a:close/>
              </a:path>
              <a:path w="58420" h="2590800">
                <a:moveTo>
                  <a:pt x="57912" y="1947672"/>
                </a:moveTo>
                <a:lnTo>
                  <a:pt x="0" y="1947672"/>
                </a:lnTo>
                <a:lnTo>
                  <a:pt x="0" y="2200656"/>
                </a:lnTo>
                <a:lnTo>
                  <a:pt x="57912" y="2200656"/>
                </a:lnTo>
                <a:lnTo>
                  <a:pt x="57912" y="1947672"/>
                </a:lnTo>
                <a:close/>
              </a:path>
              <a:path w="58420" h="2590800">
                <a:moveTo>
                  <a:pt x="57912" y="1559052"/>
                </a:moveTo>
                <a:lnTo>
                  <a:pt x="0" y="1559052"/>
                </a:lnTo>
                <a:lnTo>
                  <a:pt x="0" y="1812036"/>
                </a:lnTo>
                <a:lnTo>
                  <a:pt x="57912" y="1812036"/>
                </a:lnTo>
                <a:lnTo>
                  <a:pt x="57912" y="1559052"/>
                </a:lnTo>
                <a:close/>
              </a:path>
              <a:path w="58420" h="2590800">
                <a:moveTo>
                  <a:pt x="57912" y="1168908"/>
                </a:moveTo>
                <a:lnTo>
                  <a:pt x="0" y="1168908"/>
                </a:lnTo>
                <a:lnTo>
                  <a:pt x="0" y="1421892"/>
                </a:lnTo>
                <a:lnTo>
                  <a:pt x="57912" y="1421892"/>
                </a:lnTo>
                <a:lnTo>
                  <a:pt x="57912" y="1168908"/>
                </a:lnTo>
                <a:close/>
              </a:path>
              <a:path w="58420" h="2590800">
                <a:moveTo>
                  <a:pt x="57912" y="778764"/>
                </a:moveTo>
                <a:lnTo>
                  <a:pt x="0" y="778764"/>
                </a:lnTo>
                <a:lnTo>
                  <a:pt x="0" y="1031748"/>
                </a:lnTo>
                <a:lnTo>
                  <a:pt x="57912" y="1031748"/>
                </a:lnTo>
                <a:lnTo>
                  <a:pt x="57912" y="778764"/>
                </a:lnTo>
                <a:close/>
              </a:path>
              <a:path w="58420" h="2590800">
                <a:moveTo>
                  <a:pt x="57912" y="390144"/>
                </a:moveTo>
                <a:lnTo>
                  <a:pt x="0" y="390144"/>
                </a:lnTo>
                <a:lnTo>
                  <a:pt x="0" y="643128"/>
                </a:lnTo>
                <a:lnTo>
                  <a:pt x="57912" y="643128"/>
                </a:lnTo>
                <a:lnTo>
                  <a:pt x="57912" y="390144"/>
                </a:lnTo>
                <a:close/>
              </a:path>
              <a:path w="58420" h="2590800">
                <a:moveTo>
                  <a:pt x="57912" y="0"/>
                </a:moveTo>
                <a:lnTo>
                  <a:pt x="0" y="0"/>
                </a:lnTo>
                <a:lnTo>
                  <a:pt x="0" y="252984"/>
                </a:lnTo>
                <a:lnTo>
                  <a:pt x="57912" y="252984"/>
                </a:lnTo>
                <a:lnTo>
                  <a:pt x="5791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07340" y="5740095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0000"/>
                </a:solidFill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2940" y="5789676"/>
            <a:ext cx="7305040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65"/>
              </a:lnSpc>
              <a:tabLst>
                <a:tab pos="847725" algn="l"/>
                <a:tab pos="5633720" algn="l"/>
              </a:tabLst>
            </a:pP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Live	fence	Dead</a:t>
            </a:r>
            <a:r>
              <a:rPr dirty="0" sz="2800" spc="-3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0000"/>
                </a:solidFill>
                <a:latin typeface="Times New Roman"/>
                <a:cs typeface="Times New Roman"/>
              </a:rPr>
              <a:t>fence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2962275"/>
            <a:ext cx="9144000" cy="2828925"/>
            <a:chOff x="0" y="2962275"/>
            <a:chExt cx="9144000" cy="282892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8000"/>
              <a:ext cx="4572000" cy="2743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6854" y="2962275"/>
              <a:ext cx="5097144" cy="2828925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662940" y="219456"/>
            <a:ext cx="27025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LIVE</a:t>
            </a:r>
            <a:r>
              <a:rPr dirty="0" u="heavy" sz="3200" spc="-7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FENCES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36423"/>
            <a:ext cx="8479790" cy="176657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241300" marR="5080" indent="-228600">
              <a:lnSpc>
                <a:spcPct val="105000"/>
              </a:lnSpc>
              <a:spcBef>
                <a:spcPts val="805"/>
              </a:spcBef>
              <a:buFont typeface="Arial MT"/>
              <a:buChar char="•"/>
              <a:tabLst>
                <a:tab pos="449580" algn="l"/>
                <a:tab pos="450215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These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fences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cypress,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kei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apple,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sisal,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cacti,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lantana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etc.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901774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958339"/>
            <a:ext cx="75088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Give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any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live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fences.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(10mks)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476626"/>
            <a:ext cx="8248015" cy="388112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355600" marR="508000" indent="-342900">
              <a:lnSpc>
                <a:spcPts val="3370"/>
              </a:lnSpc>
              <a:spcBef>
                <a:spcPts val="6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Live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fences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cheap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easy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since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easily be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raised in nurseries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bed.</a:t>
            </a:r>
            <a:endParaRPr sz="3200">
              <a:latin typeface="Times New Roman"/>
              <a:cs typeface="Times New Roman"/>
            </a:endParaRPr>
          </a:p>
          <a:p>
            <a:pPr marL="355600" marR="975994" indent="-342900">
              <a:lnSpc>
                <a:spcPts val="3379"/>
              </a:lnSpc>
              <a:spcBef>
                <a:spcPts val="96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60">
                <a:latin typeface="Times New Roman"/>
                <a:cs typeface="Times New Roman"/>
              </a:rPr>
              <a:t>Tall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varieties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kei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5">
                <a:latin typeface="Times New Roman"/>
                <a:cs typeface="Times New Roman"/>
              </a:rPr>
              <a:t>wind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breaks.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90"/>
              </a:lnSpc>
              <a:spcBef>
                <a:spcPts val="95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Live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fences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aesthetic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value.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(they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environment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beautiful.)</a:t>
            </a:r>
            <a:endParaRPr sz="3200">
              <a:latin typeface="Times New Roman"/>
              <a:cs typeface="Times New Roman"/>
            </a:endParaRPr>
          </a:p>
          <a:p>
            <a:pPr marL="355600" marR="1035685" indent="-342900">
              <a:lnSpc>
                <a:spcPts val="3370"/>
              </a:lnSpc>
              <a:spcBef>
                <a:spcPts val="95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Thorny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species are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effective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intruders.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48005"/>
            <a:ext cx="8321675" cy="493268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97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Some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species</a:t>
            </a:r>
            <a:r>
              <a:rPr dirty="0" sz="3600">
                <a:latin typeface="Times New Roman"/>
                <a:cs typeface="Times New Roman"/>
              </a:rPr>
              <a:t> have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medicinal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effect.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240"/>
              </a:lnSpc>
              <a:spcBef>
                <a:spcPts val="109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Some</a:t>
            </a:r>
            <a:r>
              <a:rPr dirty="0" sz="3600" spc="-5">
                <a:latin typeface="Times New Roman"/>
                <a:cs typeface="Times New Roman"/>
              </a:rPr>
              <a:t> species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such</a:t>
            </a:r>
            <a:r>
              <a:rPr dirty="0" sz="3600" spc="-5">
                <a:latin typeface="Times New Roman"/>
                <a:cs typeface="Times New Roman"/>
              </a:rPr>
              <a:t> as lantana</a:t>
            </a:r>
            <a:r>
              <a:rPr dirty="0" sz="3600" spc="4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camara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act</a:t>
            </a:r>
            <a:r>
              <a:rPr dirty="0" sz="3600" spc="-5">
                <a:latin typeface="Times New Roman"/>
                <a:cs typeface="Times New Roman"/>
              </a:rPr>
              <a:t> as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livestock </a:t>
            </a:r>
            <a:r>
              <a:rPr dirty="0" sz="3600">
                <a:latin typeface="Times New Roman"/>
                <a:cs typeface="Times New Roman"/>
              </a:rPr>
              <a:t>feed.</a:t>
            </a:r>
            <a:endParaRPr sz="3600">
              <a:latin typeface="Times New Roman"/>
              <a:cs typeface="Times New Roman"/>
            </a:endParaRPr>
          </a:p>
          <a:p>
            <a:pPr marL="355600" marR="907415" indent="-342900">
              <a:lnSpc>
                <a:spcPts val="4240"/>
              </a:lnSpc>
              <a:spcBef>
                <a:spcPts val="965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>
                <a:latin typeface="Times New Roman"/>
                <a:cs typeface="Times New Roman"/>
              </a:rPr>
              <a:t>When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trimmed,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act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source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organic</a:t>
            </a:r>
            <a:r>
              <a:rPr dirty="0" sz="3600" spc="-5">
                <a:latin typeface="Times New Roman"/>
                <a:cs typeface="Times New Roman"/>
              </a:rPr>
              <a:t> matter</a:t>
            </a:r>
            <a:r>
              <a:rPr dirty="0" sz="3600">
                <a:latin typeface="Times New Roman"/>
                <a:cs typeface="Times New Roman"/>
              </a:rPr>
              <a:t> 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wood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fuel.</a:t>
            </a:r>
            <a:endParaRPr sz="3600">
              <a:latin typeface="Times New Roman"/>
              <a:cs typeface="Times New Roman"/>
            </a:endParaRPr>
          </a:p>
          <a:p>
            <a:pPr marL="355600" marR="134620" indent="-342900">
              <a:lnSpc>
                <a:spcPts val="4240"/>
              </a:lnSpc>
              <a:spcBef>
                <a:spcPts val="965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 spc="-5">
                <a:latin typeface="Times New Roman"/>
                <a:cs typeface="Times New Roman"/>
              </a:rPr>
              <a:t>Their </a:t>
            </a:r>
            <a:r>
              <a:rPr dirty="0" sz="3600">
                <a:latin typeface="Times New Roman"/>
                <a:cs typeface="Times New Roman"/>
              </a:rPr>
              <a:t>roots</a:t>
            </a:r>
            <a:r>
              <a:rPr dirty="0" sz="3600" spc="-5">
                <a:latin typeface="Times New Roman"/>
                <a:cs typeface="Times New Roman"/>
              </a:rPr>
              <a:t> have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hold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soil</a:t>
            </a:r>
            <a:r>
              <a:rPr dirty="0" sz="3600" spc="-5">
                <a:latin typeface="Times New Roman"/>
                <a:cs typeface="Times New Roman"/>
              </a:rPr>
              <a:t> firmly </a:t>
            </a:r>
            <a:r>
              <a:rPr dirty="0" sz="3600">
                <a:latin typeface="Times New Roman"/>
                <a:cs typeface="Times New Roman"/>
              </a:rPr>
              <a:t>hence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controlling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soil</a:t>
            </a:r>
            <a:r>
              <a:rPr dirty="0" sz="3600">
                <a:latin typeface="Times New Roman"/>
                <a:cs typeface="Times New Roman"/>
              </a:rPr>
              <a:t> erosion.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66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Live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fences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provide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shade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for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livestock.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80391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State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explain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factors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considered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when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816863"/>
            <a:ext cx="45339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selecting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breeding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stock.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74981"/>
            <a:ext cx="8386445" cy="4513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70865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Age-</a:t>
            </a:r>
            <a:r>
              <a:rPr dirty="0" sz="3200">
                <a:latin typeface="Times New Roman"/>
                <a:cs typeface="Times New Roman"/>
              </a:rPr>
              <a:t>young animals are selected because they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longer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productive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life. </a:t>
            </a:r>
            <a:r>
              <a:rPr dirty="0" sz="3200" spc="-5">
                <a:latin typeface="Times New Roman"/>
                <a:cs typeface="Times New Roman"/>
              </a:rPr>
              <a:t>Old</a:t>
            </a:r>
            <a:r>
              <a:rPr dirty="0" sz="3200">
                <a:latin typeface="Times New Roman"/>
                <a:cs typeface="Times New Roman"/>
              </a:rPr>
              <a:t> 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producers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poor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breeders.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Level of </a:t>
            </a:r>
            <a:r>
              <a:rPr dirty="0" sz="3200" spc="-5" b="1">
                <a:latin typeface="Times New Roman"/>
                <a:cs typeface="Times New Roman"/>
              </a:rPr>
              <a:t>production-</a:t>
            </a:r>
            <a:r>
              <a:rPr dirty="0" sz="3200" spc="-5">
                <a:latin typeface="Times New Roman"/>
                <a:cs typeface="Times New Roman"/>
              </a:rPr>
              <a:t>animals </a:t>
            </a:r>
            <a:r>
              <a:rPr dirty="0" sz="3200">
                <a:latin typeface="Times New Roman"/>
                <a:cs typeface="Times New Roman"/>
              </a:rPr>
              <a:t>with the highest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 performance such as high milk, wool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egg production should be considered during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selection.</a:t>
            </a:r>
            <a:r>
              <a:rPr dirty="0" sz="3200" spc="-1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poor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performance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culled.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609600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Give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any </a:t>
            </a:r>
            <a:r>
              <a:rPr dirty="0" sz="3000" spc="-5" b="1">
                <a:latin typeface="Times New Roman"/>
                <a:cs typeface="Times New Roman"/>
              </a:rPr>
              <a:t>disadvantages </a:t>
            </a:r>
            <a:r>
              <a:rPr dirty="0" sz="3000" b="1">
                <a:latin typeface="Times New Roman"/>
                <a:cs typeface="Times New Roman"/>
              </a:rPr>
              <a:t>of </a:t>
            </a:r>
            <a:r>
              <a:rPr dirty="0" sz="3000" spc="-5" b="1">
                <a:latin typeface="Times New Roman"/>
                <a:cs typeface="Times New Roman"/>
              </a:rPr>
              <a:t>live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fences.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08405"/>
            <a:ext cx="8196580" cy="550989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355600" marR="629285" indent="-342900">
              <a:lnSpc>
                <a:spcPts val="3170"/>
              </a:lnSpc>
              <a:spcBef>
                <a:spcPts val="56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take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many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years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establish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make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effective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fence.</a:t>
            </a:r>
            <a:endParaRPr sz="3000">
              <a:latin typeface="Times New Roman"/>
              <a:cs typeface="Times New Roman"/>
            </a:endParaRPr>
          </a:p>
          <a:p>
            <a:pPr marL="355600" marR="219075" indent="-342900">
              <a:lnSpc>
                <a:spcPts val="3170"/>
              </a:lnSpc>
              <a:spcBef>
                <a:spcPts val="944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cannot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paddocking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because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occupy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wide space.</a:t>
            </a:r>
            <a:endParaRPr sz="3000">
              <a:latin typeface="Times New Roman"/>
              <a:cs typeface="Times New Roman"/>
            </a:endParaRPr>
          </a:p>
          <a:p>
            <a:pPr marL="355600" marR="483870" indent="-342900">
              <a:lnSpc>
                <a:spcPts val="3180"/>
              </a:lnSpc>
              <a:spcBef>
                <a:spcPts val="9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hedges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 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hiding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places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rodents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thieves.</a:t>
            </a:r>
            <a:endParaRPr sz="3000">
              <a:latin typeface="Times New Roman"/>
              <a:cs typeface="Times New Roman"/>
            </a:endParaRPr>
          </a:p>
          <a:p>
            <a:pPr marL="355600" marR="768350" indent="-342900">
              <a:lnSpc>
                <a:spcPts val="3170"/>
              </a:lnSpc>
              <a:spcBef>
                <a:spcPts val="9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Thorny</a:t>
            </a:r>
            <a:r>
              <a:rPr dirty="0" sz="3000" spc="-5">
                <a:latin typeface="Times New Roman"/>
                <a:cs typeface="Times New Roman"/>
              </a:rPr>
              <a:t> species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injury</a:t>
            </a:r>
            <a:r>
              <a:rPr dirty="0" sz="3000">
                <a:latin typeface="Times New Roman"/>
                <a:cs typeface="Times New Roman"/>
              </a:rPr>
              <a:t> to </a:t>
            </a:r>
            <a:r>
              <a:rPr dirty="0" sz="3000" spc="-5">
                <a:latin typeface="Times New Roman"/>
                <a:cs typeface="Times New Roman"/>
              </a:rPr>
              <a:t>human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livestock.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170"/>
              </a:lnSpc>
              <a:spcBef>
                <a:spcPts val="944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require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regular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trimming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infilling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gaps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which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both </a:t>
            </a:r>
            <a:r>
              <a:rPr dirty="0" sz="3000" spc="-5">
                <a:latin typeface="Times New Roman"/>
                <a:cs typeface="Times New Roman"/>
              </a:rPr>
              <a:t>laborious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expensive.</a:t>
            </a:r>
            <a:endParaRPr sz="3000">
              <a:latin typeface="Times New Roman"/>
              <a:cs typeface="Times New Roman"/>
            </a:endParaRPr>
          </a:p>
          <a:p>
            <a:pPr marL="355600" marR="5715" indent="-342900">
              <a:lnSpc>
                <a:spcPts val="3180"/>
              </a:lnSpc>
              <a:spcBef>
                <a:spcPts val="9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Their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growth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irregular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allowing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gaps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thieves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animal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pass</a:t>
            </a:r>
            <a:r>
              <a:rPr dirty="0" sz="3000">
                <a:latin typeface="Times New Roman"/>
                <a:cs typeface="Times New Roman"/>
              </a:rPr>
              <a:t> through.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3228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36420" y="224027"/>
            <a:ext cx="2585085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u="heavy" sz="28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DEAD</a:t>
            </a:r>
            <a:r>
              <a:rPr dirty="0" u="heavy" sz="28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FENCES.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92556"/>
            <a:ext cx="8381365" cy="1988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latin typeface="Times New Roman"/>
                <a:cs typeface="Times New Roman"/>
              </a:rPr>
              <a:t>Different</a:t>
            </a:r>
            <a:r>
              <a:rPr dirty="0" sz="2800">
                <a:latin typeface="Times New Roman"/>
                <a:cs typeface="Times New Roman"/>
              </a:rPr>
              <a:t> types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fences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fall under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this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category such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as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plain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wire,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barbed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wire,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chicken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wire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woven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wire.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Wire</a:t>
            </a:r>
            <a:r>
              <a:rPr dirty="0" sz="2800" spc="-5">
                <a:latin typeface="Times New Roman"/>
                <a:cs typeface="Times New Roman"/>
              </a:rPr>
              <a:t> fences </a:t>
            </a:r>
            <a:r>
              <a:rPr dirty="0" sz="2800" spc="-10">
                <a:latin typeface="Times New Roman"/>
                <a:cs typeface="Times New Roman"/>
              </a:rPr>
              <a:t>are</a:t>
            </a:r>
            <a:r>
              <a:rPr dirty="0" sz="2800" spc="-5">
                <a:latin typeface="Times New Roman"/>
                <a:cs typeface="Times New Roman"/>
              </a:rPr>
              <a:t> used</a:t>
            </a:r>
            <a:r>
              <a:rPr dirty="0" sz="2800">
                <a:latin typeface="Times New Roman"/>
                <a:cs typeface="Times New Roman"/>
              </a:rPr>
              <a:t> form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marking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5">
                <a:latin typeface="Times New Roman"/>
                <a:cs typeface="Times New Roman"/>
              </a:rPr>
              <a:t> boundaries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</a:t>
            </a:r>
            <a:r>
              <a:rPr dirty="0" sz="2800">
                <a:latin typeface="Times New Roman"/>
                <a:cs typeface="Times New Roman"/>
              </a:rPr>
              <a:t>not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for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paddocking.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821050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2871216"/>
            <a:ext cx="3104515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60"/>
              </a:lnSpc>
            </a:pPr>
            <a:r>
              <a:rPr dirty="0" sz="2800" spc="-45" b="1">
                <a:latin typeface="Times New Roman"/>
                <a:cs typeface="Times New Roman"/>
              </a:rPr>
              <a:t>Types</a:t>
            </a:r>
            <a:r>
              <a:rPr dirty="0" sz="2800" spc="-1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of</a:t>
            </a:r>
            <a:r>
              <a:rPr dirty="0" sz="2800" spc="-1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dead</a:t>
            </a:r>
            <a:r>
              <a:rPr dirty="0" sz="2800" spc="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fences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280612"/>
            <a:ext cx="5859780" cy="3194685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4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Barbed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wire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fences.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Plain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wire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fences.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800" spc="-50">
                <a:latin typeface="Times New Roman"/>
                <a:cs typeface="Times New Roman"/>
              </a:rPr>
              <a:t>Woven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wire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fences.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Electric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fences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800" spc="-40">
                <a:latin typeface="Times New Roman"/>
                <a:cs typeface="Times New Roman"/>
              </a:rPr>
              <a:t>Wooden</a:t>
            </a:r>
            <a:r>
              <a:rPr dirty="0" sz="2800" spc="-4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fences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Concrete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clocks,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stone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or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brick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fences.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664210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Describe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7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steps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followed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when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erecting/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697991"/>
            <a:ext cx="537083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establishing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 </a:t>
            </a:r>
            <a:r>
              <a:rPr dirty="0" sz="3000" spc="-15" b="1">
                <a:latin typeface="Times New Roman"/>
                <a:cs typeface="Times New Roman"/>
              </a:rPr>
              <a:t>wire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fence.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(7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mks)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83894"/>
            <a:ext cx="8384540" cy="4760595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355600" marR="206375" indent="-342900">
              <a:lnSpc>
                <a:spcPts val="3379"/>
              </a:lnSpc>
              <a:spcBef>
                <a:spcPts val="6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Clear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vegetation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along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fence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least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wide.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400"/>
              </a:lnSpc>
              <a:spcBef>
                <a:spcPts val="869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Measure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mark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points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fence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holes are </a:t>
            </a:r>
            <a:r>
              <a:rPr dirty="0" sz="3200" spc="-1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be dug determining the position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gate. </a:t>
            </a:r>
            <a:r>
              <a:rPr dirty="0" sz="3200" spc="-35">
                <a:latin typeface="Times New Roman"/>
                <a:cs typeface="Times New Roman"/>
              </a:rPr>
              <a:t>Average </a:t>
            </a:r>
            <a:r>
              <a:rPr dirty="0" sz="3200">
                <a:latin typeface="Times New Roman"/>
                <a:cs typeface="Times New Roman"/>
              </a:rPr>
              <a:t>spacing should be </a:t>
            </a:r>
            <a:r>
              <a:rPr dirty="0" sz="3200" spc="15">
                <a:latin typeface="Times New Roman"/>
                <a:cs typeface="Times New Roman"/>
              </a:rPr>
              <a:t>4-6 </a:t>
            </a:r>
            <a:r>
              <a:rPr dirty="0" sz="3200">
                <a:latin typeface="Times New Roman"/>
                <a:cs typeface="Times New Roman"/>
              </a:rPr>
              <a:t>m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depending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use of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fence.</a:t>
            </a:r>
            <a:endParaRPr sz="3200">
              <a:latin typeface="Times New Roman"/>
              <a:cs typeface="Times New Roman"/>
            </a:endParaRPr>
          </a:p>
          <a:p>
            <a:pPr marL="355600" marR="130175" indent="-342900">
              <a:lnSpc>
                <a:spcPts val="3370"/>
              </a:lnSpc>
              <a:spcBef>
                <a:spcPts val="994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Dig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depth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60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fence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75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90 cm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corner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gate posts.</a:t>
            </a:r>
            <a:endParaRPr sz="3200">
              <a:latin typeface="Times New Roman"/>
              <a:cs typeface="Times New Roman"/>
            </a:endParaRPr>
          </a:p>
          <a:p>
            <a:pPr marL="355600" marR="836294" indent="-342900">
              <a:lnSpc>
                <a:spcPts val="3379"/>
              </a:lnSpc>
              <a:spcBef>
                <a:spcPts val="96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Place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treated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 upright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position.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3228"/>
            <a:ext cx="8497570" cy="31019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55600" marR="146050" indent="-342900">
              <a:lnSpc>
                <a:spcPct val="99100"/>
              </a:lnSpc>
              <a:spcBef>
                <a:spcPts val="1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Mix concrete of 1:3:5 ratio and place it in the holes. </a:t>
            </a:r>
            <a:r>
              <a:rPr dirty="0" sz="2700" spc="-100">
                <a:latin typeface="Times New Roman"/>
                <a:cs typeface="Times New Roman"/>
              </a:rPr>
              <a:t>You </a:t>
            </a:r>
            <a:r>
              <a:rPr dirty="0" sz="2700" spc="-9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can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alternatively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put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stones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hole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ram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firm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base.</a:t>
            </a:r>
            <a:endParaRPr sz="2700">
              <a:latin typeface="Times New Roman"/>
              <a:cs typeface="Times New Roman"/>
            </a:endParaRPr>
          </a:p>
          <a:p>
            <a:pPr marL="355600" marR="165735" indent="-342900">
              <a:lnSpc>
                <a:spcPts val="3180"/>
              </a:lnSpc>
              <a:spcBef>
                <a:spcPts val="102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Nail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barbed </a:t>
            </a:r>
            <a:r>
              <a:rPr dirty="0" sz="2700" spc="-5">
                <a:latin typeface="Times New Roman"/>
                <a:cs typeface="Times New Roman"/>
              </a:rPr>
              <a:t>wire</a:t>
            </a:r>
            <a:r>
              <a:rPr dirty="0" sz="2700">
                <a:latin typeface="Times New Roman"/>
                <a:cs typeface="Times New Roman"/>
              </a:rPr>
              <a:t> onto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posts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fencing </a:t>
            </a:r>
            <a:r>
              <a:rPr dirty="0" sz="2700">
                <a:latin typeface="Times New Roman"/>
                <a:cs typeface="Times New Roman"/>
              </a:rPr>
              <a:t>staples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while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stretching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wire using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wire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15">
                <a:latin typeface="Times New Roman"/>
                <a:cs typeface="Times New Roman"/>
              </a:rPr>
              <a:t>strainer.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170"/>
              </a:lnSpc>
              <a:spcBef>
                <a:spcPts val="93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Fix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lower strand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</a:t>
            </a:r>
            <a:r>
              <a:rPr dirty="0" sz="2700" spc="-5">
                <a:latin typeface="Times New Roman"/>
                <a:cs typeface="Times New Roman"/>
              </a:rPr>
              <a:t>wire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first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</a:t>
            </a:r>
            <a:r>
              <a:rPr dirty="0" sz="2700">
                <a:latin typeface="Times New Roman"/>
                <a:cs typeface="Times New Roman"/>
              </a:rPr>
              <a:t> a guide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fix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next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up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required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25">
                <a:latin typeface="Times New Roman"/>
                <a:cs typeface="Times New Roman"/>
              </a:rPr>
              <a:t>number.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79"/>
            <a:ext cx="8506460" cy="51568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55600" marR="154940" indent="-342900">
              <a:lnSpc>
                <a:spcPct val="99100"/>
              </a:lnSpc>
              <a:spcBef>
                <a:spcPts val="13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Mix </a:t>
            </a:r>
            <a:r>
              <a:rPr dirty="0" sz="3600" spc="-5">
                <a:latin typeface="Times New Roman"/>
                <a:cs typeface="Times New Roman"/>
              </a:rPr>
              <a:t>concrete </a:t>
            </a:r>
            <a:r>
              <a:rPr dirty="0" sz="3600">
                <a:latin typeface="Times New Roman"/>
                <a:cs typeface="Times New Roman"/>
              </a:rPr>
              <a:t>of 1:3:5 </a:t>
            </a:r>
            <a:r>
              <a:rPr dirty="0" sz="3600" spc="-5">
                <a:latin typeface="Times New Roman"/>
                <a:cs typeface="Times New Roman"/>
              </a:rPr>
              <a:t>ratio </a:t>
            </a:r>
            <a:r>
              <a:rPr dirty="0" sz="3600">
                <a:latin typeface="Times New Roman"/>
                <a:cs typeface="Times New Roman"/>
              </a:rPr>
              <a:t>and place it in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holes. </a:t>
            </a:r>
            <a:r>
              <a:rPr dirty="0" sz="3600" spc="-125">
                <a:latin typeface="Times New Roman"/>
                <a:cs typeface="Times New Roman"/>
              </a:rPr>
              <a:t>You </a:t>
            </a:r>
            <a:r>
              <a:rPr dirty="0" sz="3600">
                <a:latin typeface="Times New Roman"/>
                <a:cs typeface="Times New Roman"/>
              </a:rPr>
              <a:t>can </a:t>
            </a:r>
            <a:r>
              <a:rPr dirty="0" sz="3600" spc="-5">
                <a:latin typeface="Times New Roman"/>
                <a:cs typeface="Times New Roman"/>
              </a:rPr>
              <a:t>alternatively </a:t>
            </a:r>
            <a:r>
              <a:rPr dirty="0" sz="3600">
                <a:latin typeface="Times New Roman"/>
                <a:cs typeface="Times New Roman"/>
              </a:rPr>
              <a:t>put soil </a:t>
            </a:r>
            <a:r>
              <a:rPr dirty="0" sz="3600" spc="-5">
                <a:latin typeface="Times New Roman"/>
                <a:cs typeface="Times New Roman"/>
              </a:rPr>
              <a:t>and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stones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hole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ram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firm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base.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000"/>
              </a:lnSpc>
              <a:spcBef>
                <a:spcPts val="92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Nail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barbed</a:t>
            </a:r>
            <a:r>
              <a:rPr dirty="0" sz="3600" spc="-5">
                <a:latin typeface="Times New Roman"/>
                <a:cs typeface="Times New Roman"/>
              </a:rPr>
              <a:t> wire </a:t>
            </a:r>
            <a:r>
              <a:rPr dirty="0" sz="3600">
                <a:latin typeface="Times New Roman"/>
                <a:cs typeface="Times New Roman"/>
              </a:rPr>
              <a:t>onto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posts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with</a:t>
            </a:r>
            <a:r>
              <a:rPr dirty="0" sz="3600" spc="-5">
                <a:latin typeface="Times New Roman"/>
                <a:cs typeface="Times New Roman"/>
              </a:rPr>
              <a:t> fencing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staples</a:t>
            </a:r>
            <a:r>
              <a:rPr dirty="0" sz="3600" spc="3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while</a:t>
            </a:r>
            <a:r>
              <a:rPr dirty="0" sz="3600" spc="3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stretching</a:t>
            </a:r>
            <a:r>
              <a:rPr dirty="0" sz="3600" spc="4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wire</a:t>
            </a:r>
            <a:r>
              <a:rPr dirty="0" sz="3600" spc="3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using</a:t>
            </a:r>
            <a:r>
              <a:rPr dirty="0" sz="3600" spc="3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wire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25">
                <a:latin typeface="Times New Roman"/>
                <a:cs typeface="Times New Roman"/>
              </a:rPr>
              <a:t>strainer.</a:t>
            </a:r>
            <a:endParaRPr sz="3600">
              <a:latin typeface="Times New Roman"/>
              <a:cs typeface="Times New Roman"/>
            </a:endParaRPr>
          </a:p>
          <a:p>
            <a:pPr algn="just" marL="355600" marR="295275" indent="-342900">
              <a:lnSpc>
                <a:spcPct val="99100"/>
              </a:lnSpc>
              <a:spcBef>
                <a:spcPts val="9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Fix </a:t>
            </a:r>
            <a:r>
              <a:rPr dirty="0" sz="3600">
                <a:latin typeface="Times New Roman"/>
                <a:cs typeface="Times New Roman"/>
              </a:rPr>
              <a:t>the lower strand of wire first and </a:t>
            </a:r>
            <a:r>
              <a:rPr dirty="0" sz="3600" spc="-5">
                <a:latin typeface="Times New Roman"/>
                <a:cs typeface="Times New Roman"/>
              </a:rPr>
              <a:t>use </a:t>
            </a:r>
            <a:r>
              <a:rPr dirty="0" sz="3600" spc="-10">
                <a:latin typeface="Times New Roman"/>
                <a:cs typeface="Times New Roman"/>
              </a:rPr>
              <a:t>it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guide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fix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next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up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required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35">
                <a:latin typeface="Times New Roman"/>
                <a:cs typeface="Times New Roman"/>
              </a:rPr>
              <a:t>number.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98081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Gates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corner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posts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9787"/>
            <a:ext cx="8415655" cy="5634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Gates and corner posts should be slightly </a:t>
            </a:r>
            <a:r>
              <a:rPr dirty="0" sz="3200" spc="-10">
                <a:latin typeface="Times New Roman"/>
                <a:cs typeface="Times New Roman"/>
              </a:rPr>
              <a:t>larger 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stronger than other posts. The holes in which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posts are fitted should be made deeper about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75-90 cm. after inserting the posts in the holes,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 should be added to reinforce the posts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rammed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make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posts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firm.</a:t>
            </a:r>
            <a:r>
              <a:rPr dirty="0" sz="3200" spc="-19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Alternatively,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 and stones can be used. Concrete should be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allowed to dry before fixing the wire. Braces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 be fixed to provide support to he posts 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sagging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wire.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816" y="85343"/>
            <a:ext cx="6145530" cy="1009015"/>
            <a:chOff x="343816" y="85343"/>
            <a:chExt cx="6145530" cy="1009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16" y="455138"/>
              <a:ext cx="150557" cy="1506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99" y="85343"/>
              <a:ext cx="6108192" cy="1008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704088"/>
              <a:ext cx="5559552" cy="701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51054"/>
            <a:ext cx="8256905" cy="4463415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9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Maintenance</a:t>
            </a:r>
            <a:r>
              <a:rPr dirty="0" u="heavy" sz="36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dead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fences.</a:t>
            </a:r>
            <a:endParaRPr sz="3600">
              <a:latin typeface="Times New Roman"/>
              <a:cs typeface="Times New Roman"/>
            </a:endParaRPr>
          </a:p>
          <a:p>
            <a:pPr marL="355600" marR="1051560" indent="-342900">
              <a:lnSpc>
                <a:spcPts val="4240"/>
              </a:lnSpc>
              <a:spcBef>
                <a:spcPts val="139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Loose or sagging wires should be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straightened</a:t>
            </a:r>
            <a:r>
              <a:rPr dirty="0" sz="3600">
                <a:latin typeface="Times New Roman"/>
                <a:cs typeface="Times New Roman"/>
              </a:rPr>
              <a:t> by</a:t>
            </a:r>
            <a:r>
              <a:rPr dirty="0" sz="3600" spc="-5">
                <a:latin typeface="Times New Roman"/>
                <a:cs typeface="Times New Roman"/>
              </a:rPr>
              <a:t> use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wire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25">
                <a:latin typeface="Times New Roman"/>
                <a:cs typeface="Times New Roman"/>
              </a:rPr>
              <a:t>strainer.</a:t>
            </a:r>
            <a:endParaRPr sz="3600">
              <a:latin typeface="Times New Roman"/>
              <a:cs typeface="Times New Roman"/>
            </a:endParaRPr>
          </a:p>
          <a:p>
            <a:pPr marL="372745" indent="-360680">
              <a:lnSpc>
                <a:spcPct val="100000"/>
              </a:lnSpc>
              <a:spcBef>
                <a:spcPts val="675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>
                <a:latin typeface="Times New Roman"/>
                <a:cs typeface="Times New Roman"/>
              </a:rPr>
              <a:t>Broken</a:t>
            </a:r>
            <a:r>
              <a:rPr dirty="0" sz="3600" spc="-5">
                <a:latin typeface="Times New Roman"/>
                <a:cs typeface="Times New Roman"/>
              </a:rPr>
              <a:t> wire</a:t>
            </a:r>
            <a:r>
              <a:rPr dirty="0" sz="3600">
                <a:latin typeface="Times New Roman"/>
                <a:cs typeface="Times New Roman"/>
              </a:rPr>
              <a:t> should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5">
                <a:latin typeface="Times New Roman"/>
                <a:cs typeface="Times New Roman"/>
              </a:rPr>
              <a:t> spliced(connected)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80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75">
                <a:latin typeface="Times New Roman"/>
                <a:cs typeface="Times New Roman"/>
              </a:rPr>
              <a:t>Worn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out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posts</a:t>
            </a:r>
            <a:r>
              <a:rPr dirty="0" sz="3600" spc="-3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replaced.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240"/>
              </a:lnSpc>
              <a:spcBef>
                <a:spcPts val="1055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>
                <a:latin typeface="Times New Roman"/>
                <a:cs typeface="Times New Roman"/>
              </a:rPr>
              <a:t>Broken</a:t>
            </a:r>
            <a:r>
              <a:rPr dirty="0" sz="3600" spc="-5">
                <a:latin typeface="Times New Roman"/>
                <a:cs typeface="Times New Roman"/>
              </a:rPr>
              <a:t> brace </a:t>
            </a:r>
            <a:r>
              <a:rPr dirty="0" sz="3600">
                <a:latin typeface="Times New Roman"/>
                <a:cs typeface="Times New Roman"/>
              </a:rPr>
              <a:t>posts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droppers</a:t>
            </a:r>
            <a:r>
              <a:rPr dirty="0" sz="3600">
                <a:latin typeface="Times New Roman"/>
                <a:cs typeface="Times New Roman"/>
              </a:rPr>
              <a:t> should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be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replaced.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321183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GREEN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HOUSES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50163"/>
            <a:ext cx="8286750" cy="3952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glass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translucent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walls and roofs. They are used for growing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horticultural crops. Crops are grown in these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structures under controlled environmental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 Green houses are constructed using: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metal or wooden frames and translucent materials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polythene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sheets.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6804" y="100584"/>
            <a:ext cx="5392420" cy="845819"/>
            <a:chOff x="336804" y="100584"/>
            <a:chExt cx="5392420" cy="8458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804" y="408963"/>
              <a:ext cx="128015" cy="1282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96" y="100584"/>
              <a:ext cx="5207508" cy="845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9783" y="100584"/>
              <a:ext cx="598932" cy="8458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5" y="615696"/>
              <a:ext cx="4846320" cy="640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07340" y="64769"/>
            <a:ext cx="7429500" cy="2327910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Maintenance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green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houses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Broken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frames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repaired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replaced.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5">
                <a:latin typeface="Times New Roman"/>
                <a:cs typeface="Times New Roman"/>
              </a:rPr>
              <a:t>Torn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polythene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materials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replaced.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Dirty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polythene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sheets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</a:t>
            </a:r>
            <a:r>
              <a:rPr dirty="0" sz="3000">
                <a:latin typeface="Times New Roman"/>
                <a:cs typeface="Times New Roman"/>
              </a:rPr>
              <a:t> 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cleaned.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8" name="object 8"/>
          <p:cNvSpPr txBox="1"/>
          <p:nvPr/>
        </p:nvSpPr>
        <p:spPr>
          <a:xfrm>
            <a:off x="320040" y="2560320"/>
            <a:ext cx="51739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304800">
              <a:lnSpc>
                <a:spcPts val="3500"/>
              </a:lnSpc>
            </a:pPr>
            <a:r>
              <a:rPr dirty="0" sz="3200" spc="-15" b="1">
                <a:latin typeface="Times New Roman"/>
                <a:cs typeface="Times New Roman"/>
              </a:rPr>
              <a:t>Crop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production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structures.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3092678"/>
            <a:ext cx="7807325" cy="1148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nursery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compost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pits 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heaps.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3163" y="144271"/>
            <a:ext cx="724217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z="2300" spc="-105"/>
              <a:t>CH</a:t>
            </a:r>
            <a:r>
              <a:rPr dirty="0" u="none" sz="2300" spc="-35"/>
              <a:t> </a:t>
            </a:r>
            <a:r>
              <a:rPr dirty="0" u="none" sz="2300" spc="-114"/>
              <a:t>4</a:t>
            </a:r>
            <a:r>
              <a:rPr dirty="0" u="none" sz="2300" spc="225"/>
              <a:t> </a:t>
            </a:r>
            <a:r>
              <a:rPr dirty="0" u="none" sz="3200" spc="-40"/>
              <a:t>AGRICULTURAL</a:t>
            </a:r>
            <a:r>
              <a:rPr dirty="0" u="none" sz="3200" spc="-55"/>
              <a:t> </a:t>
            </a:r>
            <a:r>
              <a:rPr dirty="0" u="none" sz="3200" spc="-120"/>
              <a:t>ECONOMIC</a:t>
            </a:r>
            <a:r>
              <a:rPr dirty="0" u="none" sz="3200" spc="-70"/>
              <a:t> </a:t>
            </a:r>
            <a:r>
              <a:rPr dirty="0" u="none" sz="3200" spc="-105"/>
              <a:t>II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48092" y="258571"/>
            <a:ext cx="870585" cy="376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100" b="1">
                <a:solidFill>
                  <a:srgbClr val="FF0000"/>
                </a:solidFill>
                <a:latin typeface="Georgia"/>
                <a:cs typeface="Georgia"/>
              </a:rPr>
              <a:t>4</a:t>
            </a:r>
            <a:r>
              <a:rPr dirty="0" sz="2300" spc="-110" b="1">
                <a:solidFill>
                  <a:srgbClr val="FF0000"/>
                </a:solidFill>
                <a:latin typeface="Georgia"/>
                <a:cs typeface="Georgia"/>
              </a:rPr>
              <a:t>4</a:t>
            </a:r>
            <a:r>
              <a:rPr dirty="0" sz="2300" spc="-50" b="1">
                <a:solidFill>
                  <a:srgbClr val="FF0000"/>
                </a:solidFill>
                <a:latin typeface="Georgia"/>
                <a:cs typeface="Georgia"/>
              </a:rPr>
              <a:t>3</a:t>
            </a:r>
            <a:r>
              <a:rPr dirty="0" sz="2300" spc="125" b="1">
                <a:solidFill>
                  <a:srgbClr val="FF0000"/>
                </a:solidFill>
                <a:latin typeface="Georgia"/>
                <a:cs typeface="Georgia"/>
              </a:rPr>
              <a:t>/1</a:t>
            </a:r>
            <a:endParaRPr sz="23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33598" y="740409"/>
            <a:ext cx="3875404" cy="376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latin typeface="Times New Roman"/>
                <a:cs typeface="Times New Roman"/>
              </a:rPr>
              <a:t>(Land</a:t>
            </a:r>
            <a:r>
              <a:rPr dirty="0" sz="2300" spc="-40" b="1">
                <a:latin typeface="Times New Roman"/>
                <a:cs typeface="Times New Roman"/>
              </a:rPr>
              <a:t> </a:t>
            </a:r>
            <a:r>
              <a:rPr dirty="0" sz="2300" spc="-5" b="1">
                <a:latin typeface="Times New Roman"/>
                <a:cs typeface="Times New Roman"/>
              </a:rPr>
              <a:t>tenure</a:t>
            </a:r>
            <a:r>
              <a:rPr dirty="0" sz="2300" spc="-30" b="1">
                <a:latin typeface="Times New Roman"/>
                <a:cs typeface="Times New Roman"/>
              </a:rPr>
              <a:t> </a:t>
            </a:r>
            <a:r>
              <a:rPr dirty="0" sz="2300" b="1">
                <a:latin typeface="Times New Roman"/>
                <a:cs typeface="Times New Roman"/>
              </a:rPr>
              <a:t>and</a:t>
            </a:r>
            <a:r>
              <a:rPr dirty="0" sz="2300" spc="-35" b="1">
                <a:latin typeface="Times New Roman"/>
                <a:cs typeface="Times New Roman"/>
              </a:rPr>
              <a:t> </a:t>
            </a:r>
            <a:r>
              <a:rPr dirty="0" sz="2300" b="1">
                <a:latin typeface="Times New Roman"/>
                <a:cs typeface="Times New Roman"/>
              </a:rPr>
              <a:t>land</a:t>
            </a:r>
            <a:r>
              <a:rPr dirty="0" sz="2300" spc="-40" b="1">
                <a:latin typeface="Times New Roman"/>
                <a:cs typeface="Times New Roman"/>
              </a:rPr>
              <a:t> </a:t>
            </a:r>
            <a:r>
              <a:rPr dirty="0" sz="2300" spc="-5" b="1">
                <a:latin typeface="Times New Roman"/>
                <a:cs typeface="Times New Roman"/>
              </a:rPr>
              <a:t>reform)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9151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1245108"/>
            <a:ext cx="341122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What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is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land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tenure?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1761185"/>
            <a:ext cx="8437245" cy="438404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ct val="94800"/>
              </a:lnSpc>
              <a:spcBef>
                <a:spcPts val="290"/>
              </a:spcBef>
            </a:pPr>
            <a:r>
              <a:rPr dirty="0" sz="3000" b="1">
                <a:latin typeface="Times New Roman"/>
                <a:cs typeface="Times New Roman"/>
              </a:rPr>
              <a:t>Land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tenure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refers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possession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rights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(having </a:t>
            </a:r>
            <a:r>
              <a:rPr dirty="0" sz="3000">
                <a:latin typeface="Times New Roman"/>
                <a:cs typeface="Times New Roman"/>
              </a:rPr>
              <a:t> the </a:t>
            </a:r>
            <a:r>
              <a:rPr dirty="0" sz="3000" spc="-5">
                <a:latin typeface="Times New Roman"/>
                <a:cs typeface="Times New Roman"/>
              </a:rPr>
              <a:t>rights) </a:t>
            </a:r>
            <a:r>
              <a:rPr dirty="0" sz="3000">
                <a:latin typeface="Times New Roman"/>
                <a:cs typeface="Times New Roman"/>
              </a:rPr>
              <a:t>to own and </a:t>
            </a:r>
            <a:r>
              <a:rPr dirty="0" sz="3000" spc="-5">
                <a:latin typeface="Times New Roman"/>
                <a:cs typeface="Times New Roman"/>
              </a:rPr>
              <a:t>use </a:t>
            </a:r>
            <a:r>
              <a:rPr dirty="0" sz="3000">
                <a:latin typeface="Times New Roman"/>
                <a:cs typeface="Times New Roman"/>
              </a:rPr>
              <a:t>land. It can also be defined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as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rules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conditions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governing the ownership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in a </a:t>
            </a:r>
            <a:r>
              <a:rPr dirty="0" sz="3000" spc="-5">
                <a:latin typeface="Times New Roman"/>
                <a:cs typeface="Times New Roman"/>
              </a:rPr>
              <a:t>specific </a:t>
            </a:r>
            <a:r>
              <a:rPr dirty="0" sz="3000">
                <a:latin typeface="Times New Roman"/>
                <a:cs typeface="Times New Roman"/>
              </a:rPr>
              <a:t>area. These rights to </a:t>
            </a:r>
            <a:r>
              <a:rPr dirty="0" sz="3000" spc="-5">
                <a:latin typeface="Times New Roman"/>
                <a:cs typeface="Times New Roman"/>
              </a:rPr>
              <a:t>use </a:t>
            </a:r>
            <a:r>
              <a:rPr dirty="0" sz="3000">
                <a:latin typeface="Times New Roman"/>
                <a:cs typeface="Times New Roman"/>
              </a:rPr>
              <a:t>land </a:t>
            </a:r>
            <a:r>
              <a:rPr dirty="0" sz="3000" spc="-5">
                <a:latin typeface="Times New Roman"/>
                <a:cs typeface="Times New Roman"/>
              </a:rPr>
              <a:t>usually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vary hence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gives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rise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different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tenure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systems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tenure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25">
                <a:latin typeface="Times New Roman"/>
                <a:cs typeface="Times New Roman"/>
              </a:rPr>
              <a:t>security.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example,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person who</a:t>
            </a:r>
            <a:r>
              <a:rPr dirty="0" sz="3000" spc="-5">
                <a:latin typeface="Times New Roman"/>
                <a:cs typeface="Times New Roman"/>
              </a:rPr>
              <a:t> owns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title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deed</a:t>
            </a:r>
            <a:r>
              <a:rPr dirty="0" sz="3000" spc="-5">
                <a:latin typeface="Times New Roman"/>
                <a:cs typeface="Times New Roman"/>
              </a:rPr>
              <a:t> has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tenure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security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tenant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who</a:t>
            </a:r>
            <a:r>
              <a:rPr dirty="0" sz="3000" spc="-5">
                <a:latin typeface="Times New Roman"/>
                <a:cs typeface="Times New Roman"/>
              </a:rPr>
              <a:t> has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just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leased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land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owner.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There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15" b="1">
                <a:latin typeface="Times New Roman"/>
                <a:cs typeface="Times New Roman"/>
              </a:rPr>
              <a:t>are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many 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kinds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 </a:t>
            </a:r>
            <a:r>
              <a:rPr dirty="0" sz="3000" spc="-10" b="1">
                <a:latin typeface="Times New Roman"/>
                <a:cs typeface="Times New Roman"/>
              </a:rPr>
              <a:t>tenure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systems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which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20" b="1">
                <a:latin typeface="Times New Roman"/>
                <a:cs typeface="Times New Roman"/>
              </a:rPr>
              <a:t>are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mainly 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categorized</a:t>
            </a:r>
            <a:r>
              <a:rPr dirty="0" sz="3000" spc="4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b="1">
                <a:latin typeface="Times New Roman"/>
                <a:cs typeface="Times New Roman"/>
              </a:rPr>
              <a:t> to </a:t>
            </a:r>
            <a:r>
              <a:rPr dirty="0" sz="3000" spc="-5" b="1">
                <a:latin typeface="Times New Roman"/>
                <a:cs typeface="Times New Roman"/>
              </a:rPr>
              <a:t>two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15" b="1">
                <a:latin typeface="Times New Roman"/>
                <a:cs typeface="Times New Roman"/>
              </a:rPr>
              <a:t>broad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groups.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482965" cy="5705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b="1">
                <a:latin typeface="Times New Roman"/>
                <a:cs typeface="Times New Roman"/>
              </a:rPr>
              <a:t>Physical</a:t>
            </a:r>
            <a:r>
              <a:rPr dirty="0" sz="3600" spc="-5" b="1">
                <a:latin typeface="Times New Roman"/>
                <a:cs typeface="Times New Roman"/>
              </a:rPr>
              <a:t> fitness-</a:t>
            </a:r>
            <a:r>
              <a:rPr dirty="0" sz="3600" spc="-5">
                <a:latin typeface="Times New Roman"/>
                <a:cs typeface="Times New Roman"/>
              </a:rPr>
              <a:t>animals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selected</a:t>
            </a:r>
            <a:r>
              <a:rPr dirty="0" sz="3600">
                <a:latin typeface="Times New Roman"/>
                <a:cs typeface="Times New Roman"/>
              </a:rPr>
              <a:t> should be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free from any </a:t>
            </a:r>
            <a:r>
              <a:rPr dirty="0" sz="3600" spc="-5">
                <a:latin typeface="Times New Roman"/>
                <a:cs typeface="Times New Roman"/>
              </a:rPr>
              <a:t>physical </a:t>
            </a:r>
            <a:r>
              <a:rPr dirty="0" sz="3600">
                <a:latin typeface="Times New Roman"/>
                <a:cs typeface="Times New Roman"/>
              </a:rPr>
              <a:t>defects such </a:t>
            </a:r>
            <a:r>
              <a:rPr dirty="0" sz="3600" spc="-5">
                <a:latin typeface="Times New Roman"/>
                <a:cs typeface="Times New Roman"/>
              </a:rPr>
              <a:t>as 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limping, </a:t>
            </a:r>
            <a:r>
              <a:rPr dirty="0" sz="3600">
                <a:latin typeface="Times New Roman"/>
                <a:cs typeface="Times New Roman"/>
              </a:rPr>
              <a:t>irregular number of </a:t>
            </a:r>
            <a:r>
              <a:rPr dirty="0" sz="3600" spc="-5">
                <a:latin typeface="Times New Roman"/>
                <a:cs typeface="Times New Roman"/>
              </a:rPr>
              <a:t>teats </a:t>
            </a:r>
            <a:r>
              <a:rPr dirty="0" sz="3600">
                <a:latin typeface="Times New Roman"/>
                <a:cs typeface="Times New Roman"/>
              </a:rPr>
              <a:t>etc </a:t>
            </a:r>
            <a:r>
              <a:rPr dirty="0" sz="3600" spc="-5">
                <a:latin typeface="Times New Roman"/>
                <a:cs typeface="Times New Roman"/>
              </a:rPr>
              <a:t>as </a:t>
            </a:r>
            <a:r>
              <a:rPr dirty="0" sz="3600">
                <a:latin typeface="Times New Roman"/>
                <a:cs typeface="Times New Roman"/>
              </a:rPr>
              <a:t>it </a:t>
            </a:r>
            <a:r>
              <a:rPr dirty="0" sz="3600" spc="-5">
                <a:latin typeface="Times New Roman"/>
                <a:cs typeface="Times New Roman"/>
              </a:rPr>
              <a:t>is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likely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that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these</a:t>
            </a:r>
            <a:r>
              <a:rPr dirty="0" sz="3600" spc="-5">
                <a:latin typeface="Times New Roman"/>
                <a:cs typeface="Times New Roman"/>
              </a:rPr>
              <a:t> characteristics</a:t>
            </a:r>
            <a:r>
              <a:rPr dirty="0" sz="3600" spc="3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could</a:t>
            </a:r>
            <a:r>
              <a:rPr dirty="0" sz="3600">
                <a:latin typeface="Times New Roman"/>
                <a:cs typeface="Times New Roman"/>
              </a:rPr>
              <a:t> be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easily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passed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to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offsprings.</a:t>
            </a:r>
            <a:endParaRPr sz="3600">
              <a:latin typeface="Times New Roman"/>
              <a:cs typeface="Times New Roman"/>
            </a:endParaRPr>
          </a:p>
          <a:p>
            <a:pPr marL="355600" marR="132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Health-</a:t>
            </a:r>
            <a:r>
              <a:rPr dirty="0" sz="3600" spc="-5">
                <a:latin typeface="Times New Roman"/>
                <a:cs typeface="Times New Roman"/>
              </a:rPr>
              <a:t>selected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animals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must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 </a:t>
            </a:r>
            <a:r>
              <a:rPr dirty="0" sz="3600" spc="-5">
                <a:latin typeface="Times New Roman"/>
                <a:cs typeface="Times New Roman"/>
              </a:rPr>
              <a:t>healthy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sick animals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not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breed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well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are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expensive </a:t>
            </a:r>
            <a:r>
              <a:rPr dirty="0" sz="3600">
                <a:latin typeface="Times New Roman"/>
                <a:cs typeface="Times New Roman"/>
              </a:rPr>
              <a:t>to keep. </a:t>
            </a:r>
            <a:r>
              <a:rPr dirty="0" sz="3600" spc="-5">
                <a:latin typeface="Times New Roman"/>
                <a:cs typeface="Times New Roman"/>
              </a:rPr>
              <a:t>Animals </a:t>
            </a:r>
            <a:r>
              <a:rPr dirty="0" sz="3600">
                <a:latin typeface="Times New Roman"/>
                <a:cs typeface="Times New Roman"/>
              </a:rPr>
              <a:t>resistant to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diseases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pass</a:t>
            </a:r>
            <a:r>
              <a:rPr dirty="0" sz="3600">
                <a:latin typeface="Times New Roman"/>
                <a:cs typeface="Times New Roman"/>
              </a:rPr>
              <a:t> the traits to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their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offsprings.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751" y="256031"/>
            <a:ext cx="5085715" cy="451484"/>
          </a:xfrm>
          <a:custGeom>
            <a:avLst/>
            <a:gdLst/>
            <a:ahLst/>
            <a:cxnLst/>
            <a:rect l="l" t="t" r="r" b="b"/>
            <a:pathLst>
              <a:path w="5085715" h="451484">
                <a:moveTo>
                  <a:pt x="5085588" y="0"/>
                </a:moveTo>
                <a:lnTo>
                  <a:pt x="0" y="0"/>
                </a:lnTo>
                <a:lnTo>
                  <a:pt x="0" y="451104"/>
                </a:lnTo>
                <a:lnTo>
                  <a:pt x="5085588" y="451104"/>
                </a:lnTo>
                <a:lnTo>
                  <a:pt x="508558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2751" y="943355"/>
            <a:ext cx="4409440" cy="451484"/>
          </a:xfrm>
          <a:custGeom>
            <a:avLst/>
            <a:gdLst/>
            <a:ahLst/>
            <a:cxnLst/>
            <a:rect l="l" t="t" r="r" b="b"/>
            <a:pathLst>
              <a:path w="4409440" h="451484">
                <a:moveTo>
                  <a:pt x="4408932" y="0"/>
                </a:moveTo>
                <a:lnTo>
                  <a:pt x="0" y="0"/>
                </a:lnTo>
                <a:lnTo>
                  <a:pt x="0" y="451103"/>
                </a:lnTo>
                <a:lnTo>
                  <a:pt x="4408932" y="451103"/>
                </a:lnTo>
                <a:lnTo>
                  <a:pt x="440893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2940" y="1632204"/>
            <a:ext cx="5085715" cy="451484"/>
          </a:xfrm>
          <a:custGeom>
            <a:avLst/>
            <a:gdLst/>
            <a:ahLst/>
            <a:cxnLst/>
            <a:rect l="l" t="t" r="r" b="b"/>
            <a:pathLst>
              <a:path w="5085715" h="451485">
                <a:moveTo>
                  <a:pt x="5085588" y="0"/>
                </a:moveTo>
                <a:lnTo>
                  <a:pt x="0" y="0"/>
                </a:lnTo>
                <a:lnTo>
                  <a:pt x="0" y="451103"/>
                </a:lnTo>
                <a:lnTo>
                  <a:pt x="5085588" y="451103"/>
                </a:lnTo>
                <a:lnTo>
                  <a:pt x="508558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0"/>
            <a:ext cx="8117840" cy="570865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6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Collective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tenure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system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Individual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tenure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system.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10"/>
              </a:spcBef>
            </a:pPr>
            <a:r>
              <a:rPr dirty="0" sz="3200" b="1">
                <a:latin typeface="Times New Roman"/>
                <a:cs typeface="Times New Roman"/>
              </a:rPr>
              <a:t>1. Collective land </a:t>
            </a:r>
            <a:r>
              <a:rPr dirty="0" sz="3200" spc="-10" b="1">
                <a:latin typeface="Times New Roman"/>
                <a:cs typeface="Times New Roman"/>
              </a:rPr>
              <a:t>tenure </a:t>
            </a:r>
            <a:r>
              <a:rPr dirty="0" sz="3200" b="1">
                <a:latin typeface="Times New Roman"/>
                <a:cs typeface="Times New Roman"/>
              </a:rPr>
              <a:t>system</a:t>
            </a:r>
            <a:r>
              <a:rPr dirty="0" sz="3200">
                <a:latin typeface="Times New Roman"/>
                <a:cs typeface="Times New Roman"/>
              </a:rPr>
              <a:t>- land is owned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collectively by a group of people who usually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common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binding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factor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e.g.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clanism,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co-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operation etc. Collective land tenure system is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further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divided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to: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Communal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Co-operative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6408"/>
            <a:ext cx="4482465" cy="381000"/>
          </a:xfrm>
          <a:custGeom>
            <a:avLst/>
            <a:gdLst/>
            <a:ahLst/>
            <a:cxnLst/>
            <a:rect l="l" t="t" r="r" b="b"/>
            <a:pathLst>
              <a:path w="4482465" h="381000">
                <a:moveTo>
                  <a:pt x="4482084" y="0"/>
                </a:moveTo>
                <a:lnTo>
                  <a:pt x="0" y="0"/>
                </a:lnTo>
                <a:lnTo>
                  <a:pt x="0" y="381000"/>
                </a:lnTo>
                <a:lnTo>
                  <a:pt x="4482084" y="381000"/>
                </a:lnTo>
                <a:lnTo>
                  <a:pt x="448208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67132"/>
            <a:ext cx="8401050" cy="130175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5080" indent="-342900">
              <a:lnSpc>
                <a:spcPts val="3400"/>
              </a:lnSpc>
              <a:spcBef>
                <a:spcPts val="80"/>
              </a:spcBef>
            </a:pPr>
            <a:r>
              <a:rPr dirty="0" sz="2700" b="1">
                <a:latin typeface="Times New Roman"/>
                <a:cs typeface="Times New Roman"/>
              </a:rPr>
              <a:t>a.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Communal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land </a:t>
            </a:r>
            <a:r>
              <a:rPr dirty="0" sz="2700" spc="-10" b="1">
                <a:latin typeface="Times New Roman"/>
                <a:cs typeface="Times New Roman"/>
              </a:rPr>
              <a:t>tenure</a:t>
            </a:r>
            <a:r>
              <a:rPr dirty="0" sz="2700" spc="-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system</a:t>
            </a:r>
            <a:r>
              <a:rPr dirty="0" sz="2700">
                <a:latin typeface="Times New Roman"/>
                <a:cs typeface="Times New Roman"/>
              </a:rPr>
              <a:t>-the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rights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own 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belongs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whole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community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as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 clan.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Each</a:t>
            </a:r>
            <a:endParaRPr sz="27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25"/>
              </a:spcBef>
            </a:pPr>
            <a:r>
              <a:rPr dirty="0" sz="2700" spc="-5">
                <a:latin typeface="Times New Roman"/>
                <a:cs typeface="Times New Roman"/>
              </a:rPr>
              <a:t>community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member</a:t>
            </a:r>
            <a:r>
              <a:rPr dirty="0" sz="2700" spc="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has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equal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rights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land.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307340" y="1589278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638300"/>
            <a:ext cx="655828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b="1">
                <a:latin typeface="Times New Roman"/>
                <a:cs typeface="Times New Roman"/>
              </a:rPr>
              <a:t>Advantages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 </a:t>
            </a:r>
            <a:r>
              <a:rPr dirty="0" sz="2700" spc="-5" b="1">
                <a:latin typeface="Times New Roman"/>
                <a:cs typeface="Times New Roman"/>
              </a:rPr>
              <a:t>communal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land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tenure</a:t>
            </a:r>
            <a:r>
              <a:rPr dirty="0" sz="2700" b="1">
                <a:latin typeface="Times New Roman"/>
                <a:cs typeface="Times New Roman"/>
              </a:rPr>
              <a:t> system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001138"/>
            <a:ext cx="8425815" cy="4117975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6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allows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free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movement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livestock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animals.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200"/>
              </a:lnSpc>
              <a:spcBef>
                <a:spcPts val="99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no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disputes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because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community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elders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solve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local problem.</a:t>
            </a:r>
            <a:endParaRPr sz="2700">
              <a:latin typeface="Times New Roman"/>
              <a:cs typeface="Times New Roman"/>
            </a:endParaRPr>
          </a:p>
          <a:p>
            <a:pPr marL="355600" marR="843915" indent="-342900">
              <a:lnSpc>
                <a:spcPct val="105200"/>
              </a:lnSpc>
              <a:spcBef>
                <a:spcPts val="98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system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allows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left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 while</a:t>
            </a:r>
            <a:r>
              <a:rPr dirty="0" sz="2700" spc="-5">
                <a:latin typeface="Times New Roman"/>
                <a:cs typeface="Times New Roman"/>
              </a:rPr>
              <a:t> so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enable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regeneration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pasture.</a:t>
            </a:r>
            <a:endParaRPr sz="2700">
              <a:latin typeface="Times New Roman"/>
              <a:cs typeface="Times New Roman"/>
            </a:endParaRPr>
          </a:p>
          <a:p>
            <a:pPr marL="355600" marR="741045" indent="-342900">
              <a:lnSpc>
                <a:spcPct val="104900"/>
              </a:lnSpc>
              <a:spcBef>
                <a:spcPts val="100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Land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cannot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easily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fragmented.(divided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into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small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pieces).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Problem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landlessness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does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not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exist.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70688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Disadvantages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communal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tenure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731519"/>
            <a:ext cx="117665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sys</a:t>
            </a:r>
            <a:r>
              <a:rPr dirty="0" sz="3200" spc="5" b="1">
                <a:latin typeface="Times New Roman"/>
                <a:cs typeface="Times New Roman"/>
              </a:rPr>
              <a:t>t</a:t>
            </a:r>
            <a:r>
              <a:rPr dirty="0" sz="3200" b="1">
                <a:latin typeface="Times New Roman"/>
                <a:cs typeface="Times New Roman"/>
              </a:rPr>
              <a:t>em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13433"/>
            <a:ext cx="8503920" cy="48660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355600" marR="5080" indent="-342900">
              <a:lnSpc>
                <a:spcPts val="4040"/>
              </a:lnSpc>
              <a:spcBef>
                <a:spcPts val="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No one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responsibility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taking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care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develop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since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it</a:t>
            </a:r>
            <a:r>
              <a:rPr dirty="0" sz="3200">
                <a:latin typeface="Times New Roman"/>
                <a:cs typeface="Times New Roman"/>
              </a:rPr>
              <a:t> belongs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20">
                <a:latin typeface="Times New Roman"/>
                <a:cs typeface="Times New Roman"/>
              </a:rPr>
              <a:t>everybody.</a:t>
            </a:r>
            <a:endParaRPr sz="3200">
              <a:latin typeface="Times New Roman"/>
              <a:cs typeface="Times New Roman"/>
            </a:endParaRPr>
          </a:p>
          <a:p>
            <a:pPr marL="355600" marR="178435" indent="-342900">
              <a:lnSpc>
                <a:spcPct val="105000"/>
              </a:lnSpc>
              <a:spcBef>
                <a:spcPts val="83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Farmers have no incentive (motivation)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manage and develop land or carry out long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term/permanent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investments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because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taken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away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anytime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them.</a:t>
            </a:r>
            <a:endParaRPr sz="3200">
              <a:latin typeface="Times New Roman"/>
              <a:cs typeface="Times New Roman"/>
            </a:endParaRPr>
          </a:p>
          <a:p>
            <a:pPr marL="355600" marR="12700" indent="-342900">
              <a:lnSpc>
                <a:spcPct val="105000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Because of keeping </a:t>
            </a:r>
            <a:r>
              <a:rPr dirty="0" sz="3200" spc="-15">
                <a:latin typeface="Times New Roman"/>
                <a:cs typeface="Times New Roman"/>
              </a:rPr>
              <a:t>large </a:t>
            </a:r>
            <a:r>
              <a:rPr dirty="0" sz="3200">
                <a:latin typeface="Times New Roman"/>
                <a:cs typeface="Times New Roman"/>
              </a:rPr>
              <a:t>number of livestock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overcrowding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leading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yield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both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509635" cy="5329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12725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program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farmers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 to incentive/motivation to improve quality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animals hence animals mix up leading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random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uncontrolled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breeding.</a:t>
            </a:r>
            <a:endParaRPr sz="3200">
              <a:latin typeface="Times New Roman"/>
              <a:cs typeface="Times New Roman"/>
            </a:endParaRPr>
          </a:p>
          <a:p>
            <a:pPr marL="355600" marR="843915" indent="-342900">
              <a:lnSpc>
                <a:spcPct val="114999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mixing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difficult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 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overstock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5">
                <a:latin typeface="Times New Roman"/>
                <a:cs typeface="Times New Roman"/>
              </a:rPr>
              <a:t>overgrazing,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soil erosion that results to infertility and land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denudation.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202704"/>
            <a:ext cx="5224780" cy="381000"/>
          </a:xfrm>
          <a:custGeom>
            <a:avLst/>
            <a:gdLst/>
            <a:ahLst/>
            <a:cxnLst/>
            <a:rect l="l" t="t" r="r" b="b"/>
            <a:pathLst>
              <a:path w="5224780" h="381000">
                <a:moveTo>
                  <a:pt x="5224272" y="0"/>
                </a:moveTo>
                <a:lnTo>
                  <a:pt x="2467356" y="0"/>
                </a:lnTo>
                <a:lnTo>
                  <a:pt x="1008888" y="0"/>
                </a:lnTo>
                <a:lnTo>
                  <a:pt x="894588" y="0"/>
                </a:lnTo>
                <a:lnTo>
                  <a:pt x="0" y="0"/>
                </a:lnTo>
                <a:lnTo>
                  <a:pt x="0" y="380987"/>
                </a:lnTo>
                <a:lnTo>
                  <a:pt x="894588" y="380987"/>
                </a:lnTo>
                <a:lnTo>
                  <a:pt x="1008888" y="380987"/>
                </a:lnTo>
                <a:lnTo>
                  <a:pt x="2467356" y="380987"/>
                </a:lnTo>
                <a:lnTo>
                  <a:pt x="5224272" y="380987"/>
                </a:lnTo>
                <a:lnTo>
                  <a:pt x="522427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53415"/>
            <a:ext cx="8449945" cy="1601470"/>
          </a:xfrm>
          <a:prstGeom prst="rect">
            <a:avLst/>
          </a:prstGeom>
        </p:spPr>
        <p:txBody>
          <a:bodyPr wrap="square" lIns="0" tIns="36194" rIns="0" bIns="0" rtlCol="0" vert="horz">
            <a:spAutoFit/>
          </a:bodyPr>
          <a:lstStyle/>
          <a:p>
            <a:pPr marL="12700" marR="5080">
              <a:lnSpc>
                <a:spcPct val="94300"/>
              </a:lnSpc>
              <a:spcBef>
                <a:spcPts val="284"/>
              </a:spcBef>
            </a:pPr>
            <a:r>
              <a:rPr dirty="0" sz="2700" spc="-5" b="1">
                <a:latin typeface="Times New Roman"/>
                <a:cs typeface="Times New Roman"/>
              </a:rPr>
              <a:t>b.) </a:t>
            </a:r>
            <a:r>
              <a:rPr dirty="0" sz="2700" b="1">
                <a:latin typeface="Times New Roman"/>
                <a:cs typeface="Times New Roman"/>
              </a:rPr>
              <a:t>Co-operative land </a:t>
            </a:r>
            <a:r>
              <a:rPr dirty="0" sz="2700" spc="-10" b="1">
                <a:latin typeface="Times New Roman"/>
                <a:cs typeface="Times New Roman"/>
              </a:rPr>
              <a:t>tenure </a:t>
            </a:r>
            <a:r>
              <a:rPr dirty="0" sz="2700" b="1">
                <a:latin typeface="Times New Roman"/>
                <a:cs typeface="Times New Roman"/>
              </a:rPr>
              <a:t>system</a:t>
            </a:r>
            <a:r>
              <a:rPr dirty="0" sz="2700">
                <a:latin typeface="Times New Roman"/>
                <a:cs typeface="Times New Roman"/>
              </a:rPr>
              <a:t>-land </a:t>
            </a:r>
            <a:r>
              <a:rPr dirty="0" sz="2700" spc="-5">
                <a:latin typeface="Times New Roman"/>
                <a:cs typeface="Times New Roman"/>
              </a:rPr>
              <a:t>is </a:t>
            </a:r>
            <a:r>
              <a:rPr dirty="0" sz="2700">
                <a:latin typeface="Times New Roman"/>
                <a:cs typeface="Times New Roman"/>
              </a:rPr>
              <a:t>owned by a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group of people (co-operative basis) who </a:t>
            </a:r>
            <a:r>
              <a:rPr dirty="0" sz="2700" spc="-5">
                <a:latin typeface="Times New Roman"/>
                <a:cs typeface="Times New Roman"/>
              </a:rPr>
              <a:t>come </a:t>
            </a:r>
            <a:r>
              <a:rPr dirty="0" sz="2700">
                <a:latin typeface="Times New Roman"/>
                <a:cs typeface="Times New Roman"/>
              </a:rPr>
              <a:t>together to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form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co-operative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25">
                <a:latin typeface="Times New Roman"/>
                <a:cs typeface="Times New Roman"/>
              </a:rPr>
              <a:t>society.</a:t>
            </a:r>
            <a:r>
              <a:rPr dirty="0" sz="2700" spc="-17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</a:t>
            </a:r>
            <a:r>
              <a:rPr dirty="0" sz="2700" spc="-1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land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title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deed</a:t>
            </a:r>
            <a:r>
              <a:rPr dirty="0" sz="2700" spc="-5">
                <a:latin typeface="Times New Roman"/>
                <a:cs typeface="Times New Roman"/>
              </a:rPr>
              <a:t> is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issued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having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name 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co-operative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25">
                <a:latin typeface="Times New Roman"/>
                <a:cs typeface="Times New Roman"/>
              </a:rPr>
              <a:t>society.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307340" y="1828622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885188"/>
            <a:ext cx="810069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co-operative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tenure</a:t>
            </a:r>
            <a:r>
              <a:rPr dirty="0" sz="3200" b="1">
                <a:latin typeface="Times New Roman"/>
                <a:cs typeface="Times New Roman"/>
              </a:rPr>
              <a:t> system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317216"/>
            <a:ext cx="8477250" cy="3776979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9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disputes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Labour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utilized/used.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4100"/>
              </a:lnSpc>
              <a:spcBef>
                <a:spcPts val="111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10">
                <a:latin typeface="Times New Roman"/>
                <a:cs typeface="Times New Roman"/>
              </a:rPr>
              <a:t>larger </a:t>
            </a:r>
            <a:r>
              <a:rPr dirty="0" sz="3200">
                <a:latin typeface="Times New Roman"/>
                <a:cs typeface="Times New Roman"/>
              </a:rPr>
              <a:t>the membership the increase in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resources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effective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mechanization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implemented.</a:t>
            </a:r>
            <a:endParaRPr sz="3200">
              <a:latin typeface="Times New Roman"/>
              <a:cs typeface="Times New Roman"/>
            </a:endParaRPr>
          </a:p>
          <a:p>
            <a:pPr marL="355600" marR="19050" indent="-342900">
              <a:lnSpc>
                <a:spcPts val="3579"/>
              </a:lnSpc>
              <a:spcBef>
                <a:spcPts val="121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5">
                <a:latin typeface="Times New Roman"/>
                <a:cs typeface="Times New Roman"/>
              </a:rPr>
              <a:t>Profit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distributed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according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members’</a:t>
            </a:r>
            <a:r>
              <a:rPr dirty="0" sz="3200" spc="-27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shares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member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8" y="256031"/>
            <a:ext cx="4097020" cy="451484"/>
          </a:xfrm>
          <a:custGeom>
            <a:avLst/>
            <a:gdLst/>
            <a:ahLst/>
            <a:cxnLst/>
            <a:rect l="l" t="t" r="r" b="b"/>
            <a:pathLst>
              <a:path w="4097020" h="451484">
                <a:moveTo>
                  <a:pt x="4096512" y="0"/>
                </a:moveTo>
                <a:lnTo>
                  <a:pt x="0" y="0"/>
                </a:lnTo>
                <a:lnTo>
                  <a:pt x="0" y="451104"/>
                </a:lnTo>
                <a:lnTo>
                  <a:pt x="4096512" y="451104"/>
                </a:lnTo>
                <a:lnTo>
                  <a:pt x="409651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26339"/>
            <a:ext cx="8395970" cy="3391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c.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State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ownership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>
                <a:latin typeface="Times New Roman"/>
                <a:cs typeface="Times New Roman"/>
              </a:rPr>
              <a:t>-in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owned by the whole state (government land.) It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controls land use, the enterprise to be raised on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farm, capital, labour and marketing. Examples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</a:t>
            </a:r>
            <a:r>
              <a:rPr dirty="0" sz="3200" spc="5">
                <a:latin typeface="Times New Roman"/>
                <a:cs typeface="Times New Roman"/>
              </a:rPr>
              <a:t>u</a:t>
            </a:r>
            <a:r>
              <a:rPr dirty="0" sz="3200">
                <a:latin typeface="Times New Roman"/>
                <a:cs typeface="Times New Roman"/>
              </a:rPr>
              <a:t>de</a:t>
            </a:r>
            <a:r>
              <a:rPr dirty="0" sz="3200" spc="-204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ADC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</a:t>
            </a:r>
            <a:r>
              <a:rPr dirty="0" sz="3200" spc="5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rm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Ken</a:t>
            </a:r>
            <a:r>
              <a:rPr dirty="0" sz="3200" spc="10">
                <a:latin typeface="Times New Roman"/>
                <a:cs typeface="Times New Roman"/>
              </a:rPr>
              <a:t>y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n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uja</a:t>
            </a:r>
            <a:r>
              <a:rPr dirty="0" sz="3200" spc="5">
                <a:latin typeface="Times New Roman"/>
                <a:cs typeface="Times New Roman"/>
              </a:rPr>
              <a:t>m</a:t>
            </a:r>
            <a:r>
              <a:rPr dirty="0" sz="3200">
                <a:latin typeface="Times New Roman"/>
                <a:cs typeface="Times New Roman"/>
              </a:rPr>
              <a:t>aa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 </a:t>
            </a:r>
            <a:r>
              <a:rPr dirty="0" sz="3200" spc="-25">
                <a:latin typeface="Times New Roman"/>
                <a:cs typeface="Times New Roman"/>
              </a:rPr>
              <a:t>Tanzania.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307340" y="369150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3747515"/>
            <a:ext cx="66706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State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ownership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4180941"/>
            <a:ext cx="7526020" cy="1400810"/>
          </a:xfrm>
          <a:prstGeom prst="rect">
            <a:avLst/>
          </a:prstGeom>
        </p:spPr>
        <p:txBody>
          <a:bodyPr wrap="square" lIns="0" tIns="21272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67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raises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income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state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citizens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create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employment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opportunities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4307205" cy="451484"/>
          </a:xfrm>
          <a:custGeom>
            <a:avLst/>
            <a:gdLst/>
            <a:ahLst/>
            <a:cxnLst/>
            <a:rect l="l" t="t" r="r" b="b"/>
            <a:pathLst>
              <a:path w="4307205" h="451484">
                <a:moveTo>
                  <a:pt x="4306824" y="0"/>
                </a:moveTo>
                <a:lnTo>
                  <a:pt x="0" y="0"/>
                </a:lnTo>
                <a:lnTo>
                  <a:pt x="0" y="451104"/>
                </a:lnTo>
                <a:lnTo>
                  <a:pt x="4306824" y="451104"/>
                </a:lnTo>
                <a:lnTo>
                  <a:pt x="430682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26339"/>
            <a:ext cx="8060690" cy="4333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</a:pPr>
            <a:r>
              <a:rPr dirty="0" sz="3200" spc="5" b="1">
                <a:latin typeface="Times New Roman"/>
                <a:cs typeface="Times New Roman"/>
              </a:rPr>
              <a:t>1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r>
              <a:rPr dirty="0" sz="3200" spc="-509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Ind</a:t>
            </a:r>
            <a:r>
              <a:rPr dirty="0" sz="3200" spc="-15" b="1">
                <a:latin typeface="Times New Roman"/>
                <a:cs typeface="Times New Roman"/>
              </a:rPr>
              <a:t>i</a:t>
            </a:r>
            <a:r>
              <a:rPr dirty="0" sz="3200" b="1">
                <a:latin typeface="Times New Roman"/>
                <a:cs typeface="Times New Roman"/>
              </a:rPr>
              <a:t>vidual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tenu</a:t>
            </a:r>
            <a:r>
              <a:rPr dirty="0" sz="3200" spc="-60" b="1">
                <a:latin typeface="Times New Roman"/>
                <a:cs typeface="Times New Roman"/>
              </a:rPr>
              <a:t>r</a:t>
            </a:r>
            <a:r>
              <a:rPr dirty="0" sz="3200" b="1">
                <a:latin typeface="Times New Roman"/>
                <a:cs typeface="Times New Roman"/>
              </a:rPr>
              <a:t>e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syst</a:t>
            </a:r>
            <a:r>
              <a:rPr dirty="0" sz="3200" spc="5" b="1">
                <a:latin typeface="Times New Roman"/>
                <a:cs typeface="Times New Roman"/>
              </a:rPr>
              <a:t>e</a:t>
            </a:r>
            <a:r>
              <a:rPr dirty="0" sz="3200" spc="5" b="1">
                <a:latin typeface="Times New Roman"/>
                <a:cs typeface="Times New Roman"/>
              </a:rPr>
              <a:t>m</a:t>
            </a:r>
            <a:r>
              <a:rPr dirty="0" sz="3200">
                <a:latin typeface="Times New Roman"/>
                <a:cs typeface="Times New Roman"/>
              </a:rPr>
              <a:t>-land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</a:t>
            </a:r>
            <a:r>
              <a:rPr dirty="0" sz="3200" spc="5">
                <a:latin typeface="Times New Roman"/>
                <a:cs typeface="Times New Roman"/>
              </a:rPr>
              <a:t>w</a:t>
            </a:r>
            <a:r>
              <a:rPr dirty="0" sz="3200">
                <a:latin typeface="Times New Roman"/>
                <a:cs typeface="Times New Roman"/>
              </a:rPr>
              <a:t>n</a:t>
            </a:r>
            <a:r>
              <a:rPr dirty="0" sz="3200" spc="5">
                <a:latin typeface="Times New Roman"/>
                <a:cs typeface="Times New Roman"/>
              </a:rPr>
              <a:t>e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  </a:t>
            </a:r>
            <a:r>
              <a:rPr dirty="0" sz="3200">
                <a:latin typeface="Times New Roman"/>
                <a:cs typeface="Times New Roman"/>
              </a:rPr>
              <a:t>individual who operates it or leaves it to </a:t>
            </a:r>
            <a:r>
              <a:rPr dirty="0" sz="3200" spc="-5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 another person. This system includes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following.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Individual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owner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operator.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9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Landlord-ism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tenancy.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25">
                <a:latin typeface="Times New Roman"/>
                <a:cs typeface="Times New Roman"/>
              </a:rPr>
              <a:t>Company.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39" y="217931"/>
            <a:ext cx="4486910" cy="422275"/>
          </a:xfrm>
          <a:custGeom>
            <a:avLst/>
            <a:gdLst/>
            <a:ahLst/>
            <a:cxnLst/>
            <a:rect l="l" t="t" r="r" b="b"/>
            <a:pathLst>
              <a:path w="4486910" h="422275">
                <a:moveTo>
                  <a:pt x="4486656" y="0"/>
                </a:moveTo>
                <a:lnTo>
                  <a:pt x="0" y="0"/>
                </a:lnTo>
                <a:lnTo>
                  <a:pt x="0" y="422148"/>
                </a:lnTo>
                <a:lnTo>
                  <a:pt x="4486656" y="422148"/>
                </a:lnTo>
                <a:lnTo>
                  <a:pt x="448665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64084"/>
            <a:ext cx="7938134" cy="963294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>
              <a:lnSpc>
                <a:spcPts val="3779"/>
              </a:lnSpc>
              <a:spcBef>
                <a:spcPts val="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a.</a:t>
            </a:r>
            <a:r>
              <a:rPr dirty="0" sz="3000" spc="-5" b="1">
                <a:latin typeface="Times New Roman"/>
                <a:cs typeface="Times New Roman"/>
              </a:rPr>
              <a:t> Individual owner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operator-</a:t>
            </a:r>
            <a:r>
              <a:rPr dirty="0" sz="3000" spc="-10">
                <a:latin typeface="Times New Roman"/>
                <a:cs typeface="Times New Roman"/>
              </a:rPr>
              <a:t>land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owned 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operated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the </a:t>
            </a:r>
            <a:r>
              <a:rPr dirty="0" sz="3000" spc="-5">
                <a:latin typeface="Times New Roman"/>
                <a:cs typeface="Times New Roman"/>
              </a:rPr>
              <a:t>farmer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himself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herself.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307340" y="125247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306067"/>
            <a:ext cx="668020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Advantages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individual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owner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operator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859102"/>
            <a:ext cx="8183880" cy="422529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55600" marR="203200" indent="-342900">
              <a:lnSpc>
                <a:spcPts val="3779"/>
              </a:lnSpc>
              <a:spcBef>
                <a:spcPts val="7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Owner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incentive/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motivation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carry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out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long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term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investments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land.</a:t>
            </a:r>
            <a:endParaRPr sz="3000">
              <a:latin typeface="Times New Roman"/>
              <a:cs typeface="Times New Roman"/>
            </a:endParaRPr>
          </a:p>
          <a:p>
            <a:pPr marL="355600" marR="1127760" indent="-342900">
              <a:lnSpc>
                <a:spcPct val="105100"/>
              </a:lnSpc>
              <a:spcBef>
                <a:spcPts val="84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system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provides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motivation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farming,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conservation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improvement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land.</a:t>
            </a:r>
            <a:endParaRPr sz="3000">
              <a:latin typeface="Times New Roman"/>
              <a:cs typeface="Times New Roman"/>
            </a:endParaRPr>
          </a:p>
          <a:p>
            <a:pPr marL="355600" marR="55244" indent="-342900">
              <a:lnSpc>
                <a:spcPct val="105000"/>
              </a:lnSpc>
              <a:spcBef>
                <a:spcPts val="10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If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has</a:t>
            </a:r>
            <a:r>
              <a:rPr dirty="0" sz="3000">
                <a:latin typeface="Times New Roman"/>
                <a:cs typeface="Times New Roman"/>
              </a:rPr>
              <a:t> 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title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deed,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acts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security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obtain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agricultural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loans.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10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Owner </a:t>
            </a:r>
            <a:r>
              <a:rPr dirty="0" sz="3000" spc="-5">
                <a:latin typeface="Times New Roman"/>
                <a:cs typeface="Times New Roman"/>
              </a:rPr>
              <a:t>can </a:t>
            </a:r>
            <a:r>
              <a:rPr dirty="0" sz="3000">
                <a:latin typeface="Times New Roman"/>
                <a:cs typeface="Times New Roman"/>
              </a:rPr>
              <a:t>either </a:t>
            </a:r>
            <a:r>
              <a:rPr dirty="0" sz="3000" spc="-5">
                <a:latin typeface="Times New Roman"/>
                <a:cs typeface="Times New Roman"/>
              </a:rPr>
              <a:t>sell </a:t>
            </a:r>
            <a:r>
              <a:rPr dirty="0" sz="3000">
                <a:latin typeface="Times New Roman"/>
                <a:cs typeface="Times New Roman"/>
              </a:rPr>
              <a:t>r give away the whole of part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760475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Disadvantages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individual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owner</a:t>
            </a:r>
            <a:r>
              <a:rPr dirty="0" u="heavy" sz="32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operator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286115" cy="5455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683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Encourages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fragmentation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(division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small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pieces.)</a:t>
            </a:r>
            <a:endParaRPr sz="3200">
              <a:latin typeface="Times New Roman"/>
              <a:cs typeface="Times New Roman"/>
            </a:endParaRPr>
          </a:p>
          <a:p>
            <a:pPr marL="355600" marR="302895" indent="-342900">
              <a:lnSpc>
                <a:spcPct val="114999"/>
              </a:lnSpc>
              <a:spcBef>
                <a:spcPts val="10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If </a:t>
            </a:r>
            <a:r>
              <a:rPr dirty="0" sz="3200" spc="-5">
                <a:latin typeface="Times New Roman"/>
                <a:cs typeface="Times New Roman"/>
              </a:rPr>
              <a:t>title</a:t>
            </a:r>
            <a:r>
              <a:rPr dirty="0" sz="3200">
                <a:latin typeface="Times New Roman"/>
                <a:cs typeface="Times New Roman"/>
              </a:rPr>
              <a:t> deed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obtain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loans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 is not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repaid,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sold.</a:t>
            </a:r>
            <a:endParaRPr sz="3200">
              <a:latin typeface="Times New Roman"/>
              <a:cs typeface="Times New Roman"/>
            </a:endParaRPr>
          </a:p>
          <a:p>
            <a:pPr marL="355600" marR="162560" indent="-342900">
              <a:lnSpc>
                <a:spcPct val="114999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encourages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inequality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ownership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resource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distribution.</a:t>
            </a:r>
            <a:endParaRPr sz="32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4999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 are increased costs for extension services.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This 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because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every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individual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1184" y="256031"/>
            <a:ext cx="4608830" cy="451484"/>
          </a:xfrm>
          <a:custGeom>
            <a:avLst/>
            <a:gdLst/>
            <a:ahLst/>
            <a:cxnLst/>
            <a:rect l="l" t="t" r="r" b="b"/>
            <a:pathLst>
              <a:path w="4608830" h="451484">
                <a:moveTo>
                  <a:pt x="4608576" y="0"/>
                </a:moveTo>
                <a:lnTo>
                  <a:pt x="1786128" y="0"/>
                </a:lnTo>
                <a:lnTo>
                  <a:pt x="1650492" y="0"/>
                </a:lnTo>
                <a:lnTo>
                  <a:pt x="0" y="0"/>
                </a:lnTo>
                <a:lnTo>
                  <a:pt x="0" y="451104"/>
                </a:lnTo>
                <a:lnTo>
                  <a:pt x="1650492" y="451104"/>
                </a:lnTo>
                <a:lnTo>
                  <a:pt x="1786128" y="451104"/>
                </a:lnTo>
                <a:lnTo>
                  <a:pt x="4608576" y="451104"/>
                </a:lnTo>
                <a:lnTo>
                  <a:pt x="460857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26339"/>
            <a:ext cx="8507730" cy="4513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b. Landlord-ism and tenancy</a:t>
            </a:r>
            <a:r>
              <a:rPr dirty="0" sz="3200">
                <a:latin typeface="Times New Roman"/>
                <a:cs typeface="Times New Roman"/>
              </a:rPr>
              <a:t>-in this system,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landlord transfers the right to use land to a tenant at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fee or payment (rent) which they have agreed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upon. </a:t>
            </a:r>
            <a:r>
              <a:rPr dirty="0" sz="3200" b="1">
                <a:latin typeface="Times New Roman"/>
                <a:cs typeface="Times New Roman"/>
              </a:rPr>
              <a:t>Leasehold land </a:t>
            </a:r>
            <a:r>
              <a:rPr dirty="0" sz="3200" spc="-10" b="1">
                <a:latin typeface="Times New Roman"/>
                <a:cs typeface="Times New Roman"/>
              </a:rPr>
              <a:t>tenure </a:t>
            </a:r>
            <a:r>
              <a:rPr dirty="0" sz="3200" b="1">
                <a:latin typeface="Times New Roman"/>
                <a:cs typeface="Times New Roman"/>
              </a:rPr>
              <a:t>system-</a:t>
            </a:r>
            <a:r>
              <a:rPr dirty="0" sz="3200">
                <a:latin typeface="Times New Roman"/>
                <a:cs typeface="Times New Roman"/>
              </a:rPr>
              <a:t>a system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landlordism, where the state gives legal right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individuals to own and use </a:t>
            </a:r>
            <a:r>
              <a:rPr dirty="0" sz="3200" spc="-5">
                <a:latin typeface="Times New Roman"/>
                <a:cs typeface="Times New Roman"/>
              </a:rPr>
              <a:t>land </a:t>
            </a:r>
            <a:r>
              <a:rPr dirty="0" sz="3200">
                <a:latin typeface="Times New Roman"/>
                <a:cs typeface="Times New Roman"/>
              </a:rPr>
              <a:t>only for a specified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time.</a:t>
            </a:r>
            <a:r>
              <a:rPr dirty="0" sz="3200" spc="-6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government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leaser 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individual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whom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leased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lessee.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444230" cy="563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31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Body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conformation-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selected based on their proper body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conformation e.g. a dairy animal should be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wedged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shaped.</a:t>
            </a:r>
            <a:endParaRPr sz="32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200" spc="-25" b="1">
                <a:latin typeface="Times New Roman"/>
                <a:cs typeface="Times New Roman"/>
              </a:rPr>
              <a:t>Temperament </a:t>
            </a:r>
            <a:r>
              <a:rPr dirty="0" sz="3200" b="1">
                <a:latin typeface="Times New Roman"/>
                <a:cs typeface="Times New Roman"/>
              </a:rPr>
              <a:t>or </a:t>
            </a:r>
            <a:r>
              <a:rPr dirty="0" sz="3200" spc="-10" b="1">
                <a:latin typeface="Times New Roman"/>
                <a:cs typeface="Times New Roman"/>
              </a:rPr>
              <a:t>behaviour-</a:t>
            </a:r>
            <a:r>
              <a:rPr dirty="0" sz="3200" spc="-10">
                <a:latin typeface="Times New Roman"/>
                <a:cs typeface="Times New Roman"/>
              </a:rPr>
              <a:t>some </a:t>
            </a:r>
            <a:r>
              <a:rPr dirty="0" sz="3200">
                <a:latin typeface="Times New Roman"/>
                <a:cs typeface="Times New Roman"/>
              </a:rPr>
              <a:t>animals have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bad temperament or undesirable behavior such 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cannibalism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egg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eating,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aggressiveness.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culled.</a:t>
            </a:r>
            <a:endParaRPr sz="3200">
              <a:latin typeface="Times New Roman"/>
              <a:cs typeface="Times New Roman"/>
            </a:endParaRPr>
          </a:p>
          <a:p>
            <a:pPr algn="just" marL="355600" marR="760095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Quality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products-</a:t>
            </a:r>
            <a:r>
              <a:rPr dirty="0" sz="3200" spc="-5">
                <a:latin typeface="Times New Roman"/>
                <a:cs typeface="Times New Roman"/>
              </a:rPr>
              <a:t>select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give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quality.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661352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Advantages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Landlordism and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tenancy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11453"/>
            <a:ext cx="8124825" cy="532574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55600" marR="5080" indent="-342900">
              <a:lnSpc>
                <a:spcPts val="3350"/>
              </a:lnSpc>
              <a:spcBef>
                <a:spcPts val="42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Land that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idle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put into </a:t>
            </a:r>
            <a:r>
              <a:rPr dirty="0" sz="3000" spc="-5">
                <a:latin typeface="Times New Roman"/>
                <a:cs typeface="Times New Roman"/>
              </a:rPr>
              <a:t>agricultural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use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tenants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increasing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production.</a:t>
            </a:r>
            <a:endParaRPr sz="3000">
              <a:latin typeface="Times New Roman"/>
              <a:cs typeface="Times New Roman"/>
            </a:endParaRPr>
          </a:p>
          <a:p>
            <a:pPr marL="355600" marR="300990" indent="-342900">
              <a:lnSpc>
                <a:spcPct val="94000"/>
              </a:lnSpc>
              <a:spcBef>
                <a:spcPts val="103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Landlords</a:t>
            </a:r>
            <a:r>
              <a:rPr dirty="0" sz="3000" spc="-5">
                <a:latin typeface="Times New Roman"/>
                <a:cs typeface="Times New Roman"/>
              </a:rPr>
              <a:t> (leaser)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who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can’t</a:t>
            </a:r>
            <a:r>
              <a:rPr dirty="0" sz="3000">
                <a:latin typeface="Times New Roman"/>
                <a:cs typeface="Times New Roman"/>
              </a:rPr>
              <a:t> use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because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some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reasons,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get </a:t>
            </a:r>
            <a:r>
              <a:rPr dirty="0" sz="3000" spc="-5">
                <a:latin typeface="Times New Roman"/>
                <a:cs typeface="Times New Roman"/>
              </a:rPr>
              <a:t>income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renting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tenants.</a:t>
            </a:r>
            <a:endParaRPr sz="3000">
              <a:latin typeface="Times New Roman"/>
              <a:cs typeface="Times New Roman"/>
            </a:endParaRPr>
          </a:p>
          <a:p>
            <a:pPr marL="355600" marR="580390" indent="-342900">
              <a:lnSpc>
                <a:spcPts val="3360"/>
              </a:lnSpc>
              <a:spcBef>
                <a:spcPts val="12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Landless can rent land from </a:t>
            </a:r>
            <a:r>
              <a:rPr dirty="0" sz="3000" spc="-5">
                <a:latin typeface="Times New Roman"/>
                <a:cs typeface="Times New Roman"/>
              </a:rPr>
              <a:t>landlords </a:t>
            </a:r>
            <a:r>
              <a:rPr dirty="0" sz="3000">
                <a:latin typeface="Times New Roman"/>
                <a:cs typeface="Times New Roman"/>
              </a:rPr>
              <a:t>to earn 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livelihood.</a:t>
            </a:r>
            <a:endParaRPr sz="3000">
              <a:latin typeface="Times New Roman"/>
              <a:cs typeface="Times New Roman"/>
            </a:endParaRPr>
          </a:p>
          <a:p>
            <a:pPr marL="355600" marR="61594" indent="-342900">
              <a:lnSpc>
                <a:spcPts val="3350"/>
              </a:lnSpc>
              <a:spcBef>
                <a:spcPts val="114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system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ensures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equal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distribution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</a:t>
            </a:r>
            <a:r>
              <a:rPr dirty="0" sz="3000">
                <a:latin typeface="Times New Roman"/>
                <a:cs typeface="Times New Roman"/>
              </a:rPr>
              <a:t> 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natural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resource.</a:t>
            </a:r>
            <a:endParaRPr sz="3000">
              <a:latin typeface="Times New Roman"/>
              <a:cs typeface="Times New Roman"/>
            </a:endParaRPr>
          </a:p>
          <a:p>
            <a:pPr marL="355600" marR="881380" indent="-342900">
              <a:lnSpc>
                <a:spcPts val="3350"/>
              </a:lnSpc>
              <a:spcBef>
                <a:spcPts val="114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system</a:t>
            </a:r>
            <a:r>
              <a:rPr dirty="0" sz="3000">
                <a:latin typeface="Times New Roman"/>
                <a:cs typeface="Times New Roman"/>
              </a:rPr>
              <a:t> reduces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</a:t>
            </a:r>
            <a:r>
              <a:rPr dirty="0" sz="3000" spc="-5">
                <a:latin typeface="Times New Roman"/>
                <a:cs typeface="Times New Roman"/>
              </a:rPr>
              <a:t>disputes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 landlord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its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allocation.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75209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Disadvantages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 Landlordism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tenancy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73745" cy="4206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77343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case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lease period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short,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tenants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lack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motivation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make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term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investments.</a:t>
            </a:r>
            <a:endParaRPr sz="3200">
              <a:latin typeface="Times New Roman"/>
              <a:cs typeface="Times New Roman"/>
            </a:endParaRPr>
          </a:p>
          <a:p>
            <a:pPr marL="355600" marR="177800" indent="-342900">
              <a:lnSpc>
                <a:spcPct val="114999"/>
              </a:lnSpc>
              <a:spcBef>
                <a:spcPts val="10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tenants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written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agreements,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won’t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motivation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Landlords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overcharge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tenants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motivation as land rates are not controlled by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government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Kenya.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2603" y="202692"/>
            <a:ext cx="3843654" cy="422275"/>
          </a:xfrm>
          <a:custGeom>
            <a:avLst/>
            <a:gdLst/>
            <a:ahLst/>
            <a:cxnLst/>
            <a:rect l="l" t="t" r="r" b="b"/>
            <a:pathLst>
              <a:path w="3843654" h="422275">
                <a:moveTo>
                  <a:pt x="3843528" y="0"/>
                </a:moveTo>
                <a:lnTo>
                  <a:pt x="0" y="0"/>
                </a:lnTo>
                <a:lnTo>
                  <a:pt x="0" y="422147"/>
                </a:lnTo>
                <a:lnTo>
                  <a:pt x="3843528" y="422147"/>
                </a:lnTo>
                <a:lnTo>
                  <a:pt x="384352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3796284"/>
            <a:ext cx="6129655" cy="422275"/>
          </a:xfrm>
          <a:custGeom>
            <a:avLst/>
            <a:gdLst/>
            <a:ahLst/>
            <a:cxnLst/>
            <a:rect l="l" t="t" r="r" b="b"/>
            <a:pathLst>
              <a:path w="6129655" h="422275">
                <a:moveTo>
                  <a:pt x="6129528" y="0"/>
                </a:moveTo>
                <a:lnTo>
                  <a:pt x="0" y="0"/>
                </a:lnTo>
                <a:lnTo>
                  <a:pt x="0" y="422148"/>
                </a:lnTo>
                <a:lnTo>
                  <a:pt x="6129528" y="422148"/>
                </a:lnTo>
                <a:lnTo>
                  <a:pt x="612952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148844"/>
            <a:ext cx="8364855" cy="606933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080">
              <a:lnSpc>
                <a:spcPct val="94800"/>
              </a:lnSpc>
              <a:spcBef>
                <a:spcPts val="28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c. </a:t>
            </a:r>
            <a:r>
              <a:rPr dirty="0" sz="3000" spc="-5" b="1">
                <a:latin typeface="Times New Roman"/>
                <a:cs typeface="Times New Roman"/>
              </a:rPr>
              <a:t>Company </a:t>
            </a:r>
            <a:r>
              <a:rPr dirty="0" sz="3000" b="1">
                <a:latin typeface="Times New Roman"/>
                <a:cs typeface="Times New Roman"/>
              </a:rPr>
              <a:t>or </a:t>
            </a:r>
            <a:r>
              <a:rPr dirty="0" sz="3000" spc="-5" b="1">
                <a:latin typeface="Times New Roman"/>
                <a:cs typeface="Times New Roman"/>
              </a:rPr>
              <a:t>concession</a:t>
            </a:r>
            <a:r>
              <a:rPr dirty="0" sz="3000" spc="-5">
                <a:latin typeface="Times New Roman"/>
                <a:cs typeface="Times New Roman"/>
              </a:rPr>
              <a:t>-This is </a:t>
            </a:r>
            <a:r>
              <a:rPr dirty="0" sz="3000">
                <a:latin typeface="Times New Roman"/>
                <a:cs typeface="Times New Roman"/>
              </a:rPr>
              <a:t>an agreement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between the company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the </a:t>
            </a:r>
            <a:r>
              <a:rPr dirty="0" sz="3000" spc="-5">
                <a:latin typeface="Times New Roman"/>
                <a:cs typeface="Times New Roman"/>
              </a:rPr>
              <a:t>government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 land for a </a:t>
            </a:r>
            <a:r>
              <a:rPr dirty="0" sz="3000" spc="-5">
                <a:latin typeface="Times New Roman"/>
                <a:cs typeface="Times New Roman"/>
              </a:rPr>
              <a:t>specified </a:t>
            </a:r>
            <a:r>
              <a:rPr dirty="0" sz="3000">
                <a:latin typeface="Times New Roman"/>
                <a:cs typeface="Times New Roman"/>
              </a:rPr>
              <a:t>number of years. The owner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usually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company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corporation.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This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system</a:t>
            </a:r>
            <a:r>
              <a:rPr dirty="0" sz="3000">
                <a:latin typeface="Times New Roman"/>
                <a:cs typeface="Times New Roman"/>
              </a:rPr>
              <a:t> 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also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referred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Estate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plantation 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because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involves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scale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of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commodities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such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tea,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coffee,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pineapples,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sugar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cane.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19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Advantages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concession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or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spc="-25" b="1">
                <a:latin typeface="Times New Roman"/>
                <a:cs typeface="Times New Roman"/>
              </a:rPr>
              <a:t>company.</a:t>
            </a:r>
            <a:endParaRPr sz="3000">
              <a:latin typeface="Times New Roman"/>
              <a:cs typeface="Times New Roman"/>
            </a:endParaRPr>
          </a:p>
          <a:p>
            <a:pPr marL="355600" marR="549910" indent="-342900">
              <a:lnSpc>
                <a:spcPts val="3350"/>
              </a:lnSpc>
              <a:spcBef>
                <a:spcPts val="12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efficiency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use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its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management.</a:t>
            </a:r>
            <a:endParaRPr sz="3000">
              <a:latin typeface="Times New Roman"/>
              <a:cs typeface="Times New Roman"/>
            </a:endParaRPr>
          </a:p>
          <a:p>
            <a:pPr marL="355600" marR="160020" indent="-342900">
              <a:lnSpc>
                <a:spcPts val="3360"/>
              </a:lnSpc>
              <a:spcBef>
                <a:spcPts val="113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creation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employment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citizens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payment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taxes to the </a:t>
            </a:r>
            <a:r>
              <a:rPr dirty="0" sz="3000" spc="-5">
                <a:latin typeface="Times New Roman"/>
                <a:cs typeface="Times New Roman"/>
              </a:rPr>
              <a:t>government.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6408"/>
            <a:ext cx="5920740" cy="381000"/>
          </a:xfrm>
          <a:custGeom>
            <a:avLst/>
            <a:gdLst/>
            <a:ahLst/>
            <a:cxnLst/>
            <a:rect l="l" t="t" r="r" b="b"/>
            <a:pathLst>
              <a:path w="5920740" h="381000">
                <a:moveTo>
                  <a:pt x="5920740" y="0"/>
                </a:moveTo>
                <a:lnTo>
                  <a:pt x="0" y="0"/>
                </a:lnTo>
                <a:lnTo>
                  <a:pt x="0" y="381000"/>
                </a:lnTo>
                <a:lnTo>
                  <a:pt x="5920740" y="381000"/>
                </a:lnTo>
                <a:lnTo>
                  <a:pt x="592074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20574"/>
            <a:ext cx="8300084" cy="2565400"/>
          </a:xfrm>
          <a:prstGeom prst="rect">
            <a:avLst/>
          </a:prstGeom>
        </p:spPr>
        <p:txBody>
          <a:bodyPr wrap="square" lIns="0" tIns="15938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Disadvantages</a:t>
            </a:r>
            <a:r>
              <a:rPr dirty="0" sz="2700" spc="-5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concession</a:t>
            </a:r>
            <a:r>
              <a:rPr dirty="0" sz="2700" spc="-5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or</a:t>
            </a:r>
            <a:r>
              <a:rPr dirty="0" sz="2700" spc="-55" b="1">
                <a:latin typeface="Times New Roman"/>
                <a:cs typeface="Times New Roman"/>
              </a:rPr>
              <a:t> </a:t>
            </a:r>
            <a:r>
              <a:rPr dirty="0" sz="2700" spc="-15" b="1">
                <a:latin typeface="Times New Roman"/>
                <a:cs typeface="Times New Roman"/>
              </a:rPr>
              <a:t>company.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200"/>
              </a:lnSpc>
              <a:spcBef>
                <a:spcPts val="98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Big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losses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may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incurred/encountered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if </a:t>
            </a:r>
            <a:r>
              <a:rPr dirty="0" sz="2700" spc="-5">
                <a:latin typeface="Times New Roman"/>
                <a:cs typeface="Times New Roman"/>
              </a:rPr>
              <a:t>management </a:t>
            </a:r>
            <a:r>
              <a:rPr dirty="0" sz="2700">
                <a:latin typeface="Times New Roman"/>
                <a:cs typeface="Times New Roman"/>
              </a:rPr>
              <a:t>is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inefficient.</a:t>
            </a:r>
            <a:endParaRPr sz="2700">
              <a:latin typeface="Times New Roman"/>
              <a:cs typeface="Times New Roman"/>
            </a:endParaRPr>
          </a:p>
          <a:p>
            <a:pPr marL="355600" marR="241935" indent="-342900">
              <a:lnSpc>
                <a:spcPct val="104900"/>
              </a:lnSpc>
              <a:spcBef>
                <a:spcPts val="100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Companies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kind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may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engage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monopolistic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practices.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708275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2756916"/>
            <a:ext cx="805180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spc="-40" b="1">
                <a:latin typeface="Times New Roman"/>
                <a:cs typeface="Times New Roman"/>
              </a:rPr>
              <a:t>FRAGMENTATION</a:t>
            </a:r>
            <a:r>
              <a:rPr dirty="0" sz="2700" spc="-105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AND</a:t>
            </a:r>
            <a:r>
              <a:rPr dirty="0" sz="2700" spc="2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SUB-DIVISION</a:t>
            </a:r>
            <a:r>
              <a:rPr dirty="0" sz="2700" spc="1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-85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LAND.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940" y="3316223"/>
            <a:ext cx="2966085" cy="381000"/>
          </a:xfrm>
          <a:custGeom>
            <a:avLst/>
            <a:gdLst/>
            <a:ahLst/>
            <a:cxnLst/>
            <a:rect l="l" t="t" r="r" b="b"/>
            <a:pathLst>
              <a:path w="2966085" h="381000">
                <a:moveTo>
                  <a:pt x="2965704" y="0"/>
                </a:moveTo>
                <a:lnTo>
                  <a:pt x="0" y="0"/>
                </a:lnTo>
                <a:lnTo>
                  <a:pt x="0" y="381000"/>
                </a:lnTo>
                <a:lnTo>
                  <a:pt x="2965704" y="381000"/>
                </a:lnTo>
                <a:lnTo>
                  <a:pt x="296570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7340" y="3267582"/>
            <a:ext cx="8317865" cy="315658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170815">
              <a:lnSpc>
                <a:spcPts val="3400"/>
              </a:lnSpc>
              <a:spcBef>
                <a:spcPts val="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spc="-5" b="1">
                <a:latin typeface="Times New Roman"/>
                <a:cs typeface="Times New Roman"/>
              </a:rPr>
              <a:t>Land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fragmentation-</a:t>
            </a:r>
            <a:r>
              <a:rPr dirty="0" sz="2700">
                <a:latin typeface="Times New Roman"/>
                <a:cs typeface="Times New Roman"/>
              </a:rPr>
              <a:t>refers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situation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where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single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farmer</a:t>
            </a:r>
            <a:r>
              <a:rPr dirty="0" sz="2700" spc="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owns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or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has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several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parcels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land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scattered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over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700" spc="-5">
                <a:latin typeface="Times New Roman"/>
                <a:cs typeface="Times New Roman"/>
              </a:rPr>
              <a:t>wide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area.</a:t>
            </a: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  <a:spcBef>
                <a:spcPts val="10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Land subdivision-refers to the partitioning of a piece of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land into a </a:t>
            </a:r>
            <a:r>
              <a:rPr dirty="0" sz="2700" spc="-5">
                <a:latin typeface="Times New Roman"/>
                <a:cs typeface="Times New Roman"/>
              </a:rPr>
              <a:t>small </a:t>
            </a:r>
            <a:r>
              <a:rPr dirty="0" sz="2700">
                <a:latin typeface="Times New Roman"/>
                <a:cs typeface="Times New Roman"/>
              </a:rPr>
              <a:t>portion.it can be due to: when selling land,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sub-dividing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among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children,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government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subdivision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settle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landless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etc.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744855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Causes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land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fragmentation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and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subdivision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11453"/>
            <a:ext cx="8311515" cy="532574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355600" marR="5080" indent="-342900">
              <a:lnSpc>
                <a:spcPct val="94000"/>
              </a:lnSpc>
              <a:spcBef>
                <a:spcPts val="3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Shifting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cultivation-use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land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several </a:t>
            </a:r>
            <a:r>
              <a:rPr dirty="0" sz="3000" spc="-5">
                <a:latin typeface="Times New Roman"/>
                <a:cs typeface="Times New Roman"/>
              </a:rPr>
              <a:t>seasons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until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exhausted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the left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fallow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moves to 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more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fertile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land.</a:t>
            </a:r>
            <a:endParaRPr sz="3000">
              <a:latin typeface="Times New Roman"/>
              <a:cs typeface="Times New Roman"/>
            </a:endParaRPr>
          </a:p>
          <a:p>
            <a:pPr marL="355600" marR="581025" indent="-342900">
              <a:lnSpc>
                <a:spcPct val="94000"/>
              </a:lnSpc>
              <a:spcBef>
                <a:spcPts val="11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traditional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system-each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heir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entitled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an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equal share of the</a:t>
            </a:r>
            <a:r>
              <a:rPr dirty="0" sz="3000" spc="-5">
                <a:latin typeface="Times New Roman"/>
                <a:cs typeface="Times New Roman"/>
              </a:rPr>
              <a:t> inheritance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subdivided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of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family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members.</a:t>
            </a:r>
            <a:endParaRPr sz="3000">
              <a:latin typeface="Times New Roman"/>
              <a:cs typeface="Times New Roman"/>
            </a:endParaRPr>
          </a:p>
          <a:p>
            <a:pPr marL="355600" marR="52705" indent="-342900">
              <a:lnSpc>
                <a:spcPct val="94200"/>
              </a:lnSpc>
              <a:spcBef>
                <a:spcPts val="11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Population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pressure-farmers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 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several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pieces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land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due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population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pressure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limited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19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Accumulation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</a:t>
            </a:r>
            <a:r>
              <a:rPr dirty="0" sz="3000" spc="-5">
                <a:latin typeface="Times New Roman"/>
                <a:cs typeface="Times New Roman"/>
              </a:rPr>
              <a:t>holdings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Traditionally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offering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settle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debts.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579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6766559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spc="-5" b="1">
                <a:latin typeface="Times New Roman"/>
                <a:cs typeface="Times New Roman"/>
              </a:rPr>
              <a:t>Effects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of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land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fragmentation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and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subdivision.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48386"/>
            <a:ext cx="8448040" cy="561530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35">
                <a:latin typeface="Times New Roman"/>
                <a:cs typeface="Times New Roman"/>
              </a:rPr>
              <a:t>Wastage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time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travelling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from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farm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25">
                <a:latin typeface="Times New Roman"/>
                <a:cs typeface="Times New Roman"/>
              </a:rPr>
              <a:t>other.</a:t>
            </a:r>
            <a:endParaRPr sz="2700">
              <a:latin typeface="Times New Roman"/>
              <a:cs typeface="Times New Roman"/>
            </a:endParaRPr>
          </a:p>
          <a:p>
            <a:pPr marL="355600" marR="765810" indent="-342900">
              <a:lnSpc>
                <a:spcPts val="3020"/>
              </a:lnSpc>
              <a:spcBef>
                <a:spcPts val="118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">
                <a:latin typeface="Times New Roman"/>
                <a:cs typeface="Times New Roman"/>
              </a:rPr>
              <a:t>Difficult </a:t>
            </a:r>
            <a:r>
              <a:rPr dirty="0" sz="2700">
                <a:latin typeface="Times New Roman"/>
                <a:cs typeface="Times New Roman"/>
              </a:rPr>
              <a:t>to control </a:t>
            </a:r>
            <a:r>
              <a:rPr dirty="0" sz="2700" spc="-5">
                <a:latin typeface="Times New Roman"/>
                <a:cs typeface="Times New Roman"/>
              </a:rPr>
              <a:t>weeds </a:t>
            </a:r>
            <a:r>
              <a:rPr dirty="0" sz="2700">
                <a:latin typeface="Times New Roman"/>
                <a:cs typeface="Times New Roman"/>
              </a:rPr>
              <a:t>and pests </a:t>
            </a:r>
            <a:r>
              <a:rPr dirty="0" sz="2700" spc="-5">
                <a:latin typeface="Times New Roman"/>
                <a:cs typeface="Times New Roman"/>
              </a:rPr>
              <a:t>effectively as 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fragments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surrounded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other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15">
                <a:latin typeface="Times New Roman"/>
                <a:cs typeface="Times New Roman"/>
              </a:rPr>
              <a:t>farmer’s</a:t>
            </a:r>
            <a:r>
              <a:rPr dirty="0" sz="2700" spc="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holdings.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10">
                <a:latin typeface="Times New Roman"/>
                <a:cs typeface="Times New Roman"/>
              </a:rPr>
              <a:t>difficult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supervise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scattered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plots.</a:t>
            </a:r>
            <a:endParaRPr sz="2700">
              <a:latin typeface="Times New Roman"/>
              <a:cs typeface="Times New Roman"/>
            </a:endParaRPr>
          </a:p>
          <a:p>
            <a:pPr marL="355600" marR="1195705" indent="-342900">
              <a:lnSpc>
                <a:spcPts val="3010"/>
              </a:lnSpc>
              <a:spcBef>
                <a:spcPts val="119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10">
                <a:latin typeface="Times New Roman"/>
                <a:cs typeface="Times New Roman"/>
              </a:rPr>
              <a:t>difficult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carry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out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various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conservation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measures</a:t>
            </a:r>
            <a:endParaRPr sz="2700">
              <a:latin typeface="Times New Roman"/>
              <a:cs typeface="Times New Roman"/>
            </a:endParaRPr>
          </a:p>
          <a:p>
            <a:pPr marL="355600" marR="1183005" indent="-342900">
              <a:lnSpc>
                <a:spcPts val="3010"/>
              </a:lnSpc>
              <a:spcBef>
                <a:spcPts val="11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">
                <a:latin typeface="Times New Roman"/>
                <a:cs typeface="Times New Roman"/>
              </a:rPr>
              <a:t>Difficult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15">
                <a:latin typeface="Times New Roman"/>
                <a:cs typeface="Times New Roman"/>
              </a:rPr>
              <a:t>offer </a:t>
            </a:r>
            <a:r>
              <a:rPr dirty="0" sz="2700">
                <a:latin typeface="Times New Roman"/>
                <a:cs typeface="Times New Roman"/>
              </a:rPr>
              <a:t>agricultural extension advice and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services.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30"/>
              </a:lnSpc>
              <a:spcBef>
                <a:spcPts val="112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">
                <a:latin typeface="Times New Roman"/>
                <a:cs typeface="Times New Roman"/>
              </a:rPr>
              <a:t>Difficult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5">
                <a:latin typeface="Times New Roman"/>
                <a:cs typeface="Times New Roman"/>
              </a:rPr>
              <a:t>follow </a:t>
            </a:r>
            <a:r>
              <a:rPr dirty="0" sz="2700">
                <a:latin typeface="Times New Roman"/>
                <a:cs typeface="Times New Roman"/>
              </a:rPr>
              <a:t>sound </a:t>
            </a:r>
            <a:r>
              <a:rPr dirty="0" sz="2700" spc="-5">
                <a:latin typeface="Times New Roman"/>
                <a:cs typeface="Times New Roman"/>
              </a:rPr>
              <a:t>farm </a:t>
            </a:r>
            <a:r>
              <a:rPr dirty="0" sz="2700">
                <a:latin typeface="Times New Roman"/>
                <a:cs typeface="Times New Roman"/>
              </a:rPr>
              <a:t>plan because of the distance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between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fragments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farmer’s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home.</a:t>
            </a:r>
            <a:endParaRPr sz="2700">
              <a:latin typeface="Times New Roman"/>
              <a:cs typeface="Times New Roman"/>
            </a:endParaRPr>
          </a:p>
          <a:p>
            <a:pPr marL="355600" marR="513715" indent="-342900">
              <a:lnSpc>
                <a:spcPts val="3010"/>
              </a:lnSpc>
              <a:spcBef>
                <a:spcPts val="112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Results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poor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agricultural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productivity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low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living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standards.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3020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REFORMS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45805" cy="4461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These are </a:t>
            </a:r>
            <a:r>
              <a:rPr dirty="0" sz="3200" spc="-5">
                <a:latin typeface="Times New Roman"/>
                <a:cs typeface="Times New Roman"/>
              </a:rPr>
              <a:t>organized </a:t>
            </a:r>
            <a:r>
              <a:rPr dirty="0" sz="3200">
                <a:latin typeface="Times New Roman"/>
                <a:cs typeface="Times New Roman"/>
              </a:rPr>
              <a:t>action set to improve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uses. Land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reform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programs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following.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8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tenure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reform.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consolidation.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adjudication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registration.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8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Settlement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resettlement.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67373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9847" y="256031"/>
            <a:ext cx="35661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tenure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reform.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50884" cy="5101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3185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programs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whose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aim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change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land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legislation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enhance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efficient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land.</a:t>
            </a:r>
            <a:endParaRPr sz="3200">
              <a:latin typeface="Times New Roman"/>
              <a:cs typeface="Times New Roman"/>
            </a:endParaRPr>
          </a:p>
          <a:p>
            <a:pPr marL="12700" marR="287655">
              <a:lnSpc>
                <a:spcPct val="114999"/>
              </a:lnSpc>
              <a:spcBef>
                <a:spcPts val="9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400" spc="-5" b="1">
                <a:latin typeface="Times New Roman"/>
                <a:cs typeface="Times New Roman"/>
              </a:rPr>
              <a:t>Other</a:t>
            </a:r>
            <a:r>
              <a:rPr dirty="0" sz="3400" spc="-35" b="1">
                <a:latin typeface="Times New Roman"/>
                <a:cs typeface="Times New Roman"/>
              </a:rPr>
              <a:t> </a:t>
            </a:r>
            <a:r>
              <a:rPr dirty="0" sz="3400" spc="-5" b="1">
                <a:latin typeface="Times New Roman"/>
                <a:cs typeface="Times New Roman"/>
              </a:rPr>
              <a:t>important</a:t>
            </a:r>
            <a:r>
              <a:rPr dirty="0" sz="3400" spc="20" b="1">
                <a:latin typeface="Times New Roman"/>
                <a:cs typeface="Times New Roman"/>
              </a:rPr>
              <a:t> </a:t>
            </a:r>
            <a:r>
              <a:rPr dirty="0" sz="3400" spc="-5" b="1">
                <a:latin typeface="Times New Roman"/>
                <a:cs typeface="Times New Roman"/>
              </a:rPr>
              <a:t>objectives</a:t>
            </a:r>
            <a:r>
              <a:rPr dirty="0" sz="3400" spc="15" b="1">
                <a:latin typeface="Times New Roman"/>
                <a:cs typeface="Times New Roman"/>
              </a:rPr>
              <a:t> </a:t>
            </a:r>
            <a:r>
              <a:rPr dirty="0" sz="3400" spc="-5" b="1">
                <a:latin typeface="Times New Roman"/>
                <a:cs typeface="Times New Roman"/>
              </a:rPr>
              <a:t>of</a:t>
            </a:r>
            <a:r>
              <a:rPr dirty="0" sz="3400" spc="15" b="1">
                <a:latin typeface="Times New Roman"/>
                <a:cs typeface="Times New Roman"/>
              </a:rPr>
              <a:t> </a:t>
            </a:r>
            <a:r>
              <a:rPr dirty="0" sz="3400" spc="-5" b="1">
                <a:latin typeface="Times New Roman"/>
                <a:cs typeface="Times New Roman"/>
              </a:rPr>
              <a:t>land</a:t>
            </a:r>
            <a:r>
              <a:rPr dirty="0" sz="3400" b="1">
                <a:latin typeface="Times New Roman"/>
                <a:cs typeface="Times New Roman"/>
              </a:rPr>
              <a:t> </a:t>
            </a:r>
            <a:r>
              <a:rPr dirty="0" sz="3400" spc="-15" b="1">
                <a:latin typeface="Times New Roman"/>
                <a:cs typeface="Times New Roman"/>
              </a:rPr>
              <a:t>tenure </a:t>
            </a:r>
            <a:r>
              <a:rPr dirty="0" sz="3400" spc="-835" b="1">
                <a:latin typeface="Times New Roman"/>
                <a:cs typeface="Times New Roman"/>
              </a:rPr>
              <a:t> </a:t>
            </a:r>
            <a:r>
              <a:rPr dirty="0" sz="3400" spc="-10" b="1">
                <a:latin typeface="Times New Roman"/>
                <a:cs typeface="Times New Roman"/>
              </a:rPr>
              <a:t>reforms</a:t>
            </a:r>
            <a:r>
              <a:rPr dirty="0" sz="3400" spc="15" b="1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include:</a:t>
            </a:r>
            <a:endParaRPr sz="3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00"/>
              </a:spcBef>
              <a:buSzPct val="97058"/>
              <a:buFont typeface="Wingdings"/>
              <a:buChar char=""/>
              <a:tabLst>
                <a:tab pos="355600" algn="l"/>
              </a:tabLst>
            </a:pPr>
            <a:r>
              <a:rPr dirty="0" sz="3400">
                <a:latin typeface="Times New Roman"/>
                <a:cs typeface="Times New Roman"/>
              </a:rPr>
              <a:t>Encourage </a:t>
            </a:r>
            <a:r>
              <a:rPr dirty="0" sz="3400" spc="-5">
                <a:latin typeface="Times New Roman"/>
                <a:cs typeface="Times New Roman"/>
              </a:rPr>
              <a:t>land </a:t>
            </a:r>
            <a:r>
              <a:rPr dirty="0" sz="3400">
                <a:latin typeface="Times New Roman"/>
                <a:cs typeface="Times New Roman"/>
              </a:rPr>
              <a:t>conservation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measures</a:t>
            </a:r>
            <a:r>
              <a:rPr dirty="0" sz="3400" spc="2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and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its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general</a:t>
            </a:r>
            <a:r>
              <a:rPr dirty="0" sz="340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improvement.</a:t>
            </a:r>
            <a:endParaRPr sz="3400">
              <a:latin typeface="Times New Roman"/>
              <a:cs typeface="Times New Roman"/>
            </a:endParaRPr>
          </a:p>
          <a:p>
            <a:pPr marL="355600" marR="191135" indent="-342900">
              <a:lnSpc>
                <a:spcPct val="114999"/>
              </a:lnSpc>
              <a:spcBef>
                <a:spcPts val="1010"/>
              </a:spcBef>
              <a:buSzPct val="97058"/>
              <a:buFont typeface="Wingdings"/>
              <a:buChar char=""/>
              <a:tabLst>
                <a:tab pos="355600" algn="l"/>
              </a:tabLst>
            </a:pPr>
            <a:r>
              <a:rPr dirty="0" sz="3400" spc="-125">
                <a:latin typeface="Times New Roman"/>
                <a:cs typeface="Times New Roman"/>
              </a:rPr>
              <a:t>To</a:t>
            </a:r>
            <a:r>
              <a:rPr dirty="0" sz="3400" spc="-1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encourage </a:t>
            </a:r>
            <a:r>
              <a:rPr dirty="0" sz="3400" spc="-5">
                <a:latin typeface="Times New Roman"/>
                <a:cs typeface="Times New Roman"/>
              </a:rPr>
              <a:t>farmers</a:t>
            </a:r>
            <a:r>
              <a:rPr dirty="0" sz="3400" spc="3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to </a:t>
            </a:r>
            <a:r>
              <a:rPr dirty="0" sz="3400">
                <a:latin typeface="Times New Roman"/>
                <a:cs typeface="Times New Roman"/>
              </a:rPr>
              <a:t>invest</a:t>
            </a:r>
            <a:r>
              <a:rPr dirty="0" sz="3400" spc="-5">
                <a:latin typeface="Times New Roman"/>
                <a:cs typeface="Times New Roman"/>
              </a:rPr>
              <a:t> more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through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10">
                <a:latin typeface="Times New Roman"/>
                <a:cs typeface="Times New Roman"/>
              </a:rPr>
              <a:t>offering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tenure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25">
                <a:latin typeface="Times New Roman"/>
                <a:cs typeface="Times New Roman"/>
              </a:rPr>
              <a:t>security.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496935" cy="4065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683260" indent="-342900">
              <a:lnSpc>
                <a:spcPct val="114999"/>
              </a:lnSpc>
              <a:spcBef>
                <a:spcPts val="10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13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achieve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productivity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both</a:t>
            </a:r>
            <a:r>
              <a:rPr dirty="0" sz="3600" spc="-5">
                <a:latin typeface="Times New Roman"/>
                <a:cs typeface="Times New Roman"/>
              </a:rPr>
              <a:t> land</a:t>
            </a:r>
            <a:r>
              <a:rPr dirty="0" sz="3600">
                <a:latin typeface="Times New Roman"/>
                <a:cs typeface="Times New Roman"/>
              </a:rPr>
              <a:t> and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30">
                <a:latin typeface="Times New Roman"/>
                <a:cs typeface="Times New Roman"/>
              </a:rPr>
              <a:t>labour.</a:t>
            </a:r>
            <a:endParaRPr sz="3600">
              <a:latin typeface="Times New Roman"/>
              <a:cs typeface="Times New Roman"/>
            </a:endParaRPr>
          </a:p>
          <a:p>
            <a:pPr marL="355600" marR="613410" indent="-342900">
              <a:lnSpc>
                <a:spcPct val="115100"/>
              </a:lnSpc>
              <a:spcBef>
                <a:spcPts val="99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Encourage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commercial </a:t>
            </a:r>
            <a:r>
              <a:rPr dirty="0" sz="3600">
                <a:latin typeface="Times New Roman"/>
                <a:cs typeface="Times New Roman"/>
              </a:rPr>
              <a:t>production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rather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than</a:t>
            </a:r>
            <a:r>
              <a:rPr dirty="0" sz="3600" spc="-5">
                <a:latin typeface="Times New Roman"/>
                <a:cs typeface="Times New Roman"/>
              </a:rPr>
              <a:t> subsistence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production.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0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Achieve </a:t>
            </a:r>
            <a:r>
              <a:rPr dirty="0" sz="3600" spc="-5">
                <a:latin typeface="Times New Roman"/>
                <a:cs typeface="Times New Roman"/>
              </a:rPr>
              <a:t>utilization </a:t>
            </a:r>
            <a:r>
              <a:rPr dirty="0" sz="3600">
                <a:latin typeface="Times New Roman"/>
                <a:cs typeface="Times New Roman"/>
              </a:rPr>
              <a:t>of </a:t>
            </a:r>
            <a:r>
              <a:rPr dirty="0" sz="3600" spc="-5">
                <a:latin typeface="Times New Roman"/>
                <a:cs typeface="Times New Roman"/>
              </a:rPr>
              <a:t>national </a:t>
            </a:r>
            <a:r>
              <a:rPr dirty="0" sz="3600">
                <a:latin typeface="Times New Roman"/>
                <a:cs typeface="Times New Roman"/>
              </a:rPr>
              <a:t>resources I.e.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putting</a:t>
            </a:r>
            <a:r>
              <a:rPr dirty="0" sz="3600">
                <a:latin typeface="Times New Roman"/>
                <a:cs typeface="Times New Roman"/>
              </a:rPr>
              <a:t> unused land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into </a:t>
            </a:r>
            <a:r>
              <a:rPr dirty="0" sz="3600" spc="-5">
                <a:latin typeface="Times New Roman"/>
                <a:cs typeface="Times New Roman"/>
              </a:rPr>
              <a:t>use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02184"/>
            <a:ext cx="7372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b.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047" y="265175"/>
            <a:ext cx="387350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" b="1">
                <a:latin typeface="Times New Roman"/>
                <a:cs typeface="Times New Roman"/>
              </a:rPr>
              <a:t>Land</a:t>
            </a:r>
            <a:r>
              <a:rPr dirty="0" sz="3600" spc="-15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consolidation.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77569"/>
            <a:ext cx="8456295" cy="38119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Refers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bringing </a:t>
            </a:r>
            <a:r>
              <a:rPr dirty="0" sz="3600" spc="-5">
                <a:latin typeface="Times New Roman"/>
                <a:cs typeface="Times New Roman"/>
              </a:rPr>
              <a:t>together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fragmented 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pieces </a:t>
            </a:r>
            <a:r>
              <a:rPr dirty="0" sz="3600">
                <a:latin typeface="Times New Roman"/>
                <a:cs typeface="Times New Roman"/>
              </a:rPr>
              <a:t>of land under one holding for better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effective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land</a:t>
            </a:r>
            <a:r>
              <a:rPr dirty="0" sz="3600" spc="-5">
                <a:latin typeface="Times New Roman"/>
                <a:cs typeface="Times New Roman"/>
              </a:rPr>
              <a:t> use.</a:t>
            </a:r>
            <a:r>
              <a:rPr dirty="0" sz="3600">
                <a:latin typeface="Times New Roman"/>
                <a:cs typeface="Times New Roman"/>
              </a:rPr>
              <a:t> Each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fragment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ownership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established,</a:t>
            </a:r>
            <a:r>
              <a:rPr dirty="0" sz="3600">
                <a:latin typeface="Times New Roman"/>
                <a:cs typeface="Times New Roman"/>
              </a:rPr>
              <a:t> measured,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described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 </a:t>
            </a:r>
            <a:r>
              <a:rPr dirty="0" sz="3600" spc="-5">
                <a:latin typeface="Times New Roman"/>
                <a:cs typeface="Times New Roman"/>
              </a:rPr>
              <a:t>recorded. 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-5">
                <a:latin typeface="Times New Roman"/>
                <a:cs typeface="Times New Roman"/>
              </a:rPr>
              <a:t>fragments </a:t>
            </a:r>
            <a:r>
              <a:rPr dirty="0" sz="3600">
                <a:latin typeface="Times New Roman"/>
                <a:cs typeface="Times New Roman"/>
              </a:rPr>
              <a:t>are then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consolidated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(put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together)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into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one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holding.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57758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294370" cy="5074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Mothering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ability-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selected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good mothering ability i.e. should have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natural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instinct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towards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young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ones.</a:t>
            </a:r>
            <a:endParaRPr sz="3200">
              <a:latin typeface="Times New Roman"/>
              <a:cs typeface="Times New Roman"/>
            </a:endParaRPr>
          </a:p>
          <a:p>
            <a:pPr marL="355600" marR="254000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Adaptability-</a:t>
            </a:r>
            <a:r>
              <a:rPr dirty="0" sz="3200">
                <a:latin typeface="Times New Roman"/>
                <a:cs typeface="Times New Roman"/>
              </a:rPr>
              <a:t>animals selected should be well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adapted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prevailing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climatic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area.</a:t>
            </a:r>
            <a:endParaRPr sz="3200">
              <a:latin typeface="Times New Roman"/>
              <a:cs typeface="Times New Roman"/>
            </a:endParaRPr>
          </a:p>
          <a:p>
            <a:pPr marL="355600" marR="221615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Prolificacy-</a:t>
            </a:r>
            <a:r>
              <a:rPr dirty="0" sz="3200" spc="-5">
                <a:latin typeface="Times New Roman"/>
                <a:cs typeface="Times New Roman"/>
              </a:rPr>
              <a:t>selected </a:t>
            </a:r>
            <a:r>
              <a:rPr dirty="0" sz="3200">
                <a:latin typeface="Times New Roman"/>
                <a:cs typeface="Times New Roman"/>
              </a:rPr>
              <a:t>animals should be highly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prolific,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i.e.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ability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give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many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offsprings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02184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65175"/>
            <a:ext cx="6477635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b="1">
                <a:latin typeface="Times New Roman"/>
                <a:cs typeface="Times New Roman"/>
              </a:rPr>
              <a:t>Advantages</a:t>
            </a:r>
            <a:r>
              <a:rPr dirty="0" sz="3600" spc="-20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of </a:t>
            </a:r>
            <a:r>
              <a:rPr dirty="0" sz="3600" spc="-5" b="1">
                <a:latin typeface="Times New Roman"/>
                <a:cs typeface="Times New Roman"/>
              </a:rPr>
              <a:t>land</a:t>
            </a:r>
            <a:r>
              <a:rPr dirty="0" sz="360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consolidation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51140"/>
            <a:ext cx="8256270" cy="4950460"/>
          </a:xfrm>
          <a:prstGeom prst="rect">
            <a:avLst/>
          </a:prstGeom>
        </p:spPr>
        <p:txBody>
          <a:bodyPr wrap="square" lIns="0" tIns="220979" rIns="0" bIns="0" rtlCol="0" vert="horz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1739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There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proper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supervision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land.</a:t>
            </a:r>
            <a:endParaRPr sz="3600">
              <a:latin typeface="Times New Roman"/>
              <a:cs typeface="Times New Roman"/>
            </a:endParaRPr>
          </a:p>
          <a:p>
            <a:pPr marL="355600" marR="16510" indent="-342900">
              <a:lnSpc>
                <a:spcPct val="114999"/>
              </a:lnSpc>
              <a:spcBef>
                <a:spcPts val="1000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5">
                <a:latin typeface="Times New Roman"/>
                <a:cs typeface="Times New Roman"/>
              </a:rPr>
              <a:t> saves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time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 </a:t>
            </a:r>
            <a:r>
              <a:rPr dirty="0" sz="3600" spc="-5">
                <a:latin typeface="Times New Roman"/>
                <a:cs typeface="Times New Roman"/>
              </a:rPr>
              <a:t>transport</a:t>
            </a:r>
            <a:r>
              <a:rPr dirty="0" sz="3600">
                <a:latin typeface="Times New Roman"/>
                <a:cs typeface="Times New Roman"/>
              </a:rPr>
              <a:t> costs as </a:t>
            </a:r>
            <a:r>
              <a:rPr dirty="0" sz="3600" spc="-5">
                <a:latin typeface="Times New Roman"/>
                <a:cs typeface="Times New Roman"/>
              </a:rPr>
              <a:t>farmers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work near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their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homes.</a:t>
            </a:r>
            <a:endParaRPr sz="3600">
              <a:latin typeface="Times New Roman"/>
              <a:cs typeface="Times New Roman"/>
            </a:endParaRPr>
          </a:p>
          <a:p>
            <a:pPr marL="355600" marR="170815" indent="-342900">
              <a:lnSpc>
                <a:spcPct val="114999"/>
              </a:lnSpc>
              <a:spcBef>
                <a:spcPts val="101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 </a:t>
            </a:r>
            <a:r>
              <a:rPr dirty="0" sz="3600">
                <a:latin typeface="Times New Roman"/>
                <a:cs typeface="Times New Roman"/>
              </a:rPr>
              <a:t>easy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provide</a:t>
            </a:r>
            <a:r>
              <a:rPr dirty="0" sz="3600" spc="-5">
                <a:latin typeface="Times New Roman"/>
                <a:cs typeface="Times New Roman"/>
              </a:rPr>
              <a:t> agricultural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advice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by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extension </a:t>
            </a:r>
            <a:r>
              <a:rPr dirty="0" sz="3600" spc="-10">
                <a:latin typeface="Times New Roman"/>
                <a:cs typeface="Times New Roman"/>
              </a:rPr>
              <a:t>officers.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99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There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sound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farm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planning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adoption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crop </a:t>
            </a:r>
            <a:r>
              <a:rPr dirty="0" sz="3600" spc="-5">
                <a:latin typeface="Times New Roman"/>
                <a:cs typeface="Times New Roman"/>
              </a:rPr>
              <a:t>rotation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programme.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7605395" cy="5327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413510" indent="-342900">
              <a:lnSpc>
                <a:spcPct val="114999"/>
              </a:lnSpc>
              <a:spcBef>
                <a:spcPts val="10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It </a:t>
            </a:r>
            <a:r>
              <a:rPr dirty="0" sz="3600" spc="-5">
                <a:latin typeface="Times New Roman"/>
                <a:cs typeface="Times New Roman"/>
              </a:rPr>
              <a:t>facilitates </a:t>
            </a:r>
            <a:r>
              <a:rPr dirty="0" sz="3600">
                <a:latin typeface="Times New Roman"/>
                <a:cs typeface="Times New Roman"/>
              </a:rPr>
              <a:t>carrying out of </a:t>
            </a:r>
            <a:r>
              <a:rPr dirty="0" sz="3600" spc="-5">
                <a:latin typeface="Times New Roman"/>
                <a:cs typeface="Times New Roman"/>
              </a:rPr>
              <a:t>soil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conservation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measures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land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improvement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as </a:t>
            </a:r>
            <a:r>
              <a:rPr dirty="0" sz="3600">
                <a:latin typeface="Times New Roman"/>
                <a:cs typeface="Times New Roman"/>
              </a:rPr>
              <a:t>well</a:t>
            </a:r>
            <a:r>
              <a:rPr dirty="0" sz="3600" spc="-5">
                <a:latin typeface="Times New Roman"/>
                <a:cs typeface="Times New Roman"/>
              </a:rPr>
              <a:t> as </a:t>
            </a:r>
            <a:r>
              <a:rPr dirty="0" sz="3600">
                <a:latin typeface="Times New Roman"/>
                <a:cs typeface="Times New Roman"/>
              </a:rPr>
              <a:t>farm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mechanisation.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SzPct val="97222"/>
              <a:buFont typeface="Wingdings"/>
              <a:buChar char=""/>
              <a:tabLst>
                <a:tab pos="485140" algn="l"/>
              </a:tabLst>
            </a:pPr>
            <a:r>
              <a:rPr dirty="0" sz="3600" spc="-5">
                <a:latin typeface="Times New Roman"/>
                <a:cs typeface="Times New Roman"/>
              </a:rPr>
              <a:t>Facilitates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construction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permanent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structures</a:t>
            </a:r>
            <a:r>
              <a:rPr dirty="0" sz="3600">
                <a:latin typeface="Times New Roman"/>
                <a:cs typeface="Times New Roman"/>
              </a:rPr>
              <a:t> such as </a:t>
            </a:r>
            <a:r>
              <a:rPr dirty="0" sz="3600" spc="-5">
                <a:latin typeface="Times New Roman"/>
                <a:cs typeface="Times New Roman"/>
              </a:rPr>
              <a:t>fencing</a:t>
            </a:r>
            <a:r>
              <a:rPr dirty="0" sz="3600">
                <a:latin typeface="Times New Roman"/>
                <a:cs typeface="Times New Roman"/>
              </a:rPr>
              <a:t> and </a:t>
            </a:r>
            <a:r>
              <a:rPr dirty="0" sz="3600" spc="-5">
                <a:latin typeface="Times New Roman"/>
                <a:cs typeface="Times New Roman"/>
              </a:rPr>
              <a:t>building.</a:t>
            </a:r>
            <a:endParaRPr sz="3600">
              <a:latin typeface="Times New Roman"/>
              <a:cs typeface="Times New Roman"/>
            </a:endParaRPr>
          </a:p>
          <a:p>
            <a:pPr marL="355600" marR="12700" indent="-342900">
              <a:lnSpc>
                <a:spcPct val="115100"/>
              </a:lnSpc>
              <a:spcBef>
                <a:spcPts val="99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50">
                <a:latin typeface="Times New Roman"/>
                <a:cs typeface="Times New Roman"/>
              </a:rPr>
              <a:t>Weeds,</a:t>
            </a:r>
            <a:r>
              <a:rPr dirty="0" sz="3600" spc="-5">
                <a:latin typeface="Times New Roman"/>
                <a:cs typeface="Times New Roman"/>
              </a:rPr>
              <a:t> pests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diseases </a:t>
            </a:r>
            <a:r>
              <a:rPr dirty="0" sz="3600">
                <a:latin typeface="Times New Roman"/>
                <a:cs typeface="Times New Roman"/>
              </a:rPr>
              <a:t>can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easily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controlled.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63309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c.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2603" y="195071"/>
            <a:ext cx="572770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Land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adjudication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and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registration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97763"/>
            <a:ext cx="8203565" cy="575691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adjudication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involves:-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80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Establishment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ownership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81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Measurement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81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Description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ts val="3745"/>
              </a:lnSpc>
              <a:spcBef>
                <a:spcPts val="8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Recording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land.</a:t>
            </a:r>
            <a:endParaRPr sz="3200">
              <a:latin typeface="Times New Roman"/>
              <a:cs typeface="Times New Roman"/>
            </a:endParaRPr>
          </a:p>
          <a:p>
            <a:pPr marL="355600" marR="5080">
              <a:lnSpc>
                <a:spcPct val="94600"/>
              </a:lnSpc>
              <a:spcBef>
                <a:spcPts val="110"/>
              </a:spcBef>
            </a:pPr>
            <a:r>
              <a:rPr dirty="0" sz="3200">
                <a:latin typeface="Times New Roman"/>
                <a:cs typeface="Times New Roman"/>
              </a:rPr>
              <a:t>This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process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carried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 by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government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facilitate legal ownership of land and to reduce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 disputes among citizens.at the end a land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certificate/title deed is issued to each farmer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whose land has been adjudicated as an evidence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legal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ownership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750315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Details/Information</a:t>
            </a:r>
            <a:r>
              <a:rPr dirty="0" u="heavy" sz="32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contained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land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title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731519"/>
            <a:ext cx="91630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deed.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61680"/>
            <a:ext cx="7907020" cy="50133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9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size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20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Name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identity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number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owner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994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number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title/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parcel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number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location.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9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date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registration.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Seal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signature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issuing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officer.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9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Condition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land,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any.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9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type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ownership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631888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 land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title</a:t>
            </a:r>
            <a:r>
              <a:rPr dirty="0" sz="3200" spc="-5" b="1">
                <a:latin typeface="Times New Roman"/>
                <a:cs typeface="Times New Roman"/>
              </a:rPr>
              <a:t> deed/land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040" y="816863"/>
            <a:ext cx="3869690" cy="451484"/>
          </a:xfrm>
          <a:custGeom>
            <a:avLst/>
            <a:gdLst/>
            <a:ahLst/>
            <a:cxnLst/>
            <a:rect l="l" t="t" r="r" b="b"/>
            <a:pathLst>
              <a:path w="3869690" h="451484">
                <a:moveTo>
                  <a:pt x="3869436" y="0"/>
                </a:moveTo>
                <a:lnTo>
                  <a:pt x="0" y="0"/>
                </a:lnTo>
                <a:lnTo>
                  <a:pt x="0" y="451103"/>
                </a:lnTo>
                <a:lnTo>
                  <a:pt x="3869436" y="451103"/>
                </a:lnTo>
                <a:lnTo>
                  <a:pt x="386943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561187"/>
            <a:ext cx="8009255" cy="5708015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dirty="0" sz="3200" spc="-5" b="1">
                <a:latin typeface="Times New Roman"/>
                <a:cs typeface="Times New Roman"/>
              </a:rPr>
              <a:t>registration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certificate.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9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be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 to secure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credit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facilities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loans.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disputes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minimised.</a:t>
            </a:r>
            <a:endParaRPr sz="3200">
              <a:latin typeface="Times New Roman"/>
              <a:cs typeface="Times New Roman"/>
            </a:endParaRPr>
          </a:p>
          <a:p>
            <a:pPr algn="just" marL="355600" marR="127000" indent="-342900">
              <a:lnSpc>
                <a:spcPct val="114999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Possession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title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encourages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farmers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invest in long term and permanent projects 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 care 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land.</a:t>
            </a:r>
            <a:endParaRPr sz="3200">
              <a:latin typeface="Times New Roman"/>
              <a:cs typeface="Times New Roman"/>
            </a:endParaRPr>
          </a:p>
          <a:p>
            <a:pPr algn="just" marL="355600" marR="118745" indent="-342900">
              <a:lnSpc>
                <a:spcPct val="114999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Enables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occupant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lease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 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gets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income.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69659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1183" y="256031"/>
            <a:ext cx="50704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Settlement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Resettlement.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401685" cy="3519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85445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Settlement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-refers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occupation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 previously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uninhabited.(not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occupied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all.)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101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Resettlement </a:t>
            </a:r>
            <a:r>
              <a:rPr dirty="0" sz="3200">
                <a:latin typeface="Times New Roman"/>
                <a:cs typeface="Times New Roman"/>
              </a:rPr>
              <a:t>-refers to the process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transferring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people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densely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populated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areas 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sparsely populated areas, </a:t>
            </a:r>
            <a:r>
              <a:rPr dirty="0" sz="3200" spc="-5">
                <a:latin typeface="Times New Roman"/>
                <a:cs typeface="Times New Roman"/>
              </a:rPr>
              <a:t>i.e.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5" b="1">
                <a:latin typeface="Times New Roman"/>
                <a:cs typeface="Times New Roman"/>
              </a:rPr>
              <a:t>million </a:t>
            </a:r>
            <a:r>
              <a:rPr dirty="0" sz="3200" spc="-10" b="1">
                <a:latin typeface="Times New Roman"/>
                <a:cs typeface="Times New Roman"/>
              </a:rPr>
              <a:t>acre 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scheme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6591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What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are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objectives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816863"/>
            <a:ext cx="261556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spc="-55" b="1">
                <a:latin typeface="Times New Roman"/>
                <a:cs typeface="Times New Roman"/>
              </a:rPr>
              <a:t>r</a:t>
            </a:r>
            <a:r>
              <a:rPr dirty="0" sz="3200" b="1">
                <a:latin typeface="Times New Roman"/>
                <a:cs typeface="Times New Roman"/>
              </a:rPr>
              <a:t>edistribut</a:t>
            </a:r>
            <a:r>
              <a:rPr dirty="0" sz="3200" spc="-10" b="1">
                <a:latin typeface="Times New Roman"/>
                <a:cs typeface="Times New Roman"/>
              </a:rPr>
              <a:t>i</a:t>
            </a:r>
            <a:r>
              <a:rPr dirty="0" sz="3200" b="1">
                <a:latin typeface="Times New Roman"/>
                <a:cs typeface="Times New Roman"/>
              </a:rPr>
              <a:t>on?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74981"/>
            <a:ext cx="7997190" cy="4894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ease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population pressure by transferring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people to sparsely populated areas/uninhabited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areas.</a:t>
            </a:r>
            <a:endParaRPr sz="3200">
              <a:latin typeface="Times New Roman"/>
              <a:cs typeface="Times New Roman"/>
            </a:endParaRPr>
          </a:p>
          <a:p>
            <a:pPr marL="355600" marR="532765" indent="-342900">
              <a:lnSpc>
                <a:spcPct val="114999"/>
              </a:lnSpc>
              <a:spcBef>
                <a:spcPts val="101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14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increase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agricultural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production-through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putting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idle 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use.</a:t>
            </a:r>
            <a:endParaRPr sz="3200">
              <a:latin typeface="Times New Roman"/>
              <a:cs typeface="Times New Roman"/>
            </a:endParaRPr>
          </a:p>
          <a:p>
            <a:pPr marL="355600" marR="290195" indent="-342900">
              <a:lnSpc>
                <a:spcPct val="115100"/>
              </a:lnSpc>
              <a:spcBef>
                <a:spcPts val="9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create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employment-helps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tsetse-fly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consolidated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barrier.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168275" cy="140081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78028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Development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settlement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schemes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Kenya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943355"/>
            <a:ext cx="42062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million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acre </a:t>
            </a:r>
            <a:r>
              <a:rPr dirty="0" sz="3200" b="1">
                <a:latin typeface="Times New Roman"/>
                <a:cs typeface="Times New Roman"/>
              </a:rPr>
              <a:t>scheme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502638"/>
            <a:ext cx="8266430" cy="3391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Its aim was </a:t>
            </a:r>
            <a:r>
              <a:rPr dirty="0" sz="3200" spc="-1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transfer about 1,000,000 acres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 in the </a:t>
            </a:r>
            <a:r>
              <a:rPr dirty="0" sz="3200" spc="-5">
                <a:latin typeface="Times New Roman"/>
                <a:cs typeface="Times New Roman"/>
              </a:rPr>
              <a:t>‘white </a:t>
            </a:r>
            <a:r>
              <a:rPr dirty="0" sz="3200">
                <a:latin typeface="Times New Roman"/>
                <a:cs typeface="Times New Roman"/>
              </a:rPr>
              <a:t>highlands’ to </a:t>
            </a:r>
            <a:r>
              <a:rPr dirty="0" sz="3200" spc="-5">
                <a:latin typeface="Times New Roman"/>
                <a:cs typeface="Times New Roman"/>
              </a:rPr>
              <a:t>Africans </a:t>
            </a:r>
            <a:r>
              <a:rPr dirty="0" sz="3200">
                <a:latin typeface="Times New Roman"/>
                <a:cs typeface="Times New Roman"/>
              </a:rPr>
              <a:t>during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independence.it was divided into high density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schemes (land was fertile and productive), low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density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schemes(land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relatively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population.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5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2984"/>
            <a:ext cx="777748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GENE</a:t>
            </a:r>
            <a:r>
              <a:rPr dirty="0" sz="3000" b="1">
                <a:latin typeface="Times New Roman"/>
                <a:cs typeface="Times New Roman"/>
              </a:rPr>
              <a:t>R</a:t>
            </a:r>
            <a:r>
              <a:rPr dirty="0" sz="3000" spc="-5" b="1">
                <a:latin typeface="Times New Roman"/>
                <a:cs typeface="Times New Roman"/>
              </a:rPr>
              <a:t>AL</a:t>
            </a:r>
            <a:r>
              <a:rPr dirty="0" sz="3000" spc="-19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OBJEC</a:t>
            </a:r>
            <a:r>
              <a:rPr dirty="0" sz="3000" b="1">
                <a:latin typeface="Times New Roman"/>
                <a:cs typeface="Times New Roman"/>
              </a:rPr>
              <a:t>T</a:t>
            </a:r>
            <a:r>
              <a:rPr dirty="0" sz="3000" spc="-5" b="1">
                <a:latin typeface="Times New Roman"/>
                <a:cs typeface="Times New Roman"/>
              </a:rPr>
              <a:t>IVES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15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THE </a:t>
            </a:r>
            <a:r>
              <a:rPr dirty="0" sz="3000" spc="-5" b="1">
                <a:latin typeface="Times New Roman"/>
                <a:cs typeface="Times New Roman"/>
              </a:rPr>
              <a:t>M</a:t>
            </a:r>
            <a:r>
              <a:rPr dirty="0" sz="3000" spc="-15" b="1">
                <a:latin typeface="Times New Roman"/>
                <a:cs typeface="Times New Roman"/>
              </a:rPr>
              <a:t>I</a:t>
            </a:r>
            <a:r>
              <a:rPr dirty="0" sz="3000" spc="-5" b="1">
                <a:latin typeface="Times New Roman"/>
                <a:cs typeface="Times New Roman"/>
              </a:rPr>
              <a:t>LLION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778763"/>
            <a:ext cx="29216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b="1">
                <a:latin typeface="Times New Roman"/>
                <a:cs typeface="Times New Roman"/>
              </a:rPr>
              <a:t>ACRE</a:t>
            </a:r>
            <a:r>
              <a:rPr dirty="0" sz="3000" spc="-10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SCHEME.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82449"/>
            <a:ext cx="8482330" cy="4994910"/>
          </a:xfrm>
          <a:prstGeom prst="rect">
            <a:avLst/>
          </a:prstGeom>
        </p:spPr>
        <p:txBody>
          <a:bodyPr wrap="square" lIns="0" tIns="20764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3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transfer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 </a:t>
            </a:r>
            <a:r>
              <a:rPr dirty="0" sz="3000" spc="-5">
                <a:latin typeface="Times New Roman"/>
                <a:cs typeface="Times New Roman"/>
              </a:rPr>
              <a:t>whites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settlers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6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Africans.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reduce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population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pressure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African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reserves.</a:t>
            </a:r>
            <a:endParaRPr sz="3000">
              <a:latin typeface="Times New Roman"/>
              <a:cs typeface="Times New Roman"/>
            </a:endParaRPr>
          </a:p>
          <a:p>
            <a:pPr marL="355600" marR="245745" indent="-342900">
              <a:lnSpc>
                <a:spcPct val="114999"/>
              </a:lnSpc>
              <a:spcBef>
                <a:spcPts val="100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settle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former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employees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europeen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farmers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squatters.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solve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unemployment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problem.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3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increase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agricultural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1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Maintain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levels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achieved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former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white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settlers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also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earn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foreign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exchange.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53415"/>
            <a:ext cx="8365490" cy="587311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ts val="3010"/>
              </a:lnSpc>
              <a:spcBef>
                <a:spcPts val="39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Examples</a:t>
            </a:r>
            <a:r>
              <a:rPr dirty="0" u="heavy" sz="27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27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settlement</a:t>
            </a:r>
            <a:r>
              <a:rPr dirty="0" u="heavy" sz="27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schemes</a:t>
            </a:r>
            <a:r>
              <a:rPr dirty="0" u="heavy" sz="27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under</a:t>
            </a:r>
            <a:r>
              <a:rPr dirty="0" u="heavy" sz="27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27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million</a:t>
            </a:r>
            <a:r>
              <a:rPr dirty="0" u="heavy" sz="27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acre </a:t>
            </a:r>
            <a:r>
              <a:rPr dirty="0" sz="2700" spc="-660" b="1"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scheme.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 spc="-10">
                <a:latin typeface="Times New Roman"/>
                <a:cs typeface="Times New Roman"/>
              </a:rPr>
              <a:t>Ol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kalou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salient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scheme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Harambee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settlement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schemes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‘Z’</a:t>
            </a:r>
            <a:r>
              <a:rPr dirty="0" sz="2700" spc="-204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</a:t>
            </a:r>
            <a:r>
              <a:rPr dirty="0" sz="2700" spc="5">
                <a:latin typeface="Times New Roman"/>
                <a:cs typeface="Times New Roman"/>
              </a:rPr>
              <a:t>l</a:t>
            </a:r>
            <a:r>
              <a:rPr dirty="0" sz="2700">
                <a:latin typeface="Times New Roman"/>
                <a:cs typeface="Times New Roman"/>
              </a:rPr>
              <a:t>o</a:t>
            </a:r>
            <a:r>
              <a:rPr dirty="0" sz="2700" spc="5">
                <a:latin typeface="Times New Roman"/>
                <a:cs typeface="Times New Roman"/>
              </a:rPr>
              <a:t>t</a:t>
            </a:r>
            <a:r>
              <a:rPr dirty="0" sz="2700">
                <a:latin typeface="Times New Roman"/>
                <a:cs typeface="Times New Roman"/>
              </a:rPr>
              <a:t>s</a:t>
            </a:r>
            <a:endParaRPr sz="2700">
              <a:latin typeface="Times New Roman"/>
              <a:cs typeface="Times New Roman"/>
            </a:endParaRPr>
          </a:p>
          <a:p>
            <a:pPr marL="12700" marR="310515">
              <a:lnSpc>
                <a:spcPts val="3010"/>
              </a:lnSpc>
              <a:spcBef>
                <a:spcPts val="11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Other</a:t>
            </a:r>
            <a:r>
              <a:rPr dirty="0" u="heavy" sz="27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settlement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schemes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started</a:t>
            </a:r>
            <a:r>
              <a:rPr dirty="0" u="heavy" sz="27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by the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government </a:t>
            </a:r>
            <a:r>
              <a:rPr dirty="0" sz="2700" spc="-660" b="1"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following</a:t>
            </a:r>
            <a:r>
              <a:rPr dirty="0" u="heavy" sz="27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million</a:t>
            </a:r>
            <a:r>
              <a:rPr dirty="0" u="heavy" sz="27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acre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scheme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Jet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schemes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Haraka</a:t>
            </a:r>
            <a:r>
              <a:rPr dirty="0" sz="2700" spc="-7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schemes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3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Shirika</a:t>
            </a:r>
            <a:r>
              <a:rPr dirty="0" sz="2700" spc="-8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schemes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Lari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settlement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schemes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squatter’s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settlement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schemes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5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2984"/>
            <a:ext cx="49758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METHODS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OF</a:t>
            </a:r>
            <a:r>
              <a:rPr dirty="0" sz="3000" spc="-114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SELECTION.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3082"/>
            <a:ext cx="8439785" cy="5284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960755" indent="-342900">
              <a:lnSpc>
                <a:spcPct val="114999"/>
              </a:lnSpc>
              <a:spcBef>
                <a:spcPts val="10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Mass selection-</a:t>
            </a:r>
            <a:r>
              <a:rPr dirty="0" sz="3000" spc="-5">
                <a:latin typeface="Times New Roman"/>
                <a:cs typeface="Times New Roman"/>
              </a:rPr>
              <a:t>this method involves choosing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breeding </a:t>
            </a:r>
            <a:r>
              <a:rPr dirty="0" sz="3000">
                <a:latin typeface="Times New Roman"/>
                <a:cs typeface="Times New Roman"/>
              </a:rPr>
              <a:t>on the </a:t>
            </a:r>
            <a:r>
              <a:rPr dirty="0" sz="3000" spc="-5">
                <a:latin typeface="Times New Roman"/>
                <a:cs typeface="Times New Roman"/>
              </a:rPr>
              <a:t>basis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their </a:t>
            </a:r>
            <a:r>
              <a:rPr dirty="0" sz="3000">
                <a:latin typeface="Times New Roman"/>
                <a:cs typeface="Times New Roman"/>
              </a:rPr>
              <a:t>own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performance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then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</a:t>
            </a:r>
            <a:r>
              <a:rPr dirty="0" sz="3000" spc="-5">
                <a:latin typeface="Times New Roman"/>
                <a:cs typeface="Times New Roman"/>
              </a:rPr>
              <a:t>random.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Progeny</a:t>
            </a:r>
            <a:r>
              <a:rPr dirty="0" sz="3000" spc="-5" b="1">
                <a:latin typeface="Times New Roman"/>
                <a:cs typeface="Times New Roman"/>
              </a:rPr>
              <a:t> testing-</a:t>
            </a:r>
            <a:r>
              <a:rPr dirty="0" sz="3000" spc="-5">
                <a:latin typeface="Times New Roman"/>
                <a:cs typeface="Times New Roman"/>
              </a:rPr>
              <a:t>in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method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group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progenies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(offsprings)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a help 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increase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accuracy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selection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breeding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stock.</a:t>
            </a:r>
            <a:endParaRPr sz="3000">
              <a:latin typeface="Times New Roman"/>
              <a:cs typeface="Times New Roman"/>
            </a:endParaRPr>
          </a:p>
          <a:p>
            <a:pPr marL="355600" marR="420370" indent="-342900">
              <a:lnSpc>
                <a:spcPct val="114999"/>
              </a:lnSpc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Contemporary</a:t>
            </a:r>
            <a:r>
              <a:rPr dirty="0" sz="3000" spc="-5" b="1">
                <a:latin typeface="Times New Roman"/>
                <a:cs typeface="Times New Roman"/>
              </a:rPr>
              <a:t> comparison-</a:t>
            </a:r>
            <a:r>
              <a:rPr dirty="0" sz="3000" spc="-5">
                <a:latin typeface="Times New Roman"/>
                <a:cs typeface="Times New Roman"/>
              </a:rPr>
              <a:t>it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involves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comparison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average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daughters</a:t>
            </a:r>
            <a:r>
              <a:rPr dirty="0" sz="3000">
                <a:latin typeface="Times New Roman"/>
                <a:cs typeface="Times New Roman"/>
              </a:rPr>
              <a:t> of each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bull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 that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other </a:t>
            </a:r>
            <a:r>
              <a:rPr dirty="0" sz="3000" spc="-5">
                <a:latin typeface="Times New Roman"/>
                <a:cs typeface="Times New Roman"/>
              </a:rPr>
              <a:t>heifer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referred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contemporaries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heard.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74574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What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were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requirements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7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success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816863"/>
            <a:ext cx="35128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settlement</a:t>
            </a:r>
            <a:r>
              <a:rPr dirty="0" sz="3200" spc="-7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schemes?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74981"/>
            <a:ext cx="8246745" cy="4333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128270" indent="-342900">
              <a:lnSpc>
                <a:spcPct val="115100"/>
              </a:lnSpc>
              <a:spcBef>
                <a:spcPts val="9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population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pressure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reserves.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100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enough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economic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motivation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persevere.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7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Settlers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capital.</a:t>
            </a:r>
            <a:endParaRPr sz="3200">
              <a:latin typeface="Times New Roman"/>
              <a:cs typeface="Times New Roman"/>
            </a:endParaRPr>
          </a:p>
          <a:p>
            <a:pPr marL="355600" marR="738505" indent="-342900">
              <a:lnSpc>
                <a:spcPct val="115100"/>
              </a:lnSpc>
              <a:spcBef>
                <a:spcPts val="99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Settlers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break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traditional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society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scheme.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5813" y="96982"/>
            <a:ext cx="6529070" cy="17087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1280" marR="5080" indent="-68580">
              <a:lnSpc>
                <a:spcPct val="114999"/>
              </a:lnSpc>
              <a:spcBef>
                <a:spcPts val="100"/>
              </a:spcBef>
            </a:pPr>
            <a:r>
              <a:rPr dirty="0" u="none" sz="2800" spc="5"/>
              <a:t>Ch5 </a:t>
            </a:r>
            <a:r>
              <a:rPr dirty="0" spc="-155"/>
              <a:t>SOIL </a:t>
            </a:r>
            <a:r>
              <a:rPr dirty="0" spc="45"/>
              <a:t>AND </a:t>
            </a:r>
            <a:r>
              <a:rPr dirty="0" spc="-165"/>
              <a:t>WATER </a:t>
            </a:r>
            <a:r>
              <a:rPr dirty="0" u="none" spc="-1205"/>
              <a:t> </a:t>
            </a:r>
            <a:r>
              <a:rPr dirty="0" spc="40"/>
              <a:t>C</a:t>
            </a:r>
            <a:r>
              <a:rPr dirty="0" spc="-130"/>
              <a:t>O</a:t>
            </a:r>
            <a:r>
              <a:rPr dirty="0" spc="-114"/>
              <a:t>N</a:t>
            </a:r>
            <a:r>
              <a:rPr dirty="0" spc="-85"/>
              <a:t>S</a:t>
            </a:r>
            <a:r>
              <a:rPr dirty="0" spc="-80"/>
              <a:t>E</a:t>
            </a:r>
            <a:r>
              <a:rPr dirty="0" spc="-305"/>
              <a:t>R</a:t>
            </a:r>
            <a:r>
              <a:rPr dirty="0" spc="-330"/>
              <a:t>V</a:t>
            </a:r>
            <a:r>
              <a:rPr dirty="0" spc="125"/>
              <a:t>A</a:t>
            </a:r>
            <a:r>
              <a:rPr dirty="0" spc="-80"/>
              <a:t>TION</a:t>
            </a:r>
            <a:r>
              <a:rPr dirty="0" u="none" spc="-520"/>
              <a:t> </a:t>
            </a:r>
            <a:r>
              <a:rPr dirty="0" u="none" sz="2800" spc="-125"/>
              <a:t>4</a:t>
            </a:r>
            <a:r>
              <a:rPr dirty="0" u="none" sz="2800" spc="-135"/>
              <a:t>4</a:t>
            </a:r>
            <a:r>
              <a:rPr dirty="0" u="none" sz="2800" spc="-65"/>
              <a:t>3</a:t>
            </a:r>
            <a:r>
              <a:rPr dirty="0" u="none" sz="2800"/>
              <a:t>/</a:t>
            </a:r>
            <a:r>
              <a:rPr dirty="0" u="none" sz="2800" spc="305"/>
              <a:t>1</a:t>
            </a:r>
            <a:endParaRPr sz="28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21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74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/>
              <a:t>Soil</a:t>
            </a:r>
            <a:r>
              <a:rPr dirty="0" spc="-55"/>
              <a:t> </a:t>
            </a:r>
            <a:r>
              <a:rPr dirty="0" spc="-10"/>
              <a:t>erosion</a:t>
            </a: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b="0">
                <a:latin typeface="Times New Roman"/>
                <a:cs typeface="Times New Roman"/>
              </a:rPr>
              <a:t>Refers to </a:t>
            </a:r>
            <a:r>
              <a:rPr dirty="0" spc="-5" b="0">
                <a:latin typeface="Times New Roman"/>
                <a:cs typeface="Times New Roman"/>
              </a:rPr>
              <a:t>process</a:t>
            </a:r>
            <a:r>
              <a:rPr dirty="0" b="0">
                <a:latin typeface="Times New Roman"/>
                <a:cs typeface="Times New Roman"/>
              </a:rPr>
              <a:t> by which </a:t>
            </a:r>
            <a:r>
              <a:rPr dirty="0" spc="-5" b="0">
                <a:latin typeface="Times New Roman"/>
                <a:cs typeface="Times New Roman"/>
              </a:rPr>
              <a:t>soil</a:t>
            </a:r>
            <a:r>
              <a:rPr dirty="0" spc="-15" b="0">
                <a:latin typeface="Times New Roman"/>
                <a:cs typeface="Times New Roman"/>
              </a:rPr>
              <a:t> </a:t>
            </a:r>
            <a:r>
              <a:rPr dirty="0" spc="-5" b="0">
                <a:latin typeface="Times New Roman"/>
                <a:cs typeface="Times New Roman"/>
              </a:rPr>
              <a:t>is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5" b="0">
                <a:latin typeface="Times New Roman"/>
                <a:cs typeface="Times New Roman"/>
              </a:rPr>
              <a:t>detached, </a:t>
            </a:r>
            <a:r>
              <a:rPr dirty="0" spc="-885" b="0">
                <a:latin typeface="Times New Roman"/>
                <a:cs typeface="Times New Roman"/>
              </a:rPr>
              <a:t> </a:t>
            </a:r>
            <a:r>
              <a:rPr dirty="0" spc="-5" b="0">
                <a:latin typeface="Times New Roman"/>
                <a:cs typeface="Times New Roman"/>
              </a:rPr>
              <a:t>removed </a:t>
            </a:r>
            <a:r>
              <a:rPr dirty="0" b="0">
                <a:latin typeface="Times New Roman"/>
                <a:cs typeface="Times New Roman"/>
              </a:rPr>
              <a:t>and </a:t>
            </a:r>
            <a:r>
              <a:rPr dirty="0" spc="-5" b="0">
                <a:latin typeface="Times New Roman"/>
                <a:cs typeface="Times New Roman"/>
              </a:rPr>
              <a:t>carried </a:t>
            </a:r>
            <a:r>
              <a:rPr dirty="0" b="0">
                <a:latin typeface="Times New Roman"/>
                <a:cs typeface="Times New Roman"/>
              </a:rPr>
              <a:t>away from one place 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to</a:t>
            </a:r>
            <a:r>
              <a:rPr dirty="0" spc="-5" b="0">
                <a:latin typeface="Times New Roman"/>
                <a:cs typeface="Times New Roman"/>
              </a:rPr>
              <a:t> another</a:t>
            </a:r>
            <a:r>
              <a:rPr dirty="0" b="0">
                <a:latin typeface="Times New Roman"/>
                <a:cs typeface="Times New Roman"/>
              </a:rPr>
              <a:t> where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it</a:t>
            </a:r>
            <a:r>
              <a:rPr dirty="0" spc="-5" b="0">
                <a:latin typeface="Times New Roman"/>
                <a:cs typeface="Times New Roman"/>
              </a:rPr>
              <a:t> may </a:t>
            </a:r>
            <a:r>
              <a:rPr dirty="0" b="0">
                <a:latin typeface="Times New Roman"/>
                <a:cs typeface="Times New Roman"/>
              </a:rPr>
              <a:t>not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be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useful.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96" y="100584"/>
            <a:ext cx="8425180" cy="1371600"/>
            <a:chOff x="82296" y="100584"/>
            <a:chExt cx="8425180" cy="1371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804" y="408963"/>
              <a:ext cx="128015" cy="1282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96" y="100584"/>
              <a:ext cx="8081772" cy="845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796" y="615696"/>
              <a:ext cx="7527035" cy="640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96" y="626364"/>
              <a:ext cx="3278124" cy="8458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96" y="1141475"/>
              <a:ext cx="2820924" cy="6400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07340" y="130301"/>
            <a:ext cx="8298180" cy="6063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53390">
              <a:lnSpc>
                <a:spcPct val="115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State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explain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10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factors</a:t>
            </a:r>
            <a:r>
              <a:rPr dirty="0" u="heavy" sz="30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that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influence</a:t>
            </a:r>
            <a:r>
              <a:rPr dirty="0" u="heavy" sz="30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soil </a:t>
            </a:r>
            <a:r>
              <a:rPr dirty="0" sz="3000" spc="-735" b="1"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erosion.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(10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mks)</a:t>
            </a:r>
            <a:endParaRPr sz="3000">
              <a:latin typeface="Times New Roman"/>
              <a:cs typeface="Times New Roman"/>
            </a:endParaRPr>
          </a:p>
          <a:p>
            <a:pPr marL="355600" marR="244475" indent="-342900">
              <a:lnSpc>
                <a:spcPct val="114999"/>
              </a:lnSpc>
              <a:spcBef>
                <a:spcPts val="10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Slope</a:t>
            </a:r>
            <a:r>
              <a:rPr dirty="0" sz="3000" b="1">
                <a:latin typeface="Times New Roman"/>
                <a:cs typeface="Times New Roman"/>
              </a:rPr>
              <a:t> 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the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land/topography</a:t>
            </a:r>
            <a:r>
              <a:rPr dirty="0" sz="3000" spc="-5">
                <a:latin typeface="Times New Roman"/>
                <a:cs typeface="Times New Roman"/>
              </a:rPr>
              <a:t>-speed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determined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slope.</a:t>
            </a:r>
            <a:r>
              <a:rPr dirty="0" sz="3000" spc="-55">
                <a:latin typeface="Times New Roman"/>
                <a:cs typeface="Times New Roman"/>
              </a:rPr>
              <a:t> </a:t>
            </a:r>
            <a:r>
              <a:rPr dirty="0" sz="3000" spc="-50">
                <a:latin typeface="Times New Roman"/>
                <a:cs typeface="Times New Roman"/>
              </a:rPr>
              <a:t>Water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flows</a:t>
            </a:r>
            <a:r>
              <a:rPr dirty="0" sz="3000">
                <a:latin typeface="Times New Roman"/>
                <a:cs typeface="Times New Roman"/>
              </a:rPr>
              <a:t> with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speed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steep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slopes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hence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erosive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power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which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increases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erosion.</a:t>
            </a:r>
            <a:r>
              <a:rPr dirty="0" sz="3000" spc="-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steeper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slope,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greater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speed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water 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higher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erosive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power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erosion.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30" b="1">
                <a:latin typeface="Times New Roman"/>
                <a:cs typeface="Times New Roman"/>
              </a:rPr>
              <a:t>Vegetation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cover</a:t>
            </a:r>
            <a:r>
              <a:rPr dirty="0" sz="3000" spc="-5">
                <a:latin typeface="Times New Roman"/>
                <a:cs typeface="Times New Roman"/>
              </a:rPr>
              <a:t>-vegetation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cover such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forests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protects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against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erosion,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act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barriers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preventing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exposure of </a:t>
            </a:r>
            <a:r>
              <a:rPr dirty="0" sz="3000" spc="-5">
                <a:latin typeface="Times New Roman"/>
                <a:cs typeface="Times New Roman"/>
              </a:rPr>
              <a:t>soil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agents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erosion.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282305" cy="5201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99415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Overstocking</a:t>
            </a:r>
            <a:r>
              <a:rPr dirty="0" sz="3200">
                <a:latin typeface="Times New Roman"/>
                <a:cs typeface="Times New Roman"/>
              </a:rPr>
              <a:t>-it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leads</a:t>
            </a:r>
            <a:r>
              <a:rPr dirty="0" sz="3200" spc="-5">
                <a:latin typeface="Times New Roman"/>
                <a:cs typeface="Times New Roman"/>
              </a:rPr>
              <a:t> to</a:t>
            </a:r>
            <a:r>
              <a:rPr dirty="0" sz="3200">
                <a:latin typeface="Times New Roman"/>
                <a:cs typeface="Times New Roman"/>
              </a:rPr>
              <a:t> uncontrolled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(overgrazing) </a:t>
            </a:r>
            <a:r>
              <a:rPr dirty="0" sz="3200">
                <a:latin typeface="Times New Roman"/>
                <a:cs typeface="Times New Roman"/>
              </a:rPr>
              <a:t>which leaves the land bare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</a:t>
            </a:r>
            <a:r>
              <a:rPr dirty="0" sz="3200" spc="5">
                <a:latin typeface="Times New Roman"/>
                <a:cs typeface="Times New Roman"/>
              </a:rPr>
              <a:t>x</a:t>
            </a:r>
            <a:r>
              <a:rPr dirty="0" sz="3200">
                <a:latin typeface="Times New Roman"/>
                <a:cs typeface="Times New Roman"/>
              </a:rPr>
              <a:t>p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sing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sion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g</a:t>
            </a:r>
            <a:r>
              <a:rPr dirty="0" sz="3200">
                <a:latin typeface="Times New Roman"/>
                <a:cs typeface="Times New Roman"/>
              </a:rPr>
              <a:t>e</a:t>
            </a:r>
            <a:r>
              <a:rPr dirty="0" sz="3200" spc="5">
                <a:latin typeface="Times New Roman"/>
                <a:cs typeface="Times New Roman"/>
              </a:rPr>
              <a:t>n</a:t>
            </a:r>
            <a:r>
              <a:rPr dirty="0" sz="3200">
                <a:latin typeface="Times New Roman"/>
                <a:cs typeface="Times New Roman"/>
              </a:rPr>
              <a:t>ts.</a:t>
            </a:r>
            <a:r>
              <a:rPr dirty="0" sz="3200" spc="-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</a:t>
            </a:r>
            <a:r>
              <a:rPr dirty="0" sz="3200" spc="10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l  </a:t>
            </a:r>
            <a:r>
              <a:rPr dirty="0" sz="3200">
                <a:latin typeface="Times New Roman"/>
                <a:cs typeface="Times New Roman"/>
              </a:rPr>
              <a:t>trampling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 has erosive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effect</a:t>
            </a:r>
            <a:r>
              <a:rPr dirty="0" sz="3200">
                <a:latin typeface="Times New Roman"/>
                <a:cs typeface="Times New Roman"/>
              </a:rPr>
              <a:t> 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soil.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Deforestation</a:t>
            </a:r>
            <a:r>
              <a:rPr dirty="0" sz="3200" spc="-5">
                <a:latin typeface="Times New Roman"/>
                <a:cs typeface="Times New Roman"/>
              </a:rPr>
              <a:t>-this </a:t>
            </a:r>
            <a:r>
              <a:rPr dirty="0" sz="3200">
                <a:latin typeface="Times New Roman"/>
                <a:cs typeface="Times New Roman"/>
              </a:rPr>
              <a:t>is indiscriminate removal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trees from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forested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areas. Clearing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forests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leaves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soil exposed both to high temperatures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heavy rainfall hence </a:t>
            </a:r>
            <a:r>
              <a:rPr dirty="0" sz="3200" spc="-10">
                <a:latin typeface="Times New Roman"/>
                <a:cs typeface="Times New Roman"/>
              </a:rPr>
              <a:t>organic </a:t>
            </a:r>
            <a:r>
              <a:rPr dirty="0" sz="3200">
                <a:latin typeface="Times New Roman"/>
                <a:cs typeface="Times New Roman"/>
              </a:rPr>
              <a:t>matter is washed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away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surface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run</a:t>
            </a:r>
            <a:r>
              <a:rPr dirty="0" sz="3200" spc="-15">
                <a:latin typeface="Times New Roman"/>
                <a:cs typeface="Times New Roman"/>
              </a:rPr>
              <a:t> off.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5729"/>
            <a:ext cx="8472805" cy="5935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26034" indent="-342900">
              <a:lnSpc>
                <a:spcPct val="114999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300" b="1">
                <a:latin typeface="Times New Roman"/>
                <a:cs typeface="Times New Roman"/>
              </a:rPr>
              <a:t>Amount</a:t>
            </a:r>
            <a:r>
              <a:rPr dirty="0" sz="3300" spc="-5" b="1">
                <a:latin typeface="Times New Roman"/>
                <a:cs typeface="Times New Roman"/>
              </a:rPr>
              <a:t> and</a:t>
            </a:r>
            <a:r>
              <a:rPr dirty="0" sz="3300" spc="5" b="1">
                <a:latin typeface="Times New Roman"/>
                <a:cs typeface="Times New Roman"/>
              </a:rPr>
              <a:t> </a:t>
            </a:r>
            <a:r>
              <a:rPr dirty="0" sz="3300" spc="-5" b="1">
                <a:latin typeface="Times New Roman"/>
                <a:cs typeface="Times New Roman"/>
              </a:rPr>
              <a:t>intensity</a:t>
            </a:r>
            <a:r>
              <a:rPr dirty="0" sz="3300" b="1">
                <a:latin typeface="Times New Roman"/>
                <a:cs typeface="Times New Roman"/>
              </a:rPr>
              <a:t> of </a:t>
            </a:r>
            <a:r>
              <a:rPr dirty="0" sz="3300" spc="-5" b="1">
                <a:latin typeface="Times New Roman"/>
                <a:cs typeface="Times New Roman"/>
              </a:rPr>
              <a:t>the</a:t>
            </a:r>
            <a:r>
              <a:rPr dirty="0" sz="3300" b="1">
                <a:latin typeface="Times New Roman"/>
                <a:cs typeface="Times New Roman"/>
              </a:rPr>
              <a:t> rainfall</a:t>
            </a:r>
            <a:r>
              <a:rPr dirty="0" sz="3300">
                <a:latin typeface="Times New Roman"/>
                <a:cs typeface="Times New Roman"/>
              </a:rPr>
              <a:t>- 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raindrops</a:t>
            </a:r>
            <a:r>
              <a:rPr dirty="0" sz="3300" spc="-4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hit</a:t>
            </a:r>
            <a:r>
              <a:rPr dirty="0" sz="3300" spc="-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the</a:t>
            </a:r>
            <a:r>
              <a:rPr dirty="0" sz="3300" spc="-1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ground</a:t>
            </a:r>
            <a:r>
              <a:rPr dirty="0" sz="3300" spc="-3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with</a:t>
            </a:r>
            <a:r>
              <a:rPr dirty="0" sz="3300" spc="-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force</a:t>
            </a:r>
            <a:r>
              <a:rPr dirty="0" sz="3300" spc="-3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that</a:t>
            </a:r>
            <a:r>
              <a:rPr dirty="0" sz="3300" spc="-5">
                <a:latin typeface="Times New Roman"/>
                <a:cs typeface="Times New Roman"/>
              </a:rPr>
              <a:t> splashes </a:t>
            </a:r>
            <a:r>
              <a:rPr dirty="0" sz="3300" spc="-81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soil particles </a:t>
            </a:r>
            <a:r>
              <a:rPr dirty="0" sz="3300">
                <a:latin typeface="Times New Roman"/>
                <a:cs typeface="Times New Roman"/>
              </a:rPr>
              <a:t>which are </a:t>
            </a:r>
            <a:r>
              <a:rPr dirty="0" sz="3300" spc="-5">
                <a:latin typeface="Times New Roman"/>
                <a:cs typeface="Times New Roman"/>
              </a:rPr>
              <a:t>then carried </a:t>
            </a:r>
            <a:r>
              <a:rPr dirty="0" sz="3300">
                <a:latin typeface="Times New Roman"/>
                <a:cs typeface="Times New Roman"/>
              </a:rPr>
              <a:t>away by 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flowing surface </a:t>
            </a:r>
            <a:r>
              <a:rPr dirty="0" sz="3300" spc="-5">
                <a:latin typeface="Times New Roman"/>
                <a:cs typeface="Times New Roman"/>
              </a:rPr>
              <a:t>run-off </a:t>
            </a:r>
            <a:r>
              <a:rPr dirty="0" sz="3300">
                <a:latin typeface="Times New Roman"/>
                <a:cs typeface="Times New Roman"/>
              </a:rPr>
              <a:t>in areas with heavy 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rains.</a:t>
            </a: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300" b="1">
                <a:latin typeface="Times New Roman"/>
                <a:cs typeface="Times New Roman"/>
              </a:rPr>
              <a:t>The</a:t>
            </a:r>
            <a:r>
              <a:rPr dirty="0" sz="3300" spc="-10" b="1">
                <a:latin typeface="Times New Roman"/>
                <a:cs typeface="Times New Roman"/>
              </a:rPr>
              <a:t> </a:t>
            </a:r>
            <a:r>
              <a:rPr dirty="0" sz="3300" b="1">
                <a:latin typeface="Times New Roman"/>
                <a:cs typeface="Times New Roman"/>
              </a:rPr>
              <a:t>type</a:t>
            </a:r>
            <a:r>
              <a:rPr dirty="0" sz="3300" spc="-15" b="1">
                <a:latin typeface="Times New Roman"/>
                <a:cs typeface="Times New Roman"/>
              </a:rPr>
              <a:t> </a:t>
            </a:r>
            <a:r>
              <a:rPr dirty="0" sz="3300" b="1">
                <a:latin typeface="Times New Roman"/>
                <a:cs typeface="Times New Roman"/>
              </a:rPr>
              <a:t>of</a:t>
            </a:r>
            <a:r>
              <a:rPr dirty="0" sz="3300" spc="-5" b="1">
                <a:latin typeface="Times New Roman"/>
                <a:cs typeface="Times New Roman"/>
              </a:rPr>
              <a:t> </a:t>
            </a:r>
            <a:r>
              <a:rPr dirty="0" sz="3300" b="1">
                <a:latin typeface="Times New Roman"/>
                <a:cs typeface="Times New Roman"/>
              </a:rPr>
              <a:t>soil</a:t>
            </a:r>
            <a:r>
              <a:rPr dirty="0" sz="3300">
                <a:latin typeface="Times New Roman"/>
                <a:cs typeface="Times New Roman"/>
              </a:rPr>
              <a:t>-soils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which</a:t>
            </a:r>
            <a:r>
              <a:rPr dirty="0" sz="3300" spc="-5">
                <a:latin typeface="Times New Roman"/>
                <a:cs typeface="Times New Roman"/>
              </a:rPr>
              <a:t> are</a:t>
            </a:r>
            <a:r>
              <a:rPr dirty="0" sz="3300" spc="-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coarse</a:t>
            </a:r>
            <a:r>
              <a:rPr dirty="0" sz="3300" spc="-5">
                <a:latin typeface="Times New Roman"/>
                <a:cs typeface="Times New Roman"/>
              </a:rPr>
              <a:t> textured</a:t>
            </a:r>
            <a:endParaRPr sz="3300">
              <a:latin typeface="Times New Roman"/>
              <a:cs typeface="Times New Roman"/>
            </a:endParaRPr>
          </a:p>
          <a:p>
            <a:pPr marL="355600" marR="5080">
              <a:lnSpc>
                <a:spcPct val="114999"/>
              </a:lnSpc>
              <a:spcBef>
                <a:spcPts val="5"/>
              </a:spcBef>
            </a:pPr>
            <a:r>
              <a:rPr dirty="0" sz="3300">
                <a:latin typeface="Times New Roman"/>
                <a:cs typeface="Times New Roman"/>
              </a:rPr>
              <a:t>I.e.</a:t>
            </a:r>
            <a:r>
              <a:rPr dirty="0" sz="3300" spc="-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sand</a:t>
            </a:r>
            <a:r>
              <a:rPr dirty="0" sz="3300" spc="-5">
                <a:latin typeface="Times New Roman"/>
                <a:cs typeface="Times New Roman"/>
              </a:rPr>
              <a:t> soil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easily </a:t>
            </a:r>
            <a:r>
              <a:rPr dirty="0" sz="3300">
                <a:latin typeface="Times New Roman"/>
                <a:cs typeface="Times New Roman"/>
              </a:rPr>
              <a:t>become</a:t>
            </a:r>
            <a:r>
              <a:rPr dirty="0" sz="3300" spc="-3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saturated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with</a:t>
            </a:r>
            <a:r>
              <a:rPr dirty="0" sz="3300" spc="-1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water </a:t>
            </a:r>
            <a:r>
              <a:rPr dirty="0" sz="3300" spc="-8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hence they are </a:t>
            </a:r>
            <a:r>
              <a:rPr dirty="0" sz="3300" spc="-5">
                <a:latin typeface="Times New Roman"/>
                <a:cs typeface="Times New Roman"/>
              </a:rPr>
              <a:t>easily </a:t>
            </a:r>
            <a:r>
              <a:rPr dirty="0" sz="3300">
                <a:latin typeface="Times New Roman"/>
                <a:cs typeface="Times New Roman"/>
              </a:rPr>
              <a:t>eroded compared to </a:t>
            </a:r>
            <a:r>
              <a:rPr dirty="0" sz="3300" spc="-5">
                <a:latin typeface="Times New Roman"/>
                <a:cs typeface="Times New Roman"/>
              </a:rPr>
              <a:t>soils </a:t>
            </a:r>
            <a:r>
              <a:rPr dirty="0" sz="3300">
                <a:latin typeface="Times New Roman"/>
                <a:cs typeface="Times New Roman"/>
              </a:rPr>
              <a:t> with fine </a:t>
            </a:r>
            <a:r>
              <a:rPr dirty="0" sz="3300" spc="-5">
                <a:latin typeface="Times New Roman"/>
                <a:cs typeface="Times New Roman"/>
              </a:rPr>
              <a:t>textures </a:t>
            </a:r>
            <a:r>
              <a:rPr dirty="0" sz="3300">
                <a:latin typeface="Times New Roman"/>
                <a:cs typeface="Times New Roman"/>
              </a:rPr>
              <a:t>which have are not </a:t>
            </a:r>
            <a:r>
              <a:rPr dirty="0" sz="3300" spc="-5">
                <a:latin typeface="Times New Roman"/>
                <a:cs typeface="Times New Roman"/>
              </a:rPr>
              <a:t>easily </a:t>
            </a:r>
            <a:r>
              <a:rPr dirty="0" sz="330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saturated</a:t>
            </a:r>
            <a:r>
              <a:rPr dirty="0" sz="3300" spc="-1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with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water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and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are</a:t>
            </a:r>
            <a:r>
              <a:rPr dirty="0" sz="3300" spc="1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not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easily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eroded.</a:t>
            </a:r>
            <a:endParaRPr sz="3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295640" cy="5329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6256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Soil depth-</a:t>
            </a:r>
            <a:r>
              <a:rPr dirty="0" sz="3200">
                <a:latin typeface="Times New Roman"/>
                <a:cs typeface="Times New Roman"/>
              </a:rPr>
              <a:t>soils with shallow depth are easily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saturated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eroded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easily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compared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deep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soils.</a:t>
            </a:r>
            <a:endParaRPr sz="3200">
              <a:latin typeface="Times New Roman"/>
              <a:cs typeface="Times New Roman"/>
            </a:endParaRPr>
          </a:p>
          <a:p>
            <a:pPr marL="355600" marR="548640" indent="-342900">
              <a:lnSpc>
                <a:spcPct val="114999"/>
              </a:lnSpc>
              <a:spcBef>
                <a:spcPts val="10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Burning</a:t>
            </a:r>
            <a:r>
              <a:rPr dirty="0" sz="3200" b="1">
                <a:latin typeface="Times New Roman"/>
                <a:cs typeface="Times New Roman"/>
              </a:rPr>
              <a:t> 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vegetation</a:t>
            </a:r>
            <a:r>
              <a:rPr dirty="0" sz="3200">
                <a:latin typeface="Times New Roman"/>
                <a:cs typeface="Times New Roman"/>
              </a:rPr>
              <a:t>-soil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left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exposed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unprotected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against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agents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 erosion.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1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Clean weeding</a:t>
            </a:r>
            <a:r>
              <a:rPr dirty="0" sz="3200">
                <a:latin typeface="Times New Roman"/>
                <a:cs typeface="Times New Roman"/>
              </a:rPr>
              <a:t>-leaves the soil more or less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unprotected against water erosion as most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vegetation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(weeds)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cleared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leaving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exposed.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509000" cy="407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95275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Planting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annual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crops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on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steep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slopes</a:t>
            </a:r>
            <a:r>
              <a:rPr dirty="0" sz="3200">
                <a:latin typeface="Times New Roman"/>
                <a:cs typeface="Times New Roman"/>
              </a:rPr>
              <a:t>-leads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frequent cultivation which exposes the soil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Ploughing up </a:t>
            </a:r>
            <a:r>
              <a:rPr dirty="0" sz="3200" spc="-5" b="1">
                <a:latin typeface="Times New Roman"/>
                <a:cs typeface="Times New Roman"/>
              </a:rPr>
              <a:t>and </a:t>
            </a:r>
            <a:r>
              <a:rPr dirty="0" sz="3200" b="1">
                <a:latin typeface="Times New Roman"/>
                <a:cs typeface="Times New Roman"/>
              </a:rPr>
              <a:t>down the slope.</a:t>
            </a:r>
            <a:r>
              <a:rPr dirty="0" sz="3200">
                <a:latin typeface="Times New Roman"/>
                <a:cs typeface="Times New Roman"/>
              </a:rPr>
              <a:t>-creates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channels along the slope that run from up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down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 easy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flow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down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high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power.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0"/>
            <a:ext cx="8420735" cy="2522855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200" spc="-50" b="1">
                <a:latin typeface="Times New Roman"/>
                <a:cs typeface="Times New Roman"/>
              </a:rPr>
              <a:t>Types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soil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erosion</a:t>
            </a:r>
            <a:endParaRPr sz="32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4999"/>
              </a:lnSpc>
              <a:spcBef>
                <a:spcPts val="10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Splash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erosion</a:t>
            </a:r>
            <a:r>
              <a:rPr dirty="0" sz="3200" spc="-5">
                <a:latin typeface="Times New Roman"/>
                <a:cs typeface="Times New Roman"/>
              </a:rPr>
              <a:t>-results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impact(effect)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droplets from rain that fall on soil particles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surfaces.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2590800"/>
            <a:ext cx="8610600" cy="4038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26339"/>
            <a:ext cx="8487410" cy="2270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Sheet</a:t>
            </a:r>
            <a:r>
              <a:rPr dirty="0" sz="3200" spc="-5" b="1">
                <a:latin typeface="Times New Roman"/>
                <a:cs typeface="Times New Roman"/>
              </a:rPr>
              <a:t> erosion</a:t>
            </a:r>
            <a:r>
              <a:rPr dirty="0" sz="3200" spc="-5">
                <a:latin typeface="Times New Roman"/>
                <a:cs typeface="Times New Roman"/>
              </a:rPr>
              <a:t>-is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 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layers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flat</a:t>
            </a:r>
            <a:r>
              <a:rPr dirty="0" sz="3200" spc="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gently</a:t>
            </a:r>
            <a:r>
              <a:rPr dirty="0" sz="3200" spc="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sloping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uniformly. 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Caused by surface flow of water which detaches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transports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soil.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828289"/>
            <a:ext cx="8229600" cy="364871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26339"/>
            <a:ext cx="8352790" cy="1708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Rill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erosion-</a:t>
            </a:r>
            <a:r>
              <a:rPr dirty="0" sz="3200" spc="-5">
                <a:latin typeface="Times New Roman"/>
                <a:cs typeface="Times New Roman"/>
              </a:rPr>
              <a:t>is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removal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soil 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from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small well defined channels (rills) that flows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down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slope.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212975"/>
            <a:ext cx="8458200" cy="41878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7931"/>
            <a:ext cx="2034539" cy="422275"/>
          </a:xfrm>
          <a:custGeom>
            <a:avLst/>
            <a:gdLst/>
            <a:ahLst/>
            <a:cxnLst/>
            <a:rect l="l" t="t" r="r" b="b"/>
            <a:pathLst>
              <a:path w="2034539" h="422275">
                <a:moveTo>
                  <a:pt x="2034539" y="0"/>
                </a:moveTo>
                <a:lnTo>
                  <a:pt x="0" y="0"/>
                </a:lnTo>
                <a:lnTo>
                  <a:pt x="0" y="422148"/>
                </a:lnTo>
                <a:lnTo>
                  <a:pt x="2034539" y="422148"/>
                </a:lnTo>
                <a:lnTo>
                  <a:pt x="2034539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2954"/>
            <a:ext cx="8438515" cy="2202180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9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BREEDING</a:t>
            </a:r>
            <a:r>
              <a:rPr dirty="0" sz="3000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101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Breeding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the </a:t>
            </a:r>
            <a:r>
              <a:rPr dirty="0" sz="3000" spc="-5">
                <a:latin typeface="Times New Roman"/>
                <a:cs typeface="Times New Roman"/>
              </a:rPr>
              <a:t>process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mating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selected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males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females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certain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produce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offsprings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required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characteristics.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339466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2392679"/>
            <a:ext cx="633095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Give</a:t>
            </a:r>
            <a:r>
              <a:rPr dirty="0" sz="3000" spc="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five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reasons </a:t>
            </a:r>
            <a:r>
              <a:rPr dirty="0" sz="3000" b="1">
                <a:latin typeface="Times New Roman"/>
                <a:cs typeface="Times New Roman"/>
              </a:rPr>
              <a:t>for</a:t>
            </a:r>
            <a:r>
              <a:rPr dirty="0" sz="3000" spc="-5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breeding </a:t>
            </a:r>
            <a:r>
              <a:rPr dirty="0" sz="3000" spc="-5" b="1">
                <a:latin typeface="Times New Roman"/>
                <a:cs typeface="Times New Roman"/>
              </a:rPr>
              <a:t>animals.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946019"/>
            <a:ext cx="7929880" cy="3363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expand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inherited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potential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satisfy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consumer’s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taste.</a:t>
            </a:r>
            <a:endParaRPr sz="3000">
              <a:latin typeface="Times New Roman"/>
              <a:cs typeface="Times New Roman"/>
            </a:endParaRPr>
          </a:p>
          <a:p>
            <a:pPr marL="355600" marR="72390" indent="-342900">
              <a:lnSpc>
                <a:spcPct val="10500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overcome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problems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created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environment.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Breeding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introduce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new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genes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making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better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For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economic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reasons.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26339"/>
            <a:ext cx="8270240" cy="2270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Gully </a:t>
            </a:r>
            <a:r>
              <a:rPr dirty="0" sz="3200" spc="-5" b="1">
                <a:latin typeface="Times New Roman"/>
                <a:cs typeface="Times New Roman"/>
              </a:rPr>
              <a:t>erosion</a:t>
            </a:r>
            <a:r>
              <a:rPr dirty="0" sz="3200" spc="-5">
                <a:latin typeface="Times New Roman"/>
                <a:cs typeface="Times New Roman"/>
              </a:rPr>
              <a:t>-is </a:t>
            </a:r>
            <a:r>
              <a:rPr dirty="0" sz="3200">
                <a:latin typeface="Times New Roman"/>
                <a:cs typeface="Times New Roman"/>
              </a:rPr>
              <a:t>the advanced stage of rill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 where the rills progressively become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deeper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wider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until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gullies.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Gullies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either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V</a:t>
            </a:r>
            <a:r>
              <a:rPr dirty="0" sz="3200">
                <a:latin typeface="Times New Roman"/>
                <a:cs typeface="Times New Roman"/>
              </a:rPr>
              <a:t>-shaped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U</a:t>
            </a:r>
            <a:r>
              <a:rPr dirty="0" sz="3200">
                <a:latin typeface="Times New Roman"/>
                <a:cs typeface="Times New Roman"/>
              </a:rPr>
              <a:t>-shaped.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" y="2590800"/>
            <a:ext cx="8833485" cy="3429000"/>
            <a:chOff x="76200" y="2590800"/>
            <a:chExt cx="8833485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2819400"/>
              <a:ext cx="6324600" cy="3200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2590800"/>
              <a:ext cx="2889884" cy="32004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458835" cy="407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3340" indent="-342900">
              <a:lnSpc>
                <a:spcPct val="115100"/>
              </a:lnSpc>
              <a:spcBef>
                <a:spcPts val="9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15" b="1">
                <a:latin typeface="Times New Roman"/>
                <a:cs typeface="Times New Roman"/>
              </a:rPr>
              <a:t>Wind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erosion</a:t>
            </a:r>
            <a:r>
              <a:rPr dirty="0" sz="3200" spc="-5">
                <a:latin typeface="Times New Roman"/>
                <a:cs typeface="Times New Roman"/>
              </a:rPr>
              <a:t>-removal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carrying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away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soil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Soil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erosion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through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human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activities</a:t>
            </a:r>
            <a:r>
              <a:rPr dirty="0" sz="3200">
                <a:latin typeface="Times New Roman"/>
                <a:cs typeface="Times New Roman"/>
              </a:rPr>
              <a:t>-activities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as overstocking leading to </a:t>
            </a:r>
            <a:r>
              <a:rPr dirty="0" sz="3200" spc="-5">
                <a:latin typeface="Times New Roman"/>
                <a:cs typeface="Times New Roman"/>
              </a:rPr>
              <a:t>overgrazing </a:t>
            </a:r>
            <a:r>
              <a:rPr dirty="0" sz="3200">
                <a:latin typeface="Times New Roman"/>
                <a:cs typeface="Times New Roman"/>
              </a:rPr>
              <a:t> which expose soil. Other human activities that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contribute to soil erosion include mining, road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building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construction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quarrying.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6804" y="100584"/>
            <a:ext cx="4046220" cy="845819"/>
            <a:chOff x="336804" y="100584"/>
            <a:chExt cx="4046220" cy="8458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804" y="408963"/>
              <a:ext cx="128015" cy="1282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96" y="100584"/>
              <a:ext cx="3957828" cy="845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795" y="615696"/>
              <a:ext cx="3500628" cy="6400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3809"/>
            <a:ext cx="8512810" cy="6045200"/>
          </a:xfrm>
          <a:prstGeom prst="rect">
            <a:avLst/>
          </a:prstGeom>
        </p:spPr>
        <p:txBody>
          <a:bodyPr wrap="square" lIns="0" tIns="20764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3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Effects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soil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erosion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Erodes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carries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away</a:t>
            </a:r>
            <a:r>
              <a:rPr dirty="0" sz="3000" spc="-5">
                <a:latin typeface="Times New Roman"/>
                <a:cs typeface="Times New Roman"/>
              </a:rPr>
              <a:t> productive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top</a:t>
            </a:r>
            <a:r>
              <a:rPr dirty="0" sz="3000" spc="-5">
                <a:latin typeface="Times New Roman"/>
                <a:cs typeface="Times New Roman"/>
              </a:rPr>
              <a:t> soil</a:t>
            </a:r>
            <a:endParaRPr sz="3000">
              <a:latin typeface="Times New Roman"/>
              <a:cs typeface="Times New Roman"/>
            </a:endParaRPr>
          </a:p>
          <a:p>
            <a:pPr marL="355600" marR="1769110" indent="-342900">
              <a:lnSpc>
                <a:spcPct val="115100"/>
              </a:lnSpc>
              <a:spcBef>
                <a:spcPts val="99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Carries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away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micro-organism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</a:t>
            </a:r>
            <a:r>
              <a:rPr dirty="0" sz="3000" spc="-5">
                <a:latin typeface="Times New Roman"/>
                <a:cs typeface="Times New Roman"/>
              </a:rPr>
              <a:t> as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decomposers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10"/>
              </a:spcBef>
              <a:buSzPct val="96666"/>
              <a:buFont typeface="Wingdings"/>
              <a:buChar char=""/>
              <a:tabLst>
                <a:tab pos="450215" algn="l"/>
              </a:tabLst>
            </a:pPr>
            <a:r>
              <a:rPr dirty="0" sz="3000" spc="-5">
                <a:latin typeface="Times New Roman"/>
                <a:cs typeface="Times New Roman"/>
              </a:rPr>
              <a:t>Deposits </a:t>
            </a:r>
            <a:r>
              <a:rPr dirty="0" sz="3000">
                <a:latin typeface="Times New Roman"/>
                <a:cs typeface="Times New Roman"/>
              </a:rPr>
              <a:t>eroded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materials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dams,</a:t>
            </a:r>
            <a:r>
              <a:rPr dirty="0" sz="3000" spc="-5">
                <a:latin typeface="Times New Roman"/>
                <a:cs typeface="Times New Roman"/>
              </a:rPr>
              <a:t> rivers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become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shallow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creating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silting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problem.</a:t>
            </a:r>
            <a:endParaRPr sz="3000">
              <a:latin typeface="Times New Roman"/>
              <a:cs typeface="Times New Roman"/>
            </a:endParaRPr>
          </a:p>
          <a:p>
            <a:pPr marL="355600" marR="5715" indent="-342900">
              <a:lnSpc>
                <a:spcPct val="114999"/>
              </a:lnSpc>
              <a:spcBef>
                <a:spcPts val="10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Causes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sedimentation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silting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lakes,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rivers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fish </a:t>
            </a:r>
            <a:r>
              <a:rPr dirty="0" sz="3000">
                <a:latin typeface="Times New Roman"/>
                <a:cs typeface="Times New Roman"/>
              </a:rPr>
              <a:t>ponds.</a:t>
            </a:r>
            <a:r>
              <a:rPr dirty="0" sz="3000" spc="-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This leads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reduction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fish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production.</a:t>
            </a:r>
            <a:endParaRPr sz="3000">
              <a:latin typeface="Times New Roman"/>
              <a:cs typeface="Times New Roman"/>
            </a:endParaRPr>
          </a:p>
          <a:p>
            <a:pPr marL="355600" marR="405130" indent="-342900">
              <a:lnSpc>
                <a:spcPct val="114999"/>
              </a:lnSpc>
              <a:spcBef>
                <a:spcPts val="994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Excess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surface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run-off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causes </a:t>
            </a:r>
            <a:r>
              <a:rPr dirty="0" sz="3000" spc="-5">
                <a:latin typeface="Times New Roman"/>
                <a:cs typeface="Times New Roman"/>
              </a:rPr>
              <a:t>damage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exposing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underground </a:t>
            </a:r>
            <a:r>
              <a:rPr dirty="0" sz="3000">
                <a:latin typeface="Times New Roman"/>
                <a:cs typeface="Times New Roman"/>
              </a:rPr>
              <a:t>pipes 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destroys roads.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7962900" cy="4446270"/>
          </a:xfrm>
          <a:prstGeom prst="rect">
            <a:avLst/>
          </a:prstGeom>
        </p:spPr>
        <p:txBody>
          <a:bodyPr wrap="square" lIns="0" tIns="221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74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 b="1">
                <a:latin typeface="Times New Roman"/>
                <a:cs typeface="Times New Roman"/>
              </a:rPr>
              <a:t>RIVERBANK</a:t>
            </a:r>
            <a:r>
              <a:rPr dirty="0" sz="3600" spc="-55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EROSION</a:t>
            </a:r>
            <a:endParaRPr sz="3600">
              <a:latin typeface="Times New Roman"/>
              <a:cs typeface="Times New Roman"/>
            </a:endParaRPr>
          </a:p>
          <a:p>
            <a:pPr marL="12700" marR="1223010">
              <a:lnSpc>
                <a:spcPct val="114999"/>
              </a:lnSpc>
              <a:spcBef>
                <a:spcPts val="994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erosion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that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occurs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along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riverbanks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due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to:</a:t>
            </a:r>
            <a:endParaRPr sz="3600">
              <a:latin typeface="Times New Roman"/>
              <a:cs typeface="Times New Roman"/>
            </a:endParaRPr>
          </a:p>
          <a:p>
            <a:pPr marL="535305" indent="-523240">
              <a:lnSpc>
                <a:spcPct val="100000"/>
              </a:lnSpc>
              <a:spcBef>
                <a:spcPts val="1650"/>
              </a:spcBef>
              <a:buFont typeface="Wingdings"/>
              <a:buChar char=""/>
              <a:tabLst>
                <a:tab pos="535940" algn="l"/>
              </a:tabLst>
            </a:pPr>
            <a:r>
              <a:rPr dirty="0" sz="3600" spc="-15">
                <a:latin typeface="Times New Roman"/>
                <a:cs typeface="Times New Roman"/>
              </a:rPr>
              <a:t>large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water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volumes</a:t>
            </a:r>
            <a:endParaRPr sz="3600">
              <a:latin typeface="Times New Roman"/>
              <a:cs typeface="Times New Roman"/>
            </a:endParaRPr>
          </a:p>
          <a:p>
            <a:pPr marL="421005" indent="-408940">
              <a:lnSpc>
                <a:spcPct val="100000"/>
              </a:lnSpc>
              <a:spcBef>
                <a:spcPts val="1655"/>
              </a:spcBef>
              <a:buFont typeface="Wingdings"/>
              <a:buChar char=""/>
              <a:tabLst>
                <a:tab pos="421640" algn="l"/>
              </a:tabLst>
            </a:pPr>
            <a:r>
              <a:rPr dirty="0" sz="3600">
                <a:latin typeface="Times New Roman"/>
                <a:cs typeface="Times New Roman"/>
              </a:rPr>
              <a:t>Speed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water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endParaRPr sz="3600">
              <a:latin typeface="Times New Roman"/>
              <a:cs typeface="Times New Roman"/>
            </a:endParaRPr>
          </a:p>
          <a:p>
            <a:pPr marL="421005" indent="-408940">
              <a:lnSpc>
                <a:spcPct val="100000"/>
              </a:lnSpc>
              <a:spcBef>
                <a:spcPts val="1645"/>
              </a:spcBef>
              <a:buFont typeface="Wingdings"/>
              <a:buChar char=""/>
              <a:tabLst>
                <a:tab pos="421640" algn="l"/>
              </a:tabLst>
            </a:pPr>
            <a:r>
              <a:rPr dirty="0" sz="3600">
                <a:latin typeface="Times New Roman"/>
                <a:cs typeface="Times New Roman"/>
              </a:rPr>
              <a:t>Amount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materials</a:t>
            </a:r>
            <a:r>
              <a:rPr dirty="0" sz="3600">
                <a:latin typeface="Times New Roman"/>
                <a:cs typeface="Times New Roman"/>
              </a:rPr>
              <a:t> carried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35">
                <a:latin typeface="Times New Roman"/>
                <a:cs typeface="Times New Roman"/>
              </a:rPr>
              <a:t>water.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816" y="85343"/>
            <a:ext cx="6075680" cy="1009015"/>
            <a:chOff x="343816" y="85343"/>
            <a:chExt cx="6075680" cy="1009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16" y="455138"/>
              <a:ext cx="150557" cy="1506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99" y="85343"/>
              <a:ext cx="6038088" cy="1008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704088"/>
              <a:ext cx="5489448" cy="701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0"/>
            <a:ext cx="8175625" cy="4951095"/>
          </a:xfrm>
          <a:prstGeom prst="rect">
            <a:avLst/>
          </a:prstGeom>
        </p:spPr>
        <p:txBody>
          <a:bodyPr wrap="square" lIns="0" tIns="221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74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Effects 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 </a:t>
            </a: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riverbank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erosion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25">
                <a:latin typeface="Times New Roman"/>
                <a:cs typeface="Times New Roman"/>
              </a:rPr>
              <a:t>Widens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riverbed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through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eroding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bank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reducing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land for</a:t>
            </a:r>
            <a:r>
              <a:rPr dirty="0" sz="3600" spc="-5">
                <a:latin typeface="Times New Roman"/>
                <a:cs typeface="Times New Roman"/>
              </a:rPr>
              <a:t> cultivation.</a:t>
            </a:r>
            <a:endParaRPr sz="3600">
              <a:latin typeface="Times New Roman"/>
              <a:cs typeface="Times New Roman"/>
            </a:endParaRPr>
          </a:p>
          <a:p>
            <a:pPr marL="355600" marR="394970" indent="-342900">
              <a:lnSpc>
                <a:spcPct val="114999"/>
              </a:lnSpc>
              <a:spcBef>
                <a:spcPts val="100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5">
                <a:latin typeface="Times New Roman"/>
                <a:cs typeface="Times New Roman"/>
              </a:rPr>
              <a:t>Causes sedimentation </a:t>
            </a:r>
            <a:r>
              <a:rPr dirty="0" sz="3600">
                <a:latin typeface="Times New Roman"/>
                <a:cs typeface="Times New Roman"/>
              </a:rPr>
              <a:t>in dams and other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water bodies due to </a:t>
            </a:r>
            <a:r>
              <a:rPr dirty="0" sz="3600" spc="-5">
                <a:latin typeface="Times New Roman"/>
                <a:cs typeface="Times New Roman"/>
              </a:rPr>
              <a:t>materials </a:t>
            </a:r>
            <a:r>
              <a:rPr dirty="0" sz="3600">
                <a:latin typeface="Times New Roman"/>
                <a:cs typeface="Times New Roman"/>
              </a:rPr>
              <a:t>carried in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35">
                <a:latin typeface="Times New Roman"/>
                <a:cs typeface="Times New Roman"/>
              </a:rPr>
              <a:t>water.</a:t>
            </a:r>
            <a:endParaRPr sz="3600">
              <a:latin typeface="Times New Roman"/>
              <a:cs typeface="Times New Roman"/>
            </a:endParaRPr>
          </a:p>
          <a:p>
            <a:pPr marL="421005" indent="-408940">
              <a:lnSpc>
                <a:spcPct val="100000"/>
              </a:lnSpc>
              <a:spcBef>
                <a:spcPts val="1655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5">
                <a:latin typeface="Times New Roman"/>
                <a:cs typeface="Times New Roman"/>
              </a:rPr>
              <a:t>Materials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carried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damage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banks.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816" y="85343"/>
            <a:ext cx="7146925" cy="1009015"/>
            <a:chOff x="343816" y="85343"/>
            <a:chExt cx="7146925" cy="1009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16" y="455138"/>
              <a:ext cx="150557" cy="1506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99" y="85343"/>
              <a:ext cx="7109459" cy="1008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704088"/>
              <a:ext cx="6560820" cy="701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0"/>
            <a:ext cx="8314690" cy="5708650"/>
          </a:xfrm>
          <a:prstGeom prst="rect">
            <a:avLst/>
          </a:prstGeom>
        </p:spPr>
        <p:txBody>
          <a:bodyPr wrap="square" lIns="0" tIns="221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74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How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control </a:t>
            </a:r>
            <a:r>
              <a:rPr dirty="0" u="heavy" sz="36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riverbank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erosion</a:t>
            </a:r>
            <a:endParaRPr sz="3600">
              <a:latin typeface="Times New Roman"/>
              <a:cs typeface="Times New Roman"/>
            </a:endParaRPr>
          </a:p>
          <a:p>
            <a:pPr marL="355600" marR="420370" indent="-342900">
              <a:lnSpc>
                <a:spcPct val="114999"/>
              </a:lnSpc>
              <a:spcBef>
                <a:spcPts val="994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>
                <a:latin typeface="Times New Roman"/>
                <a:cs typeface="Times New Roman"/>
              </a:rPr>
              <a:t>Planting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trees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along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riverbanks.</a:t>
            </a:r>
            <a:r>
              <a:rPr dirty="0" sz="3600" spc="-7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They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hold </a:t>
            </a:r>
            <a:r>
              <a:rPr dirty="0" sz="3600" spc="-5">
                <a:latin typeface="Times New Roman"/>
                <a:cs typeface="Times New Roman"/>
              </a:rPr>
              <a:t>soil particles </a:t>
            </a:r>
            <a:r>
              <a:rPr dirty="0" sz="3600">
                <a:latin typeface="Times New Roman"/>
                <a:cs typeface="Times New Roman"/>
              </a:rPr>
              <a:t>together and reduce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erosion.</a:t>
            </a:r>
            <a:endParaRPr sz="3600">
              <a:latin typeface="Times New Roman"/>
              <a:cs typeface="Times New Roman"/>
            </a:endParaRPr>
          </a:p>
          <a:p>
            <a:pPr marL="376555" indent="-364490">
              <a:lnSpc>
                <a:spcPct val="100000"/>
              </a:lnSpc>
              <a:spcBef>
                <a:spcPts val="164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>
                <a:latin typeface="Times New Roman"/>
                <a:cs typeface="Times New Roman"/>
              </a:rPr>
              <a:t>Construct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dams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control </a:t>
            </a:r>
            <a:r>
              <a:rPr dirty="0" sz="3600">
                <a:latin typeface="Times New Roman"/>
                <a:cs typeface="Times New Roman"/>
              </a:rPr>
              <a:t>water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0">
                <a:latin typeface="Times New Roman"/>
                <a:cs typeface="Times New Roman"/>
              </a:rPr>
              <a:t>flow.</a:t>
            </a:r>
            <a:endParaRPr sz="3600">
              <a:latin typeface="Times New Roman"/>
              <a:cs typeface="Times New Roman"/>
            </a:endParaRPr>
          </a:p>
          <a:p>
            <a:pPr marL="376555" indent="-364490">
              <a:lnSpc>
                <a:spcPct val="100000"/>
              </a:lnSpc>
              <a:spcBef>
                <a:spcPts val="1660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>
                <a:latin typeface="Times New Roman"/>
                <a:cs typeface="Times New Roman"/>
              </a:rPr>
              <a:t>Construct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dykes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control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flooding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990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>
                <a:latin typeface="Times New Roman"/>
                <a:cs typeface="Times New Roman"/>
              </a:rPr>
              <a:t>Observe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government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rule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leaving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strip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uncultivated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along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riverbank.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" y="97535"/>
            <a:ext cx="7454265" cy="1460500"/>
            <a:chOff x="68580" y="97535"/>
            <a:chExt cx="7454265" cy="1460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375" y="422147"/>
              <a:ext cx="132587" cy="137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80" y="97535"/>
              <a:ext cx="7110983" cy="899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20" y="646176"/>
              <a:ext cx="6524244" cy="655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" y="658367"/>
              <a:ext cx="2410968" cy="899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420" y="1207008"/>
              <a:ext cx="1923288" cy="6553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07340" y="126339"/>
            <a:ext cx="8110855" cy="3517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268730">
              <a:lnSpc>
                <a:spcPct val="115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MASS</a:t>
            </a:r>
            <a:r>
              <a:rPr dirty="0" u="heavy" sz="3200" spc="-1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WASTING/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SOLIFLUCTION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EROSION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994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Mass wasting-refers to the flow of surface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 saturated with water due to </a:t>
            </a:r>
            <a:r>
              <a:rPr dirty="0" sz="3200" spc="-25">
                <a:latin typeface="Times New Roman"/>
                <a:cs typeface="Times New Roman"/>
              </a:rPr>
              <a:t>gravity.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flows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steep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a result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heavy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776795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Solifluction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mass </a:t>
            </a:r>
            <a:r>
              <a:rPr dirty="0" sz="3200" b="1">
                <a:latin typeface="Times New Roman"/>
                <a:cs typeface="Times New Roman"/>
              </a:rPr>
              <a:t>wasting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is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influenced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by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731519"/>
            <a:ext cx="368363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following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factors: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71345"/>
            <a:ext cx="8388350" cy="465137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355600" marR="5080" indent="-342900">
              <a:lnSpc>
                <a:spcPct val="89100"/>
              </a:lnSpc>
              <a:spcBef>
                <a:spcPts val="52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i="1">
                <a:latin typeface="Times New Roman"/>
                <a:cs typeface="Times New Roman"/>
              </a:rPr>
              <a:t>Slope of land/topography</a:t>
            </a:r>
            <a:r>
              <a:rPr dirty="0" sz="3200">
                <a:latin typeface="Times New Roman"/>
                <a:cs typeface="Times New Roman"/>
              </a:rPr>
              <a:t>-there is faster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steep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compared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gentle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slopes.</a:t>
            </a:r>
            <a:endParaRPr sz="3200">
              <a:latin typeface="Times New Roman"/>
              <a:cs typeface="Times New Roman"/>
            </a:endParaRPr>
          </a:p>
          <a:p>
            <a:pPr algn="just" marL="355600" marR="39370" indent="-342900">
              <a:lnSpc>
                <a:spcPct val="89100"/>
              </a:lnSpc>
              <a:spcBef>
                <a:spcPts val="8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Climate</a:t>
            </a:r>
            <a:r>
              <a:rPr dirty="0" sz="3200">
                <a:latin typeface="Times New Roman"/>
                <a:cs typeface="Times New Roman"/>
              </a:rPr>
              <a:t>-there is movement of materials in areas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heavy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the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easily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gravity.</a:t>
            </a:r>
            <a:endParaRPr sz="3200">
              <a:latin typeface="Times New Roman"/>
              <a:cs typeface="Times New Roman"/>
            </a:endParaRPr>
          </a:p>
          <a:p>
            <a:pPr marL="355600" marR="156845" indent="-342900">
              <a:lnSpc>
                <a:spcPct val="89400"/>
              </a:lnSpc>
              <a:spcBef>
                <a:spcPts val="8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30" b="1">
                <a:latin typeface="Times New Roman"/>
                <a:cs typeface="Times New Roman"/>
              </a:rPr>
              <a:t>Vegetation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cover</a:t>
            </a:r>
            <a:r>
              <a:rPr dirty="0" sz="3200">
                <a:latin typeface="Times New Roman"/>
                <a:cs typeface="Times New Roman"/>
              </a:rPr>
              <a:t>-mass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movement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occurs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easily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faster when the land is bare without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vegetation than when land is covered with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vegetation.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50240" y="6253827"/>
            <a:ext cx="1256030" cy="4768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595"/>
              </a:lnSpc>
            </a:pPr>
            <a:r>
              <a:rPr dirty="0" sz="3200">
                <a:latin typeface="Times New Roman"/>
                <a:cs typeface="Times New Roman"/>
              </a:rPr>
              <a:t>gra</a:t>
            </a:r>
            <a:r>
              <a:rPr dirty="0" sz="3200" spc="5">
                <a:latin typeface="Times New Roman"/>
                <a:cs typeface="Times New Roman"/>
              </a:rPr>
              <a:t>v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4">
                <a:latin typeface="Times New Roman"/>
                <a:cs typeface="Times New Roman"/>
              </a:rPr>
              <a:t>y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228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453120" cy="60750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55600" marR="176530" indent="-342900">
              <a:lnSpc>
                <a:spcPct val="99300"/>
              </a:lnSpc>
              <a:spcBef>
                <a:spcPts val="1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Human activities</a:t>
            </a:r>
            <a:r>
              <a:rPr dirty="0" sz="3200">
                <a:latin typeface="Times New Roman"/>
                <a:cs typeface="Times New Roman"/>
              </a:rPr>
              <a:t>-activities such as mining,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deforestation,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quarrying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cultivation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interfere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stability of materials which initiates mass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wasting.</a:t>
            </a:r>
            <a:endParaRPr sz="3200">
              <a:latin typeface="Times New Roman"/>
              <a:cs typeface="Times New Roman"/>
            </a:endParaRPr>
          </a:p>
          <a:p>
            <a:pPr marL="355600" marR="364490" indent="-342900">
              <a:lnSpc>
                <a:spcPct val="99500"/>
              </a:lnSpc>
              <a:spcBef>
                <a:spcPts val="8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Nature </a:t>
            </a:r>
            <a:r>
              <a:rPr dirty="0" sz="3200" b="1">
                <a:latin typeface="Times New Roman"/>
                <a:cs typeface="Times New Roman"/>
              </a:rPr>
              <a:t>of materials</a:t>
            </a:r>
            <a:r>
              <a:rPr dirty="0" sz="3200">
                <a:latin typeface="Times New Roman"/>
                <a:cs typeface="Times New Roman"/>
              </a:rPr>
              <a:t>- in cases where massive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rocks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overlie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sedimentary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rocks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have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clay, </a:t>
            </a:r>
            <a:r>
              <a:rPr dirty="0" sz="3200">
                <a:latin typeface="Times New Roman"/>
                <a:cs typeface="Times New Roman"/>
              </a:rPr>
              <a:t>mass wasting can easily take place. If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 contains more water then they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susceptible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movement.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85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Forces </a:t>
            </a:r>
            <a:r>
              <a:rPr dirty="0" sz="3200" spc="-5" b="1">
                <a:latin typeface="Times New Roman"/>
                <a:cs typeface="Times New Roman"/>
              </a:rPr>
              <a:t>with the </a:t>
            </a:r>
            <a:r>
              <a:rPr dirty="0" sz="3200" spc="-15" b="1">
                <a:latin typeface="Times New Roman"/>
                <a:cs typeface="Times New Roman"/>
              </a:rPr>
              <a:t>earth’s </a:t>
            </a:r>
            <a:r>
              <a:rPr dirty="0" sz="3200" b="1">
                <a:latin typeface="Times New Roman"/>
                <a:cs typeface="Times New Roman"/>
              </a:rPr>
              <a:t>crust</a:t>
            </a:r>
            <a:r>
              <a:rPr dirty="0" sz="3200">
                <a:latin typeface="Times New Roman"/>
                <a:cs typeface="Times New Roman"/>
              </a:rPr>
              <a:t>-forces such as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earth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tremors,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earthquakes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volcanic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eruptions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causes </a:t>
            </a:r>
            <a:r>
              <a:rPr dirty="0" sz="3200" spc="-15">
                <a:latin typeface="Times New Roman"/>
                <a:cs typeface="Times New Roman"/>
              </a:rPr>
              <a:t>large </a:t>
            </a:r>
            <a:r>
              <a:rPr dirty="0" sz="3200">
                <a:latin typeface="Times New Roman"/>
                <a:cs typeface="Times New Roman"/>
              </a:rPr>
              <a:t>movement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materials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3187"/>
            <a:ext cx="8384540" cy="3646170"/>
          </a:xfrm>
          <a:prstGeom prst="rect">
            <a:avLst/>
          </a:prstGeom>
        </p:spPr>
        <p:txBody>
          <a:bodyPr wrap="square" lIns="0" tIns="1206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Landslides.</a:t>
            </a:r>
            <a:endParaRPr sz="32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99600"/>
              </a:lnSpc>
              <a:spcBef>
                <a:spcPts val="869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Refers to the movement of rock debris(rock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fragments or remains) down a slope or mountain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side.it can also be described as sudden rotational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mass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soil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along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slope.in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landslides the materials have less water compared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Solifluction.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2722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BREEDING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SYSTEMS.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6670040" cy="170878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Breeding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categorized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Inbreeding.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Outbreeding.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749423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632" y="2761488"/>
            <a:ext cx="2164715" cy="44704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15"/>
              </a:lnSpc>
            </a:pPr>
            <a:r>
              <a:rPr dirty="0" sz="3600" spc="-5" b="1">
                <a:latin typeface="Times New Roman"/>
                <a:cs typeface="Times New Roman"/>
              </a:rPr>
              <a:t>Inb</a:t>
            </a:r>
            <a:r>
              <a:rPr dirty="0" sz="3600" spc="-60" b="1">
                <a:latin typeface="Times New Roman"/>
                <a:cs typeface="Times New Roman"/>
              </a:rPr>
              <a:t>r</a:t>
            </a:r>
            <a:r>
              <a:rPr dirty="0" sz="3600" spc="-5" b="1">
                <a:latin typeface="Times New Roman"/>
                <a:cs typeface="Times New Roman"/>
              </a:rPr>
              <a:t>eeding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5454" y="2699130"/>
            <a:ext cx="1397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5632" y="3208020"/>
            <a:ext cx="2266315" cy="21590"/>
          </a:xfrm>
          <a:custGeom>
            <a:avLst/>
            <a:gdLst/>
            <a:ahLst/>
            <a:cxnLst/>
            <a:rect l="l" t="t" r="r" b="b"/>
            <a:pathLst>
              <a:path w="2266315" h="21589">
                <a:moveTo>
                  <a:pt x="2266188" y="0"/>
                </a:moveTo>
                <a:lnTo>
                  <a:pt x="0" y="0"/>
                </a:lnTo>
                <a:lnTo>
                  <a:pt x="0" y="21335"/>
                </a:lnTo>
                <a:lnTo>
                  <a:pt x="2266188" y="21335"/>
                </a:lnTo>
                <a:lnTo>
                  <a:pt x="22661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07340" y="3454984"/>
            <a:ext cx="850201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are closely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related.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340" y="4142613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2940" y="4198620"/>
            <a:ext cx="4110354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Reasons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inbreeding.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340" y="4759052"/>
            <a:ext cx="8451850" cy="170815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14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increase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genetic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uniformity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herd.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Used to </a:t>
            </a:r>
            <a:r>
              <a:rPr dirty="0" sz="3200" spc="-5">
                <a:latin typeface="Times New Roman"/>
                <a:cs typeface="Times New Roman"/>
              </a:rPr>
              <a:t>fix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required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characteristics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new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3187"/>
            <a:ext cx="8373745" cy="6475095"/>
          </a:xfrm>
          <a:prstGeom prst="rect">
            <a:avLst/>
          </a:prstGeom>
        </p:spPr>
        <p:txBody>
          <a:bodyPr wrap="square" lIns="0" tIns="1206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50" b="1">
                <a:latin typeface="Times New Roman"/>
                <a:cs typeface="Times New Roman"/>
              </a:rPr>
              <a:t>Types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slides.</a:t>
            </a:r>
            <a:endParaRPr sz="32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3760"/>
              </a:lnSpc>
              <a:spcBef>
                <a:spcPts val="105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Slump/slip-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masses 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short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distance.</a:t>
            </a:r>
            <a:endParaRPr sz="3200">
              <a:latin typeface="Times New Roman"/>
              <a:cs typeface="Times New Roman"/>
            </a:endParaRPr>
          </a:p>
          <a:p>
            <a:pPr marL="241300" marR="803910" indent="-228600">
              <a:lnSpc>
                <a:spcPts val="3760"/>
              </a:lnSpc>
              <a:spcBef>
                <a:spcPts val="93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Debris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slide-materials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great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loss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lives.</a:t>
            </a:r>
            <a:endParaRPr sz="3200">
              <a:latin typeface="Times New Roman"/>
              <a:cs typeface="Times New Roman"/>
            </a:endParaRPr>
          </a:p>
          <a:p>
            <a:pPr marL="241300" marR="1020444" indent="-228600">
              <a:lnSpc>
                <a:spcPts val="3760"/>
              </a:lnSpc>
              <a:spcBef>
                <a:spcPts val="9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Debris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fall-movement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along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vertical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position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overhanging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cliff.</a:t>
            </a:r>
            <a:endParaRPr sz="3200">
              <a:latin typeface="Times New Roman"/>
              <a:cs typeface="Times New Roman"/>
            </a:endParaRPr>
          </a:p>
          <a:p>
            <a:pPr algn="just" marL="241300" marR="205740" indent="-228600">
              <a:lnSpc>
                <a:spcPct val="98900"/>
              </a:lnSpc>
              <a:spcBef>
                <a:spcPts val="78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Rock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fall-occurs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steep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nearly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 vertical position where blocks move down 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steep </a:t>
            </a:r>
            <a:r>
              <a:rPr dirty="0" sz="3200" spc="-15">
                <a:latin typeface="Times New Roman"/>
                <a:cs typeface="Times New Roman"/>
              </a:rPr>
              <a:t>cliff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algn="just" marL="241300" marR="101600" indent="-228600">
              <a:lnSpc>
                <a:spcPts val="3760"/>
              </a:lnSpc>
              <a:spcBef>
                <a:spcPts val="103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Rock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slides-masses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rock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slide down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bedding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plane,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joint 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fault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1375" y="59435"/>
            <a:ext cx="6035040" cy="899160"/>
            <a:chOff x="341375" y="59435"/>
            <a:chExt cx="6035040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375" y="384047"/>
              <a:ext cx="132587" cy="137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79" y="59435"/>
              <a:ext cx="5964936" cy="899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608076"/>
              <a:ext cx="5477256" cy="655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53187"/>
            <a:ext cx="8220075" cy="5597525"/>
          </a:xfrm>
          <a:prstGeom prst="rect">
            <a:avLst/>
          </a:prstGeom>
        </p:spPr>
        <p:txBody>
          <a:bodyPr wrap="square" lIns="0" tIns="1206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Effects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mass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wasting.</a:t>
            </a:r>
            <a:r>
              <a:rPr dirty="0" u="heavy" sz="3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(6mks)</a:t>
            </a:r>
            <a:endParaRPr sz="3200">
              <a:latin typeface="Times New Roman"/>
              <a:cs typeface="Times New Roman"/>
            </a:endParaRPr>
          </a:p>
          <a:p>
            <a:pPr marL="355600" marR="464184" indent="-342900">
              <a:lnSpc>
                <a:spcPts val="3760"/>
              </a:lnSpc>
              <a:spcBef>
                <a:spcPts val="1050"/>
              </a:spcBef>
              <a:buFont typeface="Wingdings"/>
              <a:buChar char="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Decline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fertility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deposited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elsewhere.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Wingdings"/>
              <a:buChar char="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Creation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lakes.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Wingdings"/>
              <a:buChar char="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Damages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property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loss </a:t>
            </a:r>
            <a:r>
              <a:rPr dirty="0" sz="3200">
                <a:latin typeface="Times New Roman"/>
                <a:cs typeface="Times New Roman"/>
              </a:rPr>
              <a:t>of life.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Wingdings"/>
              <a:buChar char="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Causes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steep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slopes.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Wingdings"/>
              <a:buChar char="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Leaves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permanent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scars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landscape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8900"/>
              </a:lnSpc>
              <a:spcBef>
                <a:spcPts val="895"/>
              </a:spcBef>
              <a:buFont typeface="Wingdings"/>
              <a:buChar char=""/>
              <a:tabLst>
                <a:tab pos="355600" algn="l"/>
              </a:tabLst>
            </a:pPr>
            <a:r>
              <a:rPr dirty="0" sz="3200" spc="-35">
                <a:latin typeface="Times New Roman"/>
                <a:cs typeface="Times New Roman"/>
              </a:rPr>
              <a:t>Tourist </a:t>
            </a:r>
            <a:r>
              <a:rPr dirty="0" sz="3200">
                <a:latin typeface="Times New Roman"/>
                <a:cs typeface="Times New Roman"/>
              </a:rPr>
              <a:t>attraction centre such as rock fall I.e.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crying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stone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kakamega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kit</a:t>
            </a:r>
            <a:r>
              <a:rPr dirty="0" sz="3200" spc="-5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mikai</a:t>
            </a:r>
            <a:r>
              <a:rPr dirty="0" sz="3200" spc="-20" i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seme,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kisumu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county.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1375" y="70103"/>
            <a:ext cx="8183880" cy="899160"/>
            <a:chOff x="341375" y="70103"/>
            <a:chExt cx="8183880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375" y="394715"/>
              <a:ext cx="132587" cy="137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79" y="70103"/>
              <a:ext cx="8113776" cy="899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618744"/>
              <a:ext cx="7525511" cy="655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171703"/>
            <a:ext cx="8250555" cy="469836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355600" marR="408305" indent="-342900">
              <a:lnSpc>
                <a:spcPts val="3760"/>
              </a:lnSpc>
              <a:spcBef>
                <a:spcPts val="2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Describe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methods/measures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used in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soil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water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conservation.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Soil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conservation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measures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classified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into: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8900"/>
              </a:lnSpc>
              <a:spcBef>
                <a:spcPts val="8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Biological or </a:t>
            </a:r>
            <a:r>
              <a:rPr dirty="0" sz="3200" spc="-5" b="1">
                <a:latin typeface="Times New Roman"/>
                <a:cs typeface="Times New Roman"/>
              </a:rPr>
              <a:t>Cultural </a:t>
            </a:r>
            <a:r>
              <a:rPr dirty="0" sz="3200" spc="-10" b="1">
                <a:latin typeface="Times New Roman"/>
                <a:cs typeface="Times New Roman"/>
              </a:rPr>
              <a:t>control </a:t>
            </a:r>
            <a:r>
              <a:rPr dirty="0" sz="3200" spc="-5" b="1">
                <a:latin typeface="Times New Roman"/>
                <a:cs typeface="Times New Roman"/>
              </a:rPr>
              <a:t>measures</a:t>
            </a:r>
            <a:r>
              <a:rPr dirty="0" sz="3200" spc="-5">
                <a:latin typeface="Times New Roman"/>
                <a:cs typeface="Times New Roman"/>
              </a:rPr>
              <a:t>- </a:t>
            </a:r>
            <a:r>
              <a:rPr dirty="0" sz="3200">
                <a:latin typeface="Times New Roman"/>
                <a:cs typeface="Times New Roman"/>
              </a:rPr>
              <a:t> includes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activities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help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minimize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</a:t>
            </a:r>
            <a:endParaRPr sz="3200">
              <a:latin typeface="Times New Roman"/>
              <a:cs typeface="Times New Roman"/>
            </a:endParaRPr>
          </a:p>
          <a:p>
            <a:pPr marL="355600" marR="130810" indent="-342900">
              <a:lnSpc>
                <a:spcPct val="98900"/>
              </a:lnSpc>
              <a:spcBef>
                <a:spcPts val="8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Physical or structural </a:t>
            </a:r>
            <a:r>
              <a:rPr dirty="0" sz="3200" spc="-5" b="1">
                <a:latin typeface="Times New Roman"/>
                <a:cs typeface="Times New Roman"/>
              </a:rPr>
              <a:t>measures</a:t>
            </a:r>
            <a:r>
              <a:rPr dirty="0" sz="3200" spc="-5">
                <a:latin typeface="Times New Roman"/>
                <a:cs typeface="Times New Roman"/>
              </a:rPr>
              <a:t>-involves </a:t>
            </a:r>
            <a:r>
              <a:rPr dirty="0" sz="3200">
                <a:latin typeface="Times New Roman"/>
                <a:cs typeface="Times New Roman"/>
              </a:rPr>
              <a:t> mechanical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construction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help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32079"/>
            <a:ext cx="8308975" cy="615061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355600" marR="311150" indent="-342900">
              <a:lnSpc>
                <a:spcPts val="2860"/>
              </a:lnSpc>
              <a:spcBef>
                <a:spcPts val="509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State and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explain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how</a:t>
            </a:r>
            <a:r>
              <a:rPr dirty="0" sz="2700" b="1">
                <a:latin typeface="Times New Roman"/>
                <a:cs typeface="Times New Roman"/>
              </a:rPr>
              <a:t> Biological</a:t>
            </a:r>
            <a:r>
              <a:rPr dirty="0" sz="2700" spc="-5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or</a:t>
            </a:r>
            <a:r>
              <a:rPr dirty="0" sz="2700" spc="-4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Cultural</a:t>
            </a:r>
            <a:r>
              <a:rPr dirty="0" sz="2700" spc="-10" b="1">
                <a:latin typeface="Times New Roman"/>
                <a:cs typeface="Times New Roman"/>
              </a:rPr>
              <a:t> control </a:t>
            </a:r>
            <a:r>
              <a:rPr dirty="0" sz="2700" spc="-660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measures </a:t>
            </a:r>
            <a:r>
              <a:rPr dirty="0" sz="2700" b="1">
                <a:latin typeface="Times New Roman"/>
                <a:cs typeface="Times New Roman"/>
              </a:rPr>
              <a:t>help to conserve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soil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and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spc="-25" b="1">
                <a:latin typeface="Times New Roman"/>
                <a:cs typeface="Times New Roman"/>
              </a:rPr>
              <a:t>water.(9mks)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600"/>
              </a:lnSpc>
              <a:spcBef>
                <a:spcPts val="685"/>
              </a:spcBef>
              <a:buAutoNum type="romanLcPeriod"/>
              <a:tabLst>
                <a:tab pos="354965" algn="l"/>
                <a:tab pos="355600" algn="l"/>
                <a:tab pos="6047740" algn="l"/>
              </a:tabLst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 grass strips/filter </a:t>
            </a:r>
            <a:r>
              <a:rPr dirty="0" u="heavy" sz="27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strips</a:t>
            </a:r>
            <a:r>
              <a:rPr dirty="0" sz="2700" spc="5">
                <a:latin typeface="Times New Roman"/>
                <a:cs typeface="Times New Roman"/>
              </a:rPr>
              <a:t>: </a:t>
            </a:r>
            <a:r>
              <a:rPr dirty="0" sz="2700">
                <a:latin typeface="Times New Roman"/>
                <a:cs typeface="Times New Roman"/>
              </a:rPr>
              <a:t>are uncultivated grass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strips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along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contours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between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cultivated	strips. </a:t>
            </a:r>
            <a:r>
              <a:rPr dirty="0" sz="2700" b="1">
                <a:latin typeface="Times New Roman"/>
                <a:cs typeface="Times New Roman"/>
              </a:rPr>
              <a:t>They 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reduce </a:t>
            </a:r>
            <a:r>
              <a:rPr dirty="0" sz="2700" spc="-5" b="1">
                <a:latin typeface="Times New Roman"/>
                <a:cs typeface="Times New Roman"/>
              </a:rPr>
              <a:t>speed </a:t>
            </a:r>
            <a:r>
              <a:rPr dirty="0" sz="2700" b="1">
                <a:latin typeface="Times New Roman"/>
                <a:cs typeface="Times New Roman"/>
              </a:rPr>
              <a:t>of flowing </a:t>
            </a:r>
            <a:r>
              <a:rPr dirty="0" sz="2700" spc="-45" b="1">
                <a:latin typeface="Times New Roman"/>
                <a:cs typeface="Times New Roman"/>
              </a:rPr>
              <a:t>water. </a:t>
            </a:r>
            <a:r>
              <a:rPr dirty="0" sz="2700" b="1">
                <a:latin typeface="Times New Roman"/>
                <a:cs typeface="Times New Roman"/>
              </a:rPr>
              <a:t>They filter </a:t>
            </a:r>
            <a:r>
              <a:rPr dirty="0" sz="2700" spc="-5" b="1">
                <a:latin typeface="Times New Roman"/>
                <a:cs typeface="Times New Roman"/>
              </a:rPr>
              <a:t>out </a:t>
            </a:r>
            <a:r>
              <a:rPr dirty="0" sz="2700" b="1">
                <a:latin typeface="Times New Roman"/>
                <a:cs typeface="Times New Roman"/>
              </a:rPr>
              <a:t>soil 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particles </a:t>
            </a:r>
            <a:r>
              <a:rPr dirty="0" sz="2700" spc="-15" b="1">
                <a:latin typeface="Times New Roman"/>
                <a:cs typeface="Times New Roman"/>
              </a:rPr>
              <a:t>from </a:t>
            </a:r>
            <a:r>
              <a:rPr dirty="0" sz="2700" spc="-5" b="1">
                <a:latin typeface="Times New Roman"/>
                <a:cs typeface="Times New Roman"/>
              </a:rPr>
              <a:t>the </a:t>
            </a:r>
            <a:r>
              <a:rPr dirty="0" sz="2700" b="1">
                <a:latin typeface="Times New Roman"/>
                <a:cs typeface="Times New Roman"/>
              </a:rPr>
              <a:t>moving water </a:t>
            </a:r>
            <a:r>
              <a:rPr dirty="0" sz="2700">
                <a:latin typeface="Times New Roman"/>
                <a:cs typeface="Times New Roman"/>
              </a:rPr>
              <a:t>.Disadvantages of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strips-They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can increase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pest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infestation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crops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they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also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limit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machines.</a:t>
            </a:r>
            <a:endParaRPr sz="2700">
              <a:latin typeface="Times New Roman"/>
              <a:cs typeface="Times New Roman"/>
            </a:endParaRPr>
          </a:p>
          <a:p>
            <a:pPr marL="355600" marR="168275" indent="-342900">
              <a:lnSpc>
                <a:spcPct val="89700"/>
              </a:lnSpc>
              <a:spcBef>
                <a:spcPts val="720"/>
              </a:spcBef>
              <a:buAutoNum type="romanLcPeriod"/>
              <a:tabLst>
                <a:tab pos="355600" algn="l"/>
              </a:tabLst>
            </a:pP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Cover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cropping-</a:t>
            </a:r>
            <a:r>
              <a:rPr dirty="0" sz="2700" spc="-5">
                <a:latin typeface="Times New Roman"/>
                <a:cs typeface="Times New Roman"/>
              </a:rPr>
              <a:t>involves </a:t>
            </a:r>
            <a:r>
              <a:rPr dirty="0" sz="2700">
                <a:latin typeface="Times New Roman"/>
                <a:cs typeface="Times New Roman"/>
              </a:rPr>
              <a:t>establishment of a crop that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spreads over the </a:t>
            </a:r>
            <a:r>
              <a:rPr dirty="0" sz="2700" spc="-5">
                <a:latin typeface="Times New Roman"/>
                <a:cs typeface="Times New Roman"/>
              </a:rPr>
              <a:t>surface </a:t>
            </a:r>
            <a:r>
              <a:rPr dirty="0" sz="2700">
                <a:latin typeface="Times New Roman"/>
                <a:cs typeface="Times New Roman"/>
              </a:rPr>
              <a:t>of the soil to provide it </a:t>
            </a:r>
            <a:r>
              <a:rPr dirty="0" sz="2700" spc="-5">
                <a:latin typeface="Times New Roman"/>
                <a:cs typeface="Times New Roman"/>
              </a:rPr>
              <a:t>with </a:t>
            </a:r>
            <a:r>
              <a:rPr dirty="0" sz="2700">
                <a:latin typeface="Times New Roman"/>
                <a:cs typeface="Times New Roman"/>
              </a:rPr>
              <a:t>a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25">
                <a:latin typeface="Times New Roman"/>
                <a:cs typeface="Times New Roman"/>
              </a:rPr>
              <a:t>cover. </a:t>
            </a:r>
            <a:r>
              <a:rPr dirty="0" sz="2700">
                <a:latin typeface="Times New Roman"/>
                <a:cs typeface="Times New Roman"/>
              </a:rPr>
              <a:t>The cover crop controls erosion by preventing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movement</a:t>
            </a:r>
            <a:r>
              <a:rPr dirty="0" sz="2700">
                <a:latin typeface="Times New Roman"/>
                <a:cs typeface="Times New Roman"/>
              </a:rPr>
              <a:t> 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particles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it also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prevents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impact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rain drops that causes splash erosion. Cover crops also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preserve soil </a:t>
            </a:r>
            <a:r>
              <a:rPr dirty="0" sz="2700" spc="-5">
                <a:latin typeface="Times New Roman"/>
                <a:cs typeface="Times New Roman"/>
              </a:rPr>
              <a:t>moisture </a:t>
            </a:r>
            <a:r>
              <a:rPr dirty="0" sz="2700">
                <a:latin typeface="Times New Roman"/>
                <a:cs typeface="Times New Roman"/>
              </a:rPr>
              <a:t>and prevent volatilisation of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nutrients. Best crops </a:t>
            </a:r>
            <a:r>
              <a:rPr dirty="0" sz="2700" spc="-5">
                <a:latin typeface="Times New Roman"/>
                <a:cs typeface="Times New Roman"/>
              </a:rPr>
              <a:t>for </a:t>
            </a:r>
            <a:r>
              <a:rPr dirty="0" sz="2700">
                <a:latin typeface="Times New Roman"/>
                <a:cs typeface="Times New Roman"/>
              </a:rPr>
              <a:t>cover cropping include </a:t>
            </a:r>
            <a:r>
              <a:rPr dirty="0" sz="2700" spc="-5">
                <a:latin typeface="Times New Roman"/>
                <a:cs typeface="Times New Roman"/>
              </a:rPr>
              <a:t>sweet </a:t>
            </a:r>
            <a:r>
              <a:rPr dirty="0" sz="2700">
                <a:latin typeface="Times New Roman"/>
                <a:cs typeface="Times New Roman"/>
              </a:rPr>
              <a:t> potatoes,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beans, lucerne,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desmodium,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grasses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etc.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32079"/>
            <a:ext cx="8490585" cy="565658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355600" marR="5080" indent="-342900">
              <a:lnSpc>
                <a:spcPct val="89400"/>
              </a:lnSpc>
              <a:spcBef>
                <a:spcPts val="440"/>
              </a:spcBef>
              <a:buAutoNum type="romanLcPeriod"/>
              <a:tabLst>
                <a:tab pos="354965" algn="l"/>
                <a:tab pos="355600" algn="l"/>
              </a:tabLst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Contour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farming</a:t>
            </a:r>
            <a:r>
              <a:rPr dirty="0" sz="2700" i="1">
                <a:latin typeface="Times New Roman"/>
                <a:cs typeface="Times New Roman"/>
              </a:rPr>
              <a:t>-</a:t>
            </a:r>
            <a:r>
              <a:rPr dirty="0" sz="2700">
                <a:latin typeface="Times New Roman"/>
                <a:cs typeface="Times New Roman"/>
              </a:rPr>
              <a:t>all operations such </a:t>
            </a:r>
            <a:r>
              <a:rPr dirty="0" sz="2700" spc="-5">
                <a:latin typeface="Times New Roman"/>
                <a:cs typeface="Times New Roman"/>
              </a:rPr>
              <a:t>as </a:t>
            </a:r>
            <a:r>
              <a:rPr dirty="0" sz="2700">
                <a:latin typeface="Times New Roman"/>
                <a:cs typeface="Times New Roman"/>
              </a:rPr>
              <a:t>tillage and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planting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done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along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contour/across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hill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create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ridges which holds up </a:t>
            </a:r>
            <a:r>
              <a:rPr dirty="0" sz="2700" spc="-5">
                <a:latin typeface="Times New Roman"/>
                <a:cs typeface="Times New Roman"/>
              </a:rPr>
              <a:t>water </a:t>
            </a:r>
            <a:r>
              <a:rPr dirty="0" sz="2700">
                <a:latin typeface="Times New Roman"/>
                <a:cs typeface="Times New Roman"/>
              </a:rPr>
              <a:t>and prevent rill erosion by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reducing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10">
                <a:latin typeface="Times New Roman"/>
                <a:cs typeface="Times New Roman"/>
              </a:rPr>
              <a:t>run-off.</a:t>
            </a:r>
            <a:endParaRPr sz="2700">
              <a:latin typeface="Times New Roman"/>
              <a:cs typeface="Times New Roman"/>
            </a:endParaRPr>
          </a:p>
          <a:p>
            <a:pPr marL="355600" marR="57150" indent="-342900">
              <a:lnSpc>
                <a:spcPct val="89400"/>
              </a:lnSpc>
              <a:spcBef>
                <a:spcPts val="730"/>
              </a:spcBef>
              <a:buAutoNum type="romanLcPeriod"/>
              <a:tabLst>
                <a:tab pos="355600" algn="l"/>
              </a:tabLst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Mulching</a:t>
            </a:r>
            <a:r>
              <a:rPr dirty="0" sz="2700" spc="-5">
                <a:latin typeface="Times New Roman"/>
                <a:cs typeface="Times New Roman"/>
              </a:rPr>
              <a:t>-refers</a:t>
            </a:r>
            <a:r>
              <a:rPr dirty="0" sz="2700">
                <a:latin typeface="Times New Roman"/>
                <a:cs typeface="Times New Roman"/>
              </a:rPr>
              <a:t> 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covering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soil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either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organic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or </a:t>
            </a:r>
            <a:r>
              <a:rPr dirty="0" sz="2700" spc="-5">
                <a:latin typeface="Times New Roman"/>
                <a:cs typeface="Times New Roman"/>
              </a:rPr>
              <a:t>inorganic materials </a:t>
            </a:r>
            <a:r>
              <a:rPr dirty="0" sz="2700">
                <a:latin typeface="Times New Roman"/>
                <a:cs typeface="Times New Roman"/>
              </a:rPr>
              <a:t>such as grass and crop residues or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inorganic materials </a:t>
            </a:r>
            <a:r>
              <a:rPr dirty="0" sz="2700">
                <a:latin typeface="Times New Roman"/>
                <a:cs typeface="Times New Roman"/>
              </a:rPr>
              <a:t>such </a:t>
            </a:r>
            <a:r>
              <a:rPr dirty="0" sz="2700" spc="-5">
                <a:latin typeface="Times New Roman"/>
                <a:cs typeface="Times New Roman"/>
              </a:rPr>
              <a:t>as </a:t>
            </a:r>
            <a:r>
              <a:rPr dirty="0" sz="2700">
                <a:latin typeface="Times New Roman"/>
                <a:cs typeface="Times New Roman"/>
              </a:rPr>
              <a:t>polythene sheets. Mulching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conserves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water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following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ways: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-prevents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splash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erosion</a:t>
            </a:r>
            <a:endParaRPr sz="2700">
              <a:latin typeface="Times New Roman"/>
              <a:cs typeface="Times New Roman"/>
            </a:endParaRPr>
          </a:p>
          <a:p>
            <a:pPr marL="355600" marR="459740" indent="-342900">
              <a:lnSpc>
                <a:spcPts val="2860"/>
              </a:lnSpc>
              <a:spcBef>
                <a:spcPts val="7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-reduce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speed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run-off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hence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reducing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erosion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increasing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infiltration.</a:t>
            </a:r>
            <a:endParaRPr sz="2700">
              <a:latin typeface="Times New Roman"/>
              <a:cs typeface="Times New Roman"/>
            </a:endParaRPr>
          </a:p>
          <a:p>
            <a:pPr marL="355600" marR="67310" indent="-342900">
              <a:lnSpc>
                <a:spcPts val="2860"/>
              </a:lnSpc>
              <a:spcBef>
                <a:spcPts val="7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-increases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organic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matter </a:t>
            </a:r>
            <a:r>
              <a:rPr dirty="0" sz="2700">
                <a:latin typeface="Times New Roman"/>
                <a:cs typeface="Times New Roman"/>
              </a:rPr>
              <a:t>when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mulch </a:t>
            </a:r>
            <a:r>
              <a:rPr dirty="0" sz="2700">
                <a:latin typeface="Times New Roman"/>
                <a:cs typeface="Times New Roman"/>
              </a:rPr>
              <a:t>decomposes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also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enhances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water retention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20">
                <a:latin typeface="Times New Roman"/>
                <a:cs typeface="Times New Roman"/>
              </a:rPr>
              <a:t>capacity.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-Reduces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evaporation hence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conserving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moisture.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5984"/>
            <a:ext cx="8522335" cy="600837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30480">
              <a:lnSpc>
                <a:spcPct val="89700"/>
              </a:lnSpc>
              <a:spcBef>
                <a:spcPts val="470"/>
              </a:spcBef>
              <a:buAutoNum type="romanLcPeriod" startAt="5"/>
              <a:tabLst>
                <a:tab pos="372745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cropping</a:t>
            </a:r>
            <a:r>
              <a:rPr dirty="0" u="heavy" sz="30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systems</a:t>
            </a:r>
            <a:r>
              <a:rPr dirty="0" sz="3000" spc="-5">
                <a:latin typeface="Times New Roman"/>
                <a:cs typeface="Times New Roman"/>
              </a:rPr>
              <a:t>-</a:t>
            </a:r>
            <a:r>
              <a:rPr dirty="0" sz="3000" spc="-5" b="1">
                <a:latin typeface="Times New Roman"/>
                <a:cs typeface="Times New Roman"/>
              </a:rPr>
              <a:t>rotational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grazing</a:t>
            </a:r>
            <a:r>
              <a:rPr dirty="0" sz="3000" spc="35" b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 to</a:t>
            </a:r>
            <a:r>
              <a:rPr dirty="0" sz="3000" spc="-5">
                <a:latin typeface="Times New Roman"/>
                <a:cs typeface="Times New Roman"/>
              </a:rPr>
              <a:t> allow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grass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regenerate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certain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period 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-5">
                <a:latin typeface="Times New Roman"/>
                <a:cs typeface="Times New Roman"/>
              </a:rPr>
              <a:t> time.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15" b="1">
                <a:latin typeface="Times New Roman"/>
                <a:cs typeface="Times New Roman"/>
              </a:rPr>
              <a:t>Crop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rotation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helps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build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up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organic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matter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improve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structure.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Use</a:t>
            </a:r>
            <a:r>
              <a:rPr dirty="0" sz="3000" b="1">
                <a:latin typeface="Times New Roman"/>
                <a:cs typeface="Times New Roman"/>
              </a:rPr>
              <a:t> of </a:t>
            </a:r>
            <a:r>
              <a:rPr dirty="0" sz="3000" spc="-10" b="1">
                <a:latin typeface="Times New Roman"/>
                <a:cs typeface="Times New Roman"/>
              </a:rPr>
              <a:t>manure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and 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fertiliser</a:t>
            </a:r>
            <a:r>
              <a:rPr dirty="0" sz="3000" spc="-5">
                <a:latin typeface="Times New Roman"/>
                <a:cs typeface="Times New Roman"/>
              </a:rPr>
              <a:t>,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intercropping,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timely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planting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correct </a:t>
            </a:r>
            <a:r>
              <a:rPr dirty="0" sz="3000" spc="-5" b="1">
                <a:latin typeface="Times New Roman"/>
                <a:cs typeface="Times New Roman"/>
              </a:rPr>
              <a:t> spacing </a:t>
            </a:r>
            <a:r>
              <a:rPr dirty="0" sz="3000" spc="-5">
                <a:latin typeface="Times New Roman"/>
                <a:cs typeface="Times New Roman"/>
              </a:rPr>
              <a:t>also</a:t>
            </a:r>
            <a:r>
              <a:rPr dirty="0" sz="3000">
                <a:latin typeface="Times New Roman"/>
                <a:cs typeface="Times New Roman"/>
              </a:rPr>
              <a:t> conserves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soil.</a:t>
            </a:r>
            <a:endParaRPr sz="3000">
              <a:latin typeface="Times New Roman"/>
              <a:cs typeface="Times New Roman"/>
            </a:endParaRPr>
          </a:p>
          <a:p>
            <a:pPr marL="12700" marR="451484">
              <a:lnSpc>
                <a:spcPct val="89200"/>
              </a:lnSpc>
              <a:spcBef>
                <a:spcPts val="810"/>
              </a:spcBef>
              <a:buAutoNum type="romanLcPeriod" startAt="5"/>
              <a:tabLst>
                <a:tab pos="499745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Strip cropping</a:t>
            </a:r>
            <a:r>
              <a:rPr dirty="0" sz="3000" spc="-5">
                <a:latin typeface="Times New Roman"/>
                <a:cs typeface="Times New Roman"/>
              </a:rPr>
              <a:t>-poor </a:t>
            </a:r>
            <a:r>
              <a:rPr dirty="0" sz="3000">
                <a:latin typeface="Times New Roman"/>
                <a:cs typeface="Times New Roman"/>
              </a:rPr>
              <a:t>soil cover crops can be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alternated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5">
                <a:latin typeface="Times New Roman"/>
                <a:cs typeface="Times New Roman"/>
              </a:rPr>
              <a:t> strips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good cover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control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movement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particles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control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erosion.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ct val="89600"/>
              </a:lnSpc>
              <a:spcBef>
                <a:spcPts val="795"/>
              </a:spcBef>
              <a:buAutoNum type="romanLcPeriod" startAt="5"/>
              <a:tabLst>
                <a:tab pos="60706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Grassed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or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vegetated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waterways</a:t>
            </a:r>
            <a:r>
              <a:rPr dirty="0" sz="3000">
                <a:latin typeface="Times New Roman"/>
                <a:cs typeface="Times New Roman"/>
              </a:rPr>
              <a:t>-grass and other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vegetation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planted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allowed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grow</a:t>
            </a:r>
            <a:r>
              <a:rPr dirty="0" sz="3000" spc="-5">
                <a:latin typeface="Times New Roman"/>
                <a:cs typeface="Times New Roman"/>
              </a:rPr>
              <a:t> in </a:t>
            </a:r>
            <a:r>
              <a:rPr dirty="0" sz="3000">
                <a:latin typeface="Times New Roman"/>
                <a:cs typeface="Times New Roman"/>
              </a:rPr>
              <a:t>water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channels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depressions. </a:t>
            </a:r>
            <a:r>
              <a:rPr dirty="0" sz="3000">
                <a:latin typeface="Times New Roman"/>
                <a:cs typeface="Times New Roman"/>
              </a:rPr>
              <a:t>This helps to reduce speed 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run-off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</a:t>
            </a:r>
            <a:r>
              <a:rPr dirty="0" sz="3000" spc="7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traps</a:t>
            </a:r>
            <a:r>
              <a:rPr dirty="0" sz="3000" spc="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particles</a:t>
            </a:r>
            <a:r>
              <a:rPr dirty="0" sz="3000" spc="9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preventing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erosion.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419465" cy="57715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 marR="459105">
              <a:lnSpc>
                <a:spcPct val="99300"/>
              </a:lnSpc>
              <a:spcBef>
                <a:spcPts val="130"/>
              </a:spcBef>
            </a:pP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viii.Afforestation/Reaforestation</a:t>
            </a:r>
            <a:r>
              <a:rPr dirty="0" sz="3200" spc="-5">
                <a:latin typeface="Times New Roman"/>
                <a:cs typeface="Times New Roman"/>
              </a:rPr>
              <a:t>-</a:t>
            </a:r>
            <a:r>
              <a:rPr dirty="0" sz="3200" spc="-5" b="1">
                <a:latin typeface="Times New Roman"/>
                <a:cs typeface="Times New Roman"/>
              </a:rPr>
              <a:t>afforestation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refers to planting trees where tress had never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existed while </a:t>
            </a:r>
            <a:r>
              <a:rPr dirty="0" sz="3200" spc="-5" b="1">
                <a:latin typeface="Times New Roman"/>
                <a:cs typeface="Times New Roman"/>
              </a:rPr>
              <a:t>Reaforestation </a:t>
            </a:r>
            <a:r>
              <a:rPr dirty="0" sz="3200">
                <a:latin typeface="Times New Roman"/>
                <a:cs typeface="Times New Roman"/>
              </a:rPr>
              <a:t>means planting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forests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cleared.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Roles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tress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in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soil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water</a:t>
            </a:r>
            <a:r>
              <a:rPr dirty="0" u="heavy" sz="3200" spc="-7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conservation</a:t>
            </a:r>
            <a:endParaRPr sz="3200">
              <a:latin typeface="Times New Roman"/>
              <a:cs typeface="Times New Roman"/>
            </a:endParaRPr>
          </a:p>
          <a:p>
            <a:pPr marL="355600" marR="530225" indent="-342900">
              <a:lnSpc>
                <a:spcPct val="98900"/>
              </a:lnSpc>
              <a:spcBef>
                <a:spcPts val="894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-they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protect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 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raindrop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reducing the force with which it fall on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ground.</a:t>
            </a:r>
            <a:endParaRPr sz="3200">
              <a:latin typeface="Times New Roman"/>
              <a:cs typeface="Times New Roman"/>
            </a:endParaRPr>
          </a:p>
          <a:p>
            <a:pPr marL="355600" marR="1032510" indent="-342900">
              <a:lnSpc>
                <a:spcPts val="3760"/>
              </a:lnSpc>
              <a:spcBef>
                <a:spcPts val="104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-trees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shade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 </a:t>
            </a:r>
            <a:r>
              <a:rPr dirty="0" sz="3200" spc="5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moisture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evaporation.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-trees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act as windbreaks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49529"/>
            <a:ext cx="8242934" cy="6475095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97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300">
                <a:latin typeface="Times New Roman"/>
                <a:cs typeface="Times New Roman"/>
              </a:rPr>
              <a:t>-roots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of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trees</a:t>
            </a:r>
            <a:r>
              <a:rPr dirty="0" sz="3300">
                <a:latin typeface="Times New Roman"/>
                <a:cs typeface="Times New Roman"/>
              </a:rPr>
              <a:t> binds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the </a:t>
            </a:r>
            <a:r>
              <a:rPr dirty="0" sz="3300" spc="-5">
                <a:latin typeface="Times New Roman"/>
                <a:cs typeface="Times New Roman"/>
              </a:rPr>
              <a:t>soil</a:t>
            </a:r>
            <a:r>
              <a:rPr dirty="0" sz="3300" spc="-1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particles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 spc="-20">
                <a:latin typeface="Times New Roman"/>
                <a:cs typeface="Times New Roman"/>
              </a:rPr>
              <a:t>together.</a:t>
            </a:r>
            <a:endParaRPr sz="3300">
              <a:latin typeface="Times New Roman"/>
              <a:cs typeface="Times New Roman"/>
            </a:endParaRPr>
          </a:p>
          <a:p>
            <a:pPr algn="just" marL="355600" marR="189230" indent="-342900">
              <a:lnSpc>
                <a:spcPct val="99000"/>
              </a:lnSpc>
              <a:spcBef>
                <a:spcPts val="919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300">
                <a:latin typeface="Times New Roman"/>
                <a:cs typeface="Times New Roman"/>
              </a:rPr>
              <a:t>-trees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also</a:t>
            </a:r>
            <a:r>
              <a:rPr dirty="0" sz="3300" spc="-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reduce</a:t>
            </a:r>
            <a:r>
              <a:rPr dirty="0" sz="3300" spc="-3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speed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of</a:t>
            </a:r>
            <a:r>
              <a:rPr dirty="0" sz="3300" spc="-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running</a:t>
            </a:r>
            <a:r>
              <a:rPr dirty="0" sz="3300" spc="-4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water</a:t>
            </a:r>
            <a:r>
              <a:rPr dirty="0" sz="3300" spc="-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thus </a:t>
            </a:r>
            <a:r>
              <a:rPr dirty="0" sz="3300" spc="-81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reducing </a:t>
            </a:r>
            <a:r>
              <a:rPr dirty="0" sz="3300" spc="-5">
                <a:latin typeface="Times New Roman"/>
                <a:cs typeface="Times New Roman"/>
              </a:rPr>
              <a:t>its </a:t>
            </a:r>
            <a:r>
              <a:rPr dirty="0" sz="3300">
                <a:latin typeface="Times New Roman"/>
                <a:cs typeface="Times New Roman"/>
              </a:rPr>
              <a:t>erosive power which reduces </a:t>
            </a:r>
            <a:r>
              <a:rPr dirty="0" sz="3300" spc="-5">
                <a:latin typeface="Times New Roman"/>
                <a:cs typeface="Times New Roman"/>
              </a:rPr>
              <a:t>soil </a:t>
            </a:r>
            <a:r>
              <a:rPr dirty="0" sz="3300" spc="-8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erosion.</a:t>
            </a:r>
            <a:endParaRPr sz="33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000"/>
              </a:lnSpc>
              <a:spcBef>
                <a:spcPts val="91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300">
                <a:latin typeface="Times New Roman"/>
                <a:cs typeface="Times New Roman"/>
              </a:rPr>
              <a:t>-tree</a:t>
            </a:r>
            <a:r>
              <a:rPr dirty="0" sz="3300" spc="-3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leaves</a:t>
            </a:r>
            <a:r>
              <a:rPr dirty="0" sz="3300" spc="-3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decay/decompose</a:t>
            </a:r>
            <a:r>
              <a:rPr dirty="0" sz="3300" spc="-5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to</a:t>
            </a:r>
            <a:r>
              <a:rPr dirty="0" sz="3300" spc="-1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supply</a:t>
            </a:r>
            <a:r>
              <a:rPr dirty="0" sz="3300" spc="-3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humus </a:t>
            </a:r>
            <a:r>
              <a:rPr dirty="0" sz="3300" spc="-8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to </a:t>
            </a:r>
            <a:r>
              <a:rPr dirty="0" sz="3300" spc="-5">
                <a:latin typeface="Times New Roman"/>
                <a:cs typeface="Times New Roman"/>
              </a:rPr>
              <a:t>the soil </a:t>
            </a:r>
            <a:r>
              <a:rPr dirty="0" sz="3300">
                <a:latin typeface="Times New Roman"/>
                <a:cs typeface="Times New Roman"/>
              </a:rPr>
              <a:t>which improves </a:t>
            </a:r>
            <a:r>
              <a:rPr dirty="0" sz="3300" spc="-5">
                <a:latin typeface="Times New Roman"/>
                <a:cs typeface="Times New Roman"/>
              </a:rPr>
              <a:t>soil fertility </a:t>
            </a:r>
            <a:r>
              <a:rPr dirty="0" sz="3300">
                <a:latin typeface="Times New Roman"/>
                <a:cs typeface="Times New Roman"/>
              </a:rPr>
              <a:t>and 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water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infiltration.</a:t>
            </a:r>
            <a:endParaRPr sz="3300">
              <a:latin typeface="Times New Roman"/>
              <a:cs typeface="Times New Roman"/>
            </a:endParaRPr>
          </a:p>
          <a:p>
            <a:pPr marL="12700" marR="26034">
              <a:lnSpc>
                <a:spcPct val="99500"/>
              </a:lnSpc>
              <a:spcBef>
                <a:spcPts val="894"/>
              </a:spcBef>
            </a:pPr>
            <a:r>
              <a:rPr dirty="0" sz="3300" spc="-5" b="1">
                <a:latin typeface="Times New Roman"/>
                <a:cs typeface="Times New Roman"/>
              </a:rPr>
              <a:t>ix.Agroforestry</a:t>
            </a:r>
            <a:r>
              <a:rPr dirty="0" sz="3300" spc="-5">
                <a:latin typeface="Times New Roman"/>
                <a:cs typeface="Times New Roman"/>
              </a:rPr>
              <a:t>-refers </a:t>
            </a:r>
            <a:r>
              <a:rPr dirty="0" sz="3300">
                <a:latin typeface="Times New Roman"/>
                <a:cs typeface="Times New Roman"/>
              </a:rPr>
              <a:t>to </a:t>
            </a:r>
            <a:r>
              <a:rPr dirty="0" sz="3300" spc="-5">
                <a:latin typeface="Times New Roman"/>
                <a:cs typeface="Times New Roman"/>
              </a:rPr>
              <a:t>the </a:t>
            </a:r>
            <a:r>
              <a:rPr dirty="0" sz="3300">
                <a:latin typeface="Times New Roman"/>
                <a:cs typeface="Times New Roman"/>
              </a:rPr>
              <a:t>growing of </a:t>
            </a:r>
            <a:r>
              <a:rPr dirty="0" sz="3300" spc="-5">
                <a:latin typeface="Times New Roman"/>
                <a:cs typeface="Times New Roman"/>
              </a:rPr>
              <a:t>crops, </a:t>
            </a:r>
            <a:r>
              <a:rPr dirty="0" sz="330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trees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and rearing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of </a:t>
            </a:r>
            <a:r>
              <a:rPr dirty="0" sz="3300" spc="-5">
                <a:latin typeface="Times New Roman"/>
                <a:cs typeface="Times New Roman"/>
              </a:rPr>
              <a:t>animals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on </a:t>
            </a:r>
            <a:r>
              <a:rPr dirty="0" sz="3300" spc="-5">
                <a:latin typeface="Times New Roman"/>
                <a:cs typeface="Times New Roman"/>
              </a:rPr>
              <a:t>the </a:t>
            </a:r>
            <a:r>
              <a:rPr dirty="0" sz="3300">
                <a:latin typeface="Times New Roman"/>
                <a:cs typeface="Times New Roman"/>
              </a:rPr>
              <a:t>same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piece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of </a:t>
            </a:r>
            <a:r>
              <a:rPr dirty="0" sz="3300" spc="-8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land. The </a:t>
            </a:r>
            <a:r>
              <a:rPr dirty="0" sz="3300" spc="-5">
                <a:latin typeface="Times New Roman"/>
                <a:cs typeface="Times New Roman"/>
              </a:rPr>
              <a:t>planting </a:t>
            </a:r>
            <a:r>
              <a:rPr dirty="0" sz="3300">
                <a:latin typeface="Times New Roman"/>
                <a:cs typeface="Times New Roman"/>
              </a:rPr>
              <a:t>of trees and shrubs helps to 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conserve </a:t>
            </a:r>
            <a:r>
              <a:rPr dirty="0" sz="3300" spc="-5">
                <a:latin typeface="Times New Roman"/>
                <a:cs typeface="Times New Roman"/>
              </a:rPr>
              <a:t>soil </a:t>
            </a:r>
            <a:r>
              <a:rPr dirty="0" sz="3300">
                <a:latin typeface="Times New Roman"/>
                <a:cs typeface="Times New Roman"/>
              </a:rPr>
              <a:t>and </a:t>
            </a:r>
            <a:r>
              <a:rPr dirty="0" sz="3300" spc="-5">
                <a:latin typeface="Times New Roman"/>
                <a:cs typeface="Times New Roman"/>
              </a:rPr>
              <a:t>water as </a:t>
            </a:r>
            <a:r>
              <a:rPr dirty="0" sz="3300">
                <a:latin typeface="Times New Roman"/>
                <a:cs typeface="Times New Roman"/>
              </a:rPr>
              <a:t>described in </a:t>
            </a:r>
            <a:r>
              <a:rPr dirty="0" sz="3300" spc="-5">
                <a:latin typeface="Times New Roman"/>
                <a:cs typeface="Times New Roman"/>
              </a:rPr>
              <a:t>the </a:t>
            </a:r>
            <a:r>
              <a:rPr dirty="0" sz="3300">
                <a:latin typeface="Times New Roman"/>
                <a:cs typeface="Times New Roman"/>
              </a:rPr>
              <a:t>roles 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of </a:t>
            </a:r>
            <a:r>
              <a:rPr dirty="0" sz="3300" spc="-5">
                <a:latin typeface="Times New Roman"/>
                <a:cs typeface="Times New Roman"/>
              </a:rPr>
              <a:t>trees</a:t>
            </a:r>
            <a:r>
              <a:rPr dirty="0" sz="3300">
                <a:latin typeface="Times New Roman"/>
                <a:cs typeface="Times New Roman"/>
              </a:rPr>
              <a:t> above.</a:t>
            </a:r>
            <a:endParaRPr sz="3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137" y="70103"/>
            <a:ext cx="8478520" cy="1864360"/>
            <a:chOff x="356137" y="70103"/>
            <a:chExt cx="8478520" cy="1864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137" y="296830"/>
              <a:ext cx="319472" cy="324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292" y="70103"/>
              <a:ext cx="8403336" cy="899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132" y="618744"/>
              <a:ext cx="7716011" cy="655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0" y="557784"/>
              <a:ext cx="7936992" cy="899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320" y="1106423"/>
              <a:ext cx="7348728" cy="655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480" y="1034795"/>
              <a:ext cx="2791968" cy="899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5320" y="1583436"/>
              <a:ext cx="2304288" cy="6553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07340" y="171703"/>
            <a:ext cx="8363584" cy="557657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355600" marR="310515" indent="-342900">
              <a:lnSpc>
                <a:spcPct val="98900"/>
              </a:lnSpc>
              <a:spcBef>
                <a:spcPts val="14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State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explain</a:t>
            </a: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how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physical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or</a:t>
            </a:r>
            <a:r>
              <a:rPr dirty="0" u="heavy" sz="3200" spc="-6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structural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 measures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help to conserve soil and 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water.(5mks)</a:t>
            </a:r>
            <a:endParaRPr sz="3200">
              <a:latin typeface="Times New Roman"/>
              <a:cs typeface="Times New Roman"/>
            </a:endParaRPr>
          </a:p>
          <a:p>
            <a:pPr marL="355600" marR="24765" indent="-342900">
              <a:lnSpc>
                <a:spcPct val="99300"/>
              </a:lnSpc>
              <a:spcBef>
                <a:spcPts val="880"/>
              </a:spcBef>
              <a:buSzPct val="96875"/>
              <a:buAutoNum type="alphaLcParenR"/>
              <a:tabLst>
                <a:tab pos="355600" algn="l"/>
              </a:tabLst>
            </a:pP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Trashlines/stone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line</a:t>
            </a:r>
            <a:r>
              <a:rPr dirty="0" sz="3200">
                <a:latin typeface="Times New Roman"/>
                <a:cs typeface="Times New Roman"/>
              </a:rPr>
              <a:t>-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trash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lines</a:t>
            </a:r>
            <a:r>
              <a:rPr dirty="0" sz="3200">
                <a:latin typeface="Times New Roman"/>
                <a:cs typeface="Times New Roman"/>
              </a:rPr>
              <a:t> 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 residues (remains) such as maize stalks,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 etc. They help to trap soil when being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washed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away.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300"/>
              </a:lnSpc>
              <a:spcBef>
                <a:spcPts val="880"/>
              </a:spcBef>
              <a:buSzPct val="96875"/>
              <a:buAutoNum type="alphaLcParenR"/>
              <a:tabLst>
                <a:tab pos="37465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Bunds</a:t>
            </a:r>
            <a:r>
              <a:rPr dirty="0" sz="3200" spc="-5">
                <a:latin typeface="Times New Roman"/>
                <a:cs typeface="Times New Roman"/>
              </a:rPr>
              <a:t>- </a:t>
            </a:r>
            <a:r>
              <a:rPr dirty="0" sz="3200">
                <a:latin typeface="Times New Roman"/>
                <a:cs typeface="Times New Roman"/>
              </a:rPr>
              <a:t>these are heaps of soil along the </a:t>
            </a:r>
            <a:r>
              <a:rPr dirty="0" sz="3200" spc="-20">
                <a:latin typeface="Times New Roman"/>
                <a:cs typeface="Times New Roman"/>
              </a:rPr>
              <a:t>contour.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bunds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hold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 </a:t>
            </a:r>
            <a:r>
              <a:rPr dirty="0" sz="3200" spc="-20">
                <a:latin typeface="Times New Roman"/>
                <a:cs typeface="Times New Roman"/>
              </a:rPr>
              <a:t>together. </a:t>
            </a:r>
            <a:r>
              <a:rPr dirty="0" sz="3200">
                <a:latin typeface="Times New Roman"/>
                <a:cs typeface="Times New Roman"/>
              </a:rPr>
              <a:t>They facilitate better erosion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438400"/>
            <a:ext cx="7924800" cy="4267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7340" y="173228"/>
            <a:ext cx="8399780" cy="26358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c)</a:t>
            </a:r>
            <a:r>
              <a:rPr dirty="0" u="heavy" sz="28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Cut-off</a:t>
            </a:r>
            <a:r>
              <a:rPr dirty="0" u="heavy" sz="28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drains</a:t>
            </a:r>
            <a:r>
              <a:rPr dirty="0" sz="2800">
                <a:latin typeface="Times New Roman"/>
                <a:cs typeface="Times New Roman"/>
              </a:rPr>
              <a:t>-an</a:t>
            </a:r>
            <a:r>
              <a:rPr dirty="0" sz="2800" spc="-5">
                <a:latin typeface="Times New Roman"/>
                <a:cs typeface="Times New Roman"/>
              </a:rPr>
              <a:t> open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trench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with an </a:t>
            </a:r>
            <a:r>
              <a:rPr dirty="0" sz="2800" spc="-10">
                <a:latin typeface="Times New Roman"/>
                <a:cs typeface="Times New Roman"/>
              </a:rPr>
              <a:t>embankment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(soil </a:t>
            </a:r>
            <a:r>
              <a:rPr dirty="0" sz="2800" spc="-5">
                <a:latin typeface="Times New Roman"/>
                <a:cs typeface="Times New Roman"/>
              </a:rPr>
              <a:t>heap) on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lower side.it collects and </a:t>
            </a:r>
            <a:r>
              <a:rPr dirty="0" sz="2800">
                <a:latin typeface="Times New Roman"/>
                <a:cs typeface="Times New Roman"/>
              </a:rPr>
              <a:t>diverts </a:t>
            </a:r>
            <a:r>
              <a:rPr dirty="0" sz="2800" spc="-5">
                <a:latin typeface="Times New Roman"/>
                <a:cs typeface="Times New Roman"/>
              </a:rPr>
              <a:t>water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from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cultivated slopes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discharges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it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river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valley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or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ground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where </a:t>
            </a:r>
            <a:r>
              <a:rPr dirty="0" sz="2800">
                <a:latin typeface="Times New Roman"/>
                <a:cs typeface="Times New Roman"/>
              </a:rPr>
              <a:t>erosion</a:t>
            </a:r>
            <a:r>
              <a:rPr dirty="0" sz="2800" spc="-5">
                <a:latin typeface="Times New Roman"/>
                <a:cs typeface="Times New Roman"/>
              </a:rPr>
              <a:t> cannot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take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place.</a:t>
            </a:r>
            <a:r>
              <a:rPr dirty="0" sz="2800" spc="-15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</a:t>
            </a:r>
            <a:r>
              <a:rPr dirty="0" sz="2800" spc="-15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cut-off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drain </a:t>
            </a:r>
            <a:r>
              <a:rPr dirty="0" sz="2800" spc="-10">
                <a:latin typeface="Times New Roman"/>
                <a:cs typeface="Times New Roman"/>
              </a:rPr>
              <a:t>discharges </a:t>
            </a:r>
            <a:r>
              <a:rPr dirty="0" sz="2800" spc="-5">
                <a:latin typeface="Times New Roman"/>
                <a:cs typeface="Times New Roman"/>
              </a:rPr>
              <a:t>water </a:t>
            </a:r>
            <a:r>
              <a:rPr dirty="0" sz="2800">
                <a:latin typeface="Times New Roman"/>
                <a:cs typeface="Times New Roman"/>
              </a:rPr>
              <a:t>in </a:t>
            </a:r>
            <a:r>
              <a:rPr dirty="0" sz="2800" spc="-5">
                <a:latin typeface="Times New Roman"/>
                <a:cs typeface="Times New Roman"/>
              </a:rPr>
              <a:t>a </a:t>
            </a:r>
            <a:r>
              <a:rPr dirty="0" sz="2800">
                <a:latin typeface="Times New Roman"/>
                <a:cs typeface="Times New Roman"/>
              </a:rPr>
              <a:t>natural </a:t>
            </a:r>
            <a:r>
              <a:rPr dirty="0" sz="2800" spc="-25">
                <a:latin typeface="Times New Roman"/>
                <a:cs typeface="Times New Roman"/>
              </a:rPr>
              <a:t>waterway, </a:t>
            </a:r>
            <a:r>
              <a:rPr dirty="0" sz="2800" spc="-5">
                <a:latin typeface="Times New Roman"/>
                <a:cs typeface="Times New Roman"/>
              </a:rPr>
              <a:t>a </a:t>
            </a:r>
            <a:r>
              <a:rPr dirty="0" sz="2800">
                <a:latin typeface="Times New Roman"/>
                <a:cs typeface="Times New Roman"/>
              </a:rPr>
              <a:t>non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erodable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land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like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rock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into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artificial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waterway</a:t>
            </a: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479790" cy="563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1717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increase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phenotypic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uniformity.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helps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describe the external characteristics of a certain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as black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white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colour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fresians.</a:t>
            </a:r>
            <a:endParaRPr sz="3200">
              <a:latin typeface="Times New Roman"/>
              <a:cs typeface="Times New Roman"/>
            </a:endParaRPr>
          </a:p>
          <a:p>
            <a:pPr algn="just" marL="355600" marR="658495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get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sires.</a:t>
            </a:r>
            <a:r>
              <a:rPr dirty="0" sz="3200" spc="-6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males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 been confirmed and proven to have very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quality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backcrossing.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Used </a:t>
            </a:r>
            <a:r>
              <a:rPr dirty="0" sz="3200" spc="-5">
                <a:latin typeface="Times New Roman"/>
                <a:cs typeface="Times New Roman"/>
              </a:rPr>
              <a:t>in </a:t>
            </a:r>
            <a:r>
              <a:rPr dirty="0" sz="3200">
                <a:latin typeface="Times New Roman"/>
                <a:cs typeface="Times New Roman"/>
              </a:rPr>
              <a:t>animals of high </a:t>
            </a:r>
            <a:r>
              <a:rPr dirty="0" sz="3200" spc="-20">
                <a:latin typeface="Times New Roman"/>
                <a:cs typeface="Times New Roman"/>
              </a:rPr>
              <a:t>prepotency. </a:t>
            </a:r>
            <a:r>
              <a:rPr dirty="0" sz="3200">
                <a:latin typeface="Times New Roman"/>
                <a:cs typeface="Times New Roman"/>
              </a:rPr>
              <a:t>Inbreeding is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sure method of testing whether an animal has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ability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passing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desirable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characteristics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5">
                <a:latin typeface="Times New Roman"/>
                <a:cs typeface="Times New Roman"/>
              </a:rPr>
              <a:t>offspring.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5984"/>
            <a:ext cx="8465820" cy="5962650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2700" marR="161290">
              <a:lnSpc>
                <a:spcPct val="89200"/>
              </a:lnSpc>
              <a:spcBef>
                <a:spcPts val="484"/>
              </a:spcBef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d).</a:t>
            </a:r>
            <a:r>
              <a:rPr dirty="0" u="heavy" sz="3000" spc="-7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Terraces</a:t>
            </a:r>
            <a:r>
              <a:rPr dirty="0" sz="3000" spc="-15">
                <a:latin typeface="Times New Roman"/>
                <a:cs typeface="Times New Roman"/>
              </a:rPr>
              <a:t>-constructed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reduce the </a:t>
            </a:r>
            <a:r>
              <a:rPr dirty="0" sz="3000" spc="-5">
                <a:latin typeface="Times New Roman"/>
                <a:cs typeface="Times New Roman"/>
              </a:rPr>
              <a:t>surface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flow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 and to</a:t>
            </a:r>
            <a:r>
              <a:rPr dirty="0" sz="3000" spc="-5">
                <a:latin typeface="Times New Roman"/>
                <a:cs typeface="Times New Roman"/>
              </a:rPr>
              <a:t> carry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excess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</a:t>
            </a:r>
            <a:r>
              <a:rPr dirty="0" sz="3000" spc="-5">
                <a:latin typeface="Times New Roman"/>
                <a:cs typeface="Times New Roman"/>
              </a:rPr>
              <a:t> that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cannot be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absorbed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by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soil.</a:t>
            </a:r>
            <a:endParaRPr sz="3000">
              <a:latin typeface="Times New Roman"/>
              <a:cs typeface="Times New Roman"/>
            </a:endParaRPr>
          </a:p>
          <a:p>
            <a:pPr marL="533400" indent="-178435">
              <a:lnSpc>
                <a:spcPct val="100000"/>
              </a:lnSpc>
              <a:spcBef>
                <a:spcPts val="360"/>
              </a:spcBef>
              <a:buFont typeface="Arial MT"/>
              <a:buChar char="•"/>
              <a:tabLst>
                <a:tab pos="534035" algn="l"/>
              </a:tabLst>
            </a:pPr>
            <a:r>
              <a:rPr dirty="0" sz="3000" spc="-50" b="1">
                <a:latin typeface="Times New Roman"/>
                <a:cs typeface="Times New Roman"/>
              </a:rPr>
              <a:t>Types</a:t>
            </a:r>
            <a:r>
              <a:rPr dirty="0" sz="3000" spc="-3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terraces</a:t>
            </a:r>
            <a:endParaRPr sz="3000">
              <a:latin typeface="Times New Roman"/>
              <a:cs typeface="Times New Roman"/>
            </a:endParaRPr>
          </a:p>
          <a:p>
            <a:pPr marL="533400" indent="-178435">
              <a:lnSpc>
                <a:spcPct val="100000"/>
              </a:lnSpc>
              <a:spcBef>
                <a:spcPts val="365"/>
              </a:spcBef>
              <a:buFont typeface="Arial MT"/>
              <a:buChar char="•"/>
              <a:tabLst>
                <a:tab pos="534035" algn="l"/>
              </a:tabLst>
            </a:pPr>
            <a:r>
              <a:rPr dirty="0" sz="3000" spc="-5">
                <a:latin typeface="Times New Roman"/>
                <a:cs typeface="Times New Roman"/>
              </a:rPr>
              <a:t>-Broad-based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terraces-are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wide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base.</a:t>
            </a:r>
            <a:endParaRPr sz="3000">
              <a:latin typeface="Times New Roman"/>
              <a:cs typeface="Times New Roman"/>
            </a:endParaRPr>
          </a:p>
          <a:p>
            <a:pPr marL="355600" marR="1080770">
              <a:lnSpc>
                <a:spcPts val="3180"/>
              </a:lnSpc>
              <a:spcBef>
                <a:spcPts val="875"/>
              </a:spcBef>
              <a:buFont typeface="Arial MT"/>
              <a:buChar char="•"/>
              <a:tabLst>
                <a:tab pos="534035" algn="l"/>
              </a:tabLst>
            </a:pPr>
            <a:r>
              <a:rPr dirty="0" sz="3000" spc="-5">
                <a:latin typeface="Times New Roman"/>
                <a:cs typeface="Times New Roman"/>
              </a:rPr>
              <a:t>-Narrow-based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terraces-are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usually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level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shorter</a:t>
            </a:r>
            <a:endParaRPr sz="3000">
              <a:latin typeface="Times New Roman"/>
              <a:cs typeface="Times New Roman"/>
            </a:endParaRPr>
          </a:p>
          <a:p>
            <a:pPr marL="533400" indent="-178435">
              <a:lnSpc>
                <a:spcPct val="100000"/>
              </a:lnSpc>
              <a:spcBef>
                <a:spcPts val="325"/>
              </a:spcBef>
              <a:buFont typeface="Arial MT"/>
              <a:buChar char="•"/>
              <a:tabLst>
                <a:tab pos="534035" algn="l"/>
              </a:tabLst>
            </a:pPr>
            <a:r>
              <a:rPr dirty="0" sz="3000">
                <a:latin typeface="Times New Roman"/>
                <a:cs typeface="Times New Roman"/>
              </a:rPr>
              <a:t>-Bench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terraces-are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constructed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steeper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slopes.</a:t>
            </a:r>
            <a:endParaRPr sz="3000">
              <a:latin typeface="Times New Roman"/>
              <a:cs typeface="Times New Roman"/>
            </a:endParaRPr>
          </a:p>
          <a:p>
            <a:pPr algn="just" marL="355600" marR="180975">
              <a:lnSpc>
                <a:spcPts val="3180"/>
              </a:lnSpc>
              <a:spcBef>
                <a:spcPts val="880"/>
              </a:spcBef>
              <a:buFont typeface="Arial MT"/>
              <a:buChar char="•"/>
              <a:tabLst>
                <a:tab pos="534035" algn="l"/>
              </a:tabLst>
            </a:pPr>
            <a:r>
              <a:rPr dirty="0" sz="3000" spc="-35">
                <a:latin typeface="Times New Roman"/>
                <a:cs typeface="Times New Roman"/>
              </a:rPr>
              <a:t>-’’Fanya </a:t>
            </a:r>
            <a:r>
              <a:rPr dirty="0" sz="3000" spc="-50">
                <a:latin typeface="Times New Roman"/>
                <a:cs typeface="Times New Roman"/>
              </a:rPr>
              <a:t>juu’’ </a:t>
            </a:r>
            <a:r>
              <a:rPr dirty="0" sz="3000" spc="-5">
                <a:latin typeface="Times New Roman"/>
                <a:cs typeface="Times New Roman"/>
              </a:rPr>
              <a:t>terraces-a ridge is </a:t>
            </a:r>
            <a:r>
              <a:rPr dirty="0" sz="3000">
                <a:latin typeface="Times New Roman"/>
                <a:cs typeface="Times New Roman"/>
              </a:rPr>
              <a:t>dug and the </a:t>
            </a:r>
            <a:r>
              <a:rPr dirty="0" sz="3000" spc="-5">
                <a:latin typeface="Times New Roman"/>
                <a:cs typeface="Times New Roman"/>
              </a:rPr>
              <a:t>soil is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heaped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up </a:t>
            </a:r>
            <a:r>
              <a:rPr dirty="0" sz="3000" spc="-10">
                <a:latin typeface="Times New Roman"/>
                <a:cs typeface="Times New Roman"/>
              </a:rPr>
              <a:t>hill.</a:t>
            </a:r>
            <a:endParaRPr sz="3000">
              <a:latin typeface="Times New Roman"/>
              <a:cs typeface="Times New Roman"/>
            </a:endParaRPr>
          </a:p>
          <a:p>
            <a:pPr algn="just" marL="355600" marR="5080">
              <a:lnSpc>
                <a:spcPct val="89200"/>
              </a:lnSpc>
              <a:spcBef>
                <a:spcPts val="775"/>
              </a:spcBef>
              <a:buFont typeface="Arial MT"/>
              <a:buChar char="•"/>
              <a:tabLst>
                <a:tab pos="534035" algn="l"/>
              </a:tabLst>
            </a:pPr>
            <a:r>
              <a:rPr dirty="0" sz="3000" spc="-5">
                <a:latin typeface="Times New Roman"/>
                <a:cs typeface="Times New Roman"/>
              </a:rPr>
              <a:t>-Gabions/porous dams-constructed using </a:t>
            </a:r>
            <a:r>
              <a:rPr dirty="0" sz="3000">
                <a:latin typeface="Times New Roman"/>
                <a:cs typeface="Times New Roman"/>
              </a:rPr>
              <a:t>wire </a:t>
            </a:r>
            <a:r>
              <a:rPr dirty="0" sz="3000" spc="-5">
                <a:latin typeface="Times New Roman"/>
                <a:cs typeface="Times New Roman"/>
              </a:rPr>
              <a:t>mesh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filled </a:t>
            </a:r>
            <a:r>
              <a:rPr dirty="0" sz="3000">
                <a:latin typeface="Times New Roman"/>
                <a:cs typeface="Times New Roman"/>
              </a:rPr>
              <a:t>with </a:t>
            </a:r>
            <a:r>
              <a:rPr dirty="0" sz="3000" spc="-5">
                <a:latin typeface="Times New Roman"/>
                <a:cs typeface="Times New Roman"/>
              </a:rPr>
              <a:t>stones across </a:t>
            </a:r>
            <a:r>
              <a:rPr dirty="0" sz="3000">
                <a:latin typeface="Times New Roman"/>
                <a:cs typeface="Times New Roman"/>
              </a:rPr>
              <a:t>a slope or </a:t>
            </a:r>
            <a:r>
              <a:rPr dirty="0" sz="3000" spc="-5">
                <a:latin typeface="Times New Roman"/>
                <a:cs typeface="Times New Roman"/>
              </a:rPr>
              <a:t>gullies. </a:t>
            </a: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5">
                <a:latin typeface="Times New Roman"/>
                <a:cs typeface="Times New Roman"/>
              </a:rPr>
              <a:t>trap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water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flows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stones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slowly.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521065" cy="450342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 marR="112395">
              <a:lnSpc>
                <a:spcPct val="99500"/>
              </a:lnSpc>
              <a:spcBef>
                <a:spcPts val="120"/>
              </a:spcBef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e) Dams and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reservoirs</a:t>
            </a:r>
            <a:r>
              <a:rPr dirty="0" sz="3200" spc="-5">
                <a:latin typeface="Times New Roman"/>
                <a:cs typeface="Times New Roman"/>
              </a:rPr>
              <a:t>-A </a:t>
            </a:r>
            <a:r>
              <a:rPr dirty="0" sz="3200">
                <a:latin typeface="Times New Roman"/>
                <a:cs typeface="Times New Roman"/>
              </a:rPr>
              <a:t>dam is a wall or a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barrier constructed a cross a river to hold and store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water.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speed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water.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reservoir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a small or big tank that is used to hold excess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roof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300"/>
              </a:lnSpc>
              <a:spcBef>
                <a:spcPts val="880"/>
              </a:spcBef>
              <a:buFont typeface="Arial MT"/>
              <a:buChar char="•"/>
              <a:tabLst>
                <a:tab pos="1044575" algn="l"/>
                <a:tab pos="1045210" algn="l"/>
              </a:tabLst>
            </a:pPr>
            <a:r>
              <a:rPr dirty="0"/>
              <a:t>	</a:t>
            </a:r>
            <a:r>
              <a:rPr dirty="0" sz="3200" b="1">
                <a:latin typeface="Times New Roman"/>
                <a:cs typeface="Times New Roman"/>
              </a:rPr>
              <a:t>A check dam</a:t>
            </a:r>
            <a:r>
              <a:rPr dirty="0" sz="3200">
                <a:latin typeface="Times New Roman"/>
                <a:cs typeface="Times New Roman"/>
              </a:rPr>
              <a:t>- can be constructed across a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channel to reduce the speed of water and still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particles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water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settle.it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debris,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concrete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stone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78740"/>
            <a:ext cx="8397875" cy="5878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06680" marR="5470525" indent="-94615">
              <a:lnSpc>
                <a:spcPct val="100000"/>
              </a:lnSpc>
              <a:spcBef>
                <a:spcPts val="100"/>
              </a:spcBef>
            </a:pPr>
            <a:r>
              <a:rPr dirty="0" u="heavy" sz="30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Water</a:t>
            </a:r>
            <a:r>
              <a:rPr dirty="0" u="heavy" sz="3000" spc="-10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harvesting </a:t>
            </a:r>
            <a:r>
              <a:rPr dirty="0" sz="3000" spc="-74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Methods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used</a:t>
            </a:r>
            <a:endParaRPr sz="30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79800"/>
              </a:lnSpc>
              <a:spcBef>
                <a:spcPts val="74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Uses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weirs-weirs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5">
                <a:latin typeface="Times New Roman"/>
                <a:cs typeface="Times New Roman"/>
              </a:rPr>
              <a:t>barriers constructed across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river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raise </a:t>
            </a:r>
            <a:r>
              <a:rPr dirty="0" sz="3000">
                <a:latin typeface="Times New Roman"/>
                <a:cs typeface="Times New Roman"/>
              </a:rPr>
              <a:t>the water level and </a:t>
            </a:r>
            <a:r>
              <a:rPr dirty="0" sz="3000" spc="-5">
                <a:latin typeface="Times New Roman"/>
                <a:cs typeface="Times New Roman"/>
              </a:rPr>
              <a:t>still allow </a:t>
            </a:r>
            <a:r>
              <a:rPr dirty="0" sz="3000">
                <a:latin typeface="Times New Roman"/>
                <a:cs typeface="Times New Roman"/>
              </a:rPr>
              <a:t>the water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flow</a:t>
            </a:r>
            <a:r>
              <a:rPr dirty="0" sz="3000">
                <a:latin typeface="Times New Roman"/>
                <a:cs typeface="Times New Roman"/>
              </a:rPr>
              <a:t> over it.</a:t>
            </a:r>
            <a:endParaRPr sz="3000">
              <a:latin typeface="Times New Roman"/>
              <a:cs typeface="Times New Roman"/>
            </a:endParaRPr>
          </a:p>
          <a:p>
            <a:pPr marL="355600" marR="12065" indent="-342900">
              <a:lnSpc>
                <a:spcPct val="79800"/>
              </a:lnSpc>
              <a:spcBef>
                <a:spcPts val="74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Use</a:t>
            </a:r>
            <a:r>
              <a:rPr dirty="0" sz="3000">
                <a:latin typeface="Times New Roman"/>
                <a:cs typeface="Times New Roman"/>
              </a:rPr>
              <a:t> of </a:t>
            </a:r>
            <a:r>
              <a:rPr dirty="0" sz="3000" spc="-5">
                <a:latin typeface="Times New Roman"/>
                <a:cs typeface="Times New Roman"/>
              </a:rPr>
              <a:t>dams-they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collects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holds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volume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water. </a:t>
            </a: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5">
                <a:latin typeface="Times New Roman"/>
                <a:cs typeface="Times New Roman"/>
              </a:rPr>
              <a:t>raise </a:t>
            </a:r>
            <a:r>
              <a:rPr dirty="0" sz="3000">
                <a:latin typeface="Times New Roman"/>
                <a:cs typeface="Times New Roman"/>
              </a:rPr>
              <a:t>water level to form reservoir for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storing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water.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Ponds</a:t>
            </a:r>
            <a:endParaRPr sz="3000">
              <a:latin typeface="Times New Roman"/>
              <a:cs typeface="Times New Roman"/>
            </a:endParaRPr>
          </a:p>
          <a:p>
            <a:pPr marL="355600" marR="820419" indent="-342900">
              <a:lnSpc>
                <a:spcPct val="79700"/>
              </a:lnSpc>
              <a:spcBef>
                <a:spcPts val="74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Roof</a:t>
            </a:r>
            <a:r>
              <a:rPr dirty="0" sz="3000" spc="-5">
                <a:latin typeface="Times New Roman"/>
                <a:cs typeface="Times New Roman"/>
              </a:rPr>
              <a:t> catchments-catchment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storage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rain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water.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Use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wells</a:t>
            </a:r>
            <a:endParaRPr sz="3000">
              <a:latin typeface="Times New Roman"/>
              <a:cs typeface="Times New Roman"/>
            </a:endParaRPr>
          </a:p>
          <a:p>
            <a:pPr marL="355600" marR="798830" indent="-342900">
              <a:lnSpc>
                <a:spcPct val="79700"/>
              </a:lnSpc>
              <a:spcBef>
                <a:spcPts val="74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Rock </a:t>
            </a:r>
            <a:r>
              <a:rPr dirty="0" sz="3000" spc="-5">
                <a:latin typeface="Times New Roman"/>
                <a:cs typeface="Times New Roman"/>
              </a:rPr>
              <a:t>catchment-harvesting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rain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 big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rocks.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3187"/>
            <a:ext cx="7889875" cy="2182495"/>
          </a:xfrm>
          <a:prstGeom prst="rect">
            <a:avLst/>
          </a:prstGeom>
        </p:spPr>
        <p:txBody>
          <a:bodyPr wrap="square" lIns="0" tIns="1206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Micro-catchments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8900"/>
              </a:lnSpc>
              <a:spcBef>
                <a:spcPts val="9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micro-environments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designed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conserve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 and water around growing crops such as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bananas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citrus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tree crops.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200"/>
            <a:ext cx="8270875" cy="6330315"/>
          </a:xfrm>
          <a:prstGeom prst="rect">
            <a:avLst/>
          </a:prstGeom>
        </p:spPr>
        <p:txBody>
          <a:bodyPr wrap="square" lIns="0" tIns="168275" rIns="0" bIns="0" rtlCol="0" vert="horz">
            <a:spAutoFit/>
          </a:bodyPr>
          <a:lstStyle/>
          <a:p>
            <a:pPr marL="268605">
              <a:lnSpc>
                <a:spcPct val="100000"/>
              </a:lnSpc>
              <a:spcBef>
                <a:spcPts val="1325"/>
              </a:spcBef>
            </a:pPr>
            <a:r>
              <a:rPr dirty="0" sz="1900" spc="-90" b="1">
                <a:solidFill>
                  <a:srgbClr val="FF0000"/>
                </a:solidFill>
                <a:latin typeface="Georgia"/>
                <a:cs typeface="Georgia"/>
              </a:rPr>
              <a:t>CH6</a:t>
            </a:r>
            <a:r>
              <a:rPr dirty="0" sz="1900" spc="405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u="heavy" sz="3700" spc="-13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WEEDS</a:t>
            </a:r>
            <a:r>
              <a:rPr dirty="0" u="heavy" sz="3700" spc="-3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3700" spc="25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&amp;</a:t>
            </a:r>
            <a:r>
              <a:rPr dirty="0" u="heavy" sz="3700" spc="-2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3700" spc="-16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WEED</a:t>
            </a:r>
            <a:r>
              <a:rPr dirty="0" u="heavy" sz="3700" spc="-3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 </a:t>
            </a:r>
            <a:r>
              <a:rPr dirty="0" u="heavy" sz="3700" spc="-9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Georgia"/>
                <a:cs typeface="Georgia"/>
              </a:rPr>
              <a:t>CONTROL</a:t>
            </a:r>
            <a:r>
              <a:rPr dirty="0" sz="3700" spc="15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1900" spc="-5" b="1">
                <a:solidFill>
                  <a:srgbClr val="FF0000"/>
                </a:solidFill>
                <a:latin typeface="Georgia"/>
                <a:cs typeface="Georgia"/>
              </a:rPr>
              <a:t>443/1</a:t>
            </a:r>
            <a:endParaRPr sz="1900">
              <a:latin typeface="Georgia"/>
              <a:cs typeface="Georgia"/>
            </a:endParaRPr>
          </a:p>
          <a:p>
            <a:pPr marL="280670" indent="-268605">
              <a:lnSpc>
                <a:spcPct val="100000"/>
              </a:lnSpc>
              <a:spcBef>
                <a:spcPts val="1225"/>
              </a:spcBef>
              <a:buFont typeface="Arial MT"/>
              <a:buChar char="•"/>
              <a:tabLst>
                <a:tab pos="281305" algn="l"/>
              </a:tabLst>
            </a:pPr>
            <a:r>
              <a:rPr dirty="0" u="heavy" sz="3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What</a:t>
            </a:r>
            <a:r>
              <a:rPr dirty="0" u="heavy" sz="3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</a:t>
            </a:r>
            <a:r>
              <a:rPr dirty="0" u="heavy" sz="37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37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weed?</a:t>
            </a:r>
            <a:endParaRPr sz="3700">
              <a:latin typeface="Times New Roman"/>
              <a:cs typeface="Times New Roman"/>
            </a:endParaRPr>
          </a:p>
          <a:p>
            <a:pPr marL="355600" marR="17145" indent="-342900">
              <a:lnSpc>
                <a:spcPct val="105000"/>
              </a:lnSpc>
              <a:spcBef>
                <a:spcPts val="1005"/>
              </a:spcBef>
              <a:buSzPct val="97297"/>
              <a:buFont typeface="Wingdings"/>
              <a:buChar char=""/>
              <a:tabLst>
                <a:tab pos="383540" algn="l"/>
              </a:tabLst>
            </a:pPr>
            <a:r>
              <a:rPr dirty="0" sz="3700" spc="-5">
                <a:latin typeface="Times New Roman"/>
                <a:cs typeface="Times New Roman"/>
              </a:rPr>
              <a:t>A</a:t>
            </a:r>
            <a:r>
              <a:rPr dirty="0" sz="3700" spc="-21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weed is any plant that grows</a:t>
            </a:r>
            <a:r>
              <a:rPr dirty="0" sz="3700" spc="1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where </a:t>
            </a:r>
            <a:r>
              <a:rPr dirty="0" sz="3700">
                <a:latin typeface="Times New Roman"/>
                <a:cs typeface="Times New Roman"/>
              </a:rPr>
              <a:t>it</a:t>
            </a:r>
            <a:r>
              <a:rPr dirty="0" sz="3700" spc="-5">
                <a:latin typeface="Times New Roman"/>
                <a:cs typeface="Times New Roman"/>
              </a:rPr>
              <a:t> is </a:t>
            </a:r>
            <a:r>
              <a:rPr dirty="0" sz="3700" spc="-91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not requires and </a:t>
            </a:r>
            <a:r>
              <a:rPr dirty="0" sz="3700" spc="-10">
                <a:latin typeface="Times New Roman"/>
                <a:cs typeface="Times New Roman"/>
              </a:rPr>
              <a:t>whose</a:t>
            </a:r>
            <a:r>
              <a:rPr dirty="0" sz="3700" spc="-5">
                <a:latin typeface="Times New Roman"/>
                <a:cs typeface="Times New Roman"/>
              </a:rPr>
              <a:t> economic </a:t>
            </a:r>
            <a:r>
              <a:rPr dirty="0" sz="370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disadvantages are more than the </a:t>
            </a:r>
            <a:r>
              <a:rPr dirty="0" sz="370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advantages.</a:t>
            </a:r>
            <a:r>
              <a:rPr dirty="0" sz="3700" spc="-15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Crops</a:t>
            </a:r>
            <a:r>
              <a:rPr dirty="0" sz="370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that</a:t>
            </a:r>
            <a:r>
              <a:rPr dirty="0" sz="3700" spc="1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volunteer</a:t>
            </a:r>
            <a:r>
              <a:rPr dirty="0" sz="3700" spc="5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to</a:t>
            </a:r>
            <a:r>
              <a:rPr dirty="0" sz="3700" spc="-15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grow </a:t>
            </a:r>
            <a:r>
              <a:rPr dirty="0" sz="370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with having been planted</a:t>
            </a:r>
            <a:r>
              <a:rPr dirty="0" sz="3700" spc="-2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are call</a:t>
            </a:r>
            <a:r>
              <a:rPr dirty="0" sz="3700" spc="10">
                <a:latin typeface="Times New Roman"/>
                <a:cs typeface="Times New Roman"/>
              </a:rPr>
              <a:t> </a:t>
            </a:r>
            <a:r>
              <a:rPr dirty="0" sz="3700" b="1">
                <a:latin typeface="Times New Roman"/>
                <a:cs typeface="Times New Roman"/>
              </a:rPr>
              <a:t>self- </a:t>
            </a:r>
            <a:r>
              <a:rPr dirty="0" sz="3700" spc="5" b="1">
                <a:latin typeface="Times New Roman"/>
                <a:cs typeface="Times New Roman"/>
              </a:rPr>
              <a:t> </a:t>
            </a:r>
            <a:r>
              <a:rPr dirty="0" sz="3700" spc="-5" b="1">
                <a:latin typeface="Times New Roman"/>
                <a:cs typeface="Times New Roman"/>
              </a:rPr>
              <a:t>setters. </a:t>
            </a:r>
            <a:r>
              <a:rPr dirty="0" sz="3700" spc="-65">
                <a:latin typeface="Times New Roman"/>
                <a:cs typeface="Times New Roman"/>
              </a:rPr>
              <a:t>Weeds </a:t>
            </a:r>
            <a:r>
              <a:rPr dirty="0" sz="3700" spc="-5">
                <a:latin typeface="Times New Roman"/>
                <a:cs typeface="Times New Roman"/>
              </a:rPr>
              <a:t>that are dangerous and </a:t>
            </a:r>
            <a:r>
              <a:rPr dirty="0" sz="370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whose cultivation has been prohibited by </a:t>
            </a:r>
            <a:r>
              <a:rPr dirty="0" sz="370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the</a:t>
            </a:r>
            <a:r>
              <a:rPr dirty="0" sz="3700" spc="-10">
                <a:latin typeface="Times New Roman"/>
                <a:cs typeface="Times New Roman"/>
              </a:rPr>
              <a:t> </a:t>
            </a:r>
            <a:r>
              <a:rPr dirty="0" sz="3700" spc="-5">
                <a:latin typeface="Times New Roman"/>
                <a:cs typeface="Times New Roman"/>
              </a:rPr>
              <a:t>law are called</a:t>
            </a:r>
            <a:r>
              <a:rPr dirty="0" sz="3700" spc="-15">
                <a:latin typeface="Times New Roman"/>
                <a:cs typeface="Times New Roman"/>
              </a:rPr>
              <a:t> </a:t>
            </a:r>
            <a:r>
              <a:rPr dirty="0" sz="3700" spc="-5" b="1">
                <a:latin typeface="Times New Roman"/>
                <a:cs typeface="Times New Roman"/>
              </a:rPr>
              <a:t>noxious</a:t>
            </a:r>
            <a:r>
              <a:rPr dirty="0" sz="3700" spc="5" b="1">
                <a:latin typeface="Times New Roman"/>
                <a:cs typeface="Times New Roman"/>
              </a:rPr>
              <a:t> </a:t>
            </a:r>
            <a:r>
              <a:rPr dirty="0" sz="3700" spc="-5" b="1">
                <a:latin typeface="Times New Roman"/>
                <a:cs typeface="Times New Roman"/>
              </a:rPr>
              <a:t>weeds.</a:t>
            </a:r>
            <a:endParaRPr sz="3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420" y="339441"/>
            <a:ext cx="6675120" cy="372745"/>
            <a:chOff x="312420" y="339441"/>
            <a:chExt cx="6675120" cy="372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557" y="339441"/>
              <a:ext cx="6641702" cy="319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420" y="646176"/>
              <a:ext cx="6675120" cy="6553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340" y="199136"/>
            <a:ext cx="665353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200" spc="-3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Weeds</a:t>
            </a:r>
            <a:r>
              <a:rPr dirty="0" u="heavy" sz="3200" spc="-3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identification</a:t>
            </a:r>
            <a:r>
              <a:rPr dirty="0" u="heavy" sz="3200" spc="-5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200" spc="-3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classification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838200"/>
            <a:ext cx="8153400" cy="51816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6172200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85609" y="708406"/>
            <a:ext cx="1285240" cy="136715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u="none" sz="4400" spc="50">
                <a:latin typeface="Arial"/>
                <a:cs typeface="Arial"/>
              </a:rPr>
              <a:t>Nut </a:t>
            </a:r>
            <a:r>
              <a:rPr dirty="0" u="none" sz="4400" spc="55">
                <a:latin typeface="Arial"/>
                <a:cs typeface="Arial"/>
              </a:rPr>
              <a:t> </a:t>
            </a:r>
            <a:r>
              <a:rPr dirty="0" u="none" sz="4400" spc="-370">
                <a:latin typeface="Arial"/>
                <a:cs typeface="Arial"/>
              </a:rPr>
              <a:t>grass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48539"/>
            <a:ext cx="3643629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4400" spc="-5">
                <a:latin typeface="Calibri"/>
                <a:cs typeface="Calibri"/>
              </a:rPr>
              <a:t>Chinese</a:t>
            </a:r>
            <a:r>
              <a:rPr dirty="0" u="none" sz="4400" spc="-95">
                <a:latin typeface="Calibri"/>
                <a:cs typeface="Calibri"/>
              </a:rPr>
              <a:t> </a:t>
            </a:r>
            <a:r>
              <a:rPr dirty="0" u="none" sz="4400" spc="-15">
                <a:latin typeface="Calibri"/>
                <a:cs typeface="Calibri"/>
              </a:rPr>
              <a:t>lantern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0"/>
            <a:ext cx="8692261" cy="5791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4701"/>
            <a:ext cx="293814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4400" spc="-165">
                <a:latin typeface="Arial"/>
                <a:cs typeface="Arial"/>
              </a:rPr>
              <a:t>Strig</a:t>
            </a:r>
            <a:r>
              <a:rPr dirty="0" u="none" sz="4400" spc="-195">
                <a:latin typeface="Arial"/>
                <a:cs typeface="Arial"/>
              </a:rPr>
              <a:t>a</a:t>
            </a:r>
            <a:r>
              <a:rPr dirty="0" u="none" sz="4400" spc="-130">
                <a:latin typeface="Arial"/>
                <a:cs typeface="Arial"/>
              </a:rPr>
              <a:t> </a:t>
            </a:r>
            <a:r>
              <a:rPr dirty="0" u="none" sz="4400" spc="-165">
                <a:latin typeface="Arial"/>
                <a:cs typeface="Arial"/>
              </a:rPr>
              <a:t>weed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2971800" cy="5638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5200" y="76198"/>
            <a:ext cx="5334000" cy="67056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74701"/>
            <a:ext cx="323405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4400" spc="-425" b="1">
                <a:solidFill>
                  <a:srgbClr val="FF0000"/>
                </a:solidFill>
                <a:latin typeface="Arial"/>
                <a:cs typeface="Arial"/>
              </a:rPr>
              <a:t>Goose</a:t>
            </a:r>
            <a:r>
              <a:rPr dirty="0" sz="4400" spc="-16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4400" spc="-365" b="1">
                <a:solidFill>
                  <a:srgbClr val="FF0000"/>
                </a:solidFill>
                <a:latin typeface="Arial"/>
                <a:cs typeface="Arial"/>
              </a:rPr>
              <a:t>grass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914400"/>
            <a:ext cx="8153400" cy="5334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0190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Disadvantages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1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inbreeding.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17865" cy="283019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Inbreeding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hybrid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vigour.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2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May lead </a:t>
            </a:r>
            <a:r>
              <a:rPr dirty="0" sz="3200" spc="-1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decline in </a:t>
            </a:r>
            <a:r>
              <a:rPr dirty="0" sz="3200" spc="-5">
                <a:latin typeface="Times New Roman"/>
                <a:cs typeface="Times New Roman"/>
              </a:rPr>
              <a:t>fertility </a:t>
            </a:r>
            <a:r>
              <a:rPr dirty="0" sz="3200">
                <a:latin typeface="Times New Roman"/>
                <a:cs typeface="Times New Roman"/>
              </a:rPr>
              <a:t>leading to species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extinction.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Bring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about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performance.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Leads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high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pre-natal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mortality.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495300"/>
            <a:ext cx="8686800" cy="5791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458200" cy="5105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4701"/>
            <a:ext cx="294386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4400" spc="-350">
                <a:latin typeface="Arial"/>
                <a:cs typeface="Arial"/>
              </a:rPr>
              <a:t>Couc</a:t>
            </a:r>
            <a:r>
              <a:rPr dirty="0" u="none" sz="4400" spc="-340">
                <a:latin typeface="Arial"/>
                <a:cs typeface="Arial"/>
              </a:rPr>
              <a:t>h</a:t>
            </a:r>
            <a:r>
              <a:rPr dirty="0" u="none" sz="4400" spc="-145">
                <a:latin typeface="Arial"/>
                <a:cs typeface="Arial"/>
              </a:rPr>
              <a:t> </a:t>
            </a:r>
            <a:r>
              <a:rPr dirty="0" u="none" sz="4400" spc="-365">
                <a:latin typeface="Arial"/>
                <a:cs typeface="Arial"/>
              </a:rPr>
              <a:t>grass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838212"/>
            <a:ext cx="8077200" cy="59289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6275"/>
            <a:ext cx="34607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4000" spc="-90">
                <a:latin typeface="Arial"/>
                <a:cs typeface="Arial"/>
              </a:rPr>
              <a:t>Wandering</a:t>
            </a:r>
            <a:r>
              <a:rPr dirty="0" u="none" sz="4000" spc="-155">
                <a:latin typeface="Arial"/>
                <a:cs typeface="Arial"/>
              </a:rPr>
              <a:t> </a:t>
            </a:r>
            <a:r>
              <a:rPr dirty="0" u="none" sz="4000" spc="-105">
                <a:latin typeface="Arial"/>
                <a:cs typeface="Arial"/>
              </a:rPr>
              <a:t>jew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3340354" cy="4419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1000" y="76200"/>
            <a:ext cx="4800600" cy="61722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10600" cy="5867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4701"/>
            <a:ext cx="37096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4400" spc="-210">
                <a:latin typeface="Arial"/>
                <a:cs typeface="Arial"/>
              </a:rPr>
              <a:t>Stingin</a:t>
            </a:r>
            <a:r>
              <a:rPr dirty="0" u="none" sz="4400" spc="-254">
                <a:latin typeface="Arial"/>
                <a:cs typeface="Arial"/>
              </a:rPr>
              <a:t>g</a:t>
            </a:r>
            <a:r>
              <a:rPr dirty="0" u="none" sz="4400" spc="-120">
                <a:latin typeface="Arial"/>
                <a:cs typeface="Arial"/>
              </a:rPr>
              <a:t> </a:t>
            </a:r>
            <a:r>
              <a:rPr dirty="0" u="none" sz="4400" spc="-130">
                <a:latin typeface="Arial"/>
                <a:cs typeface="Arial"/>
              </a:rPr>
              <a:t>neetle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8610600" cy="5715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000" y="152400"/>
            <a:ext cx="8636000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80228" y="327101"/>
            <a:ext cx="2231390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u="none" spc="-215">
                <a:latin typeface="Arial"/>
                <a:cs typeface="Arial"/>
              </a:rPr>
              <a:t>Stinging  </a:t>
            </a:r>
            <a:r>
              <a:rPr dirty="0" u="none" spc="-145">
                <a:latin typeface="Arial"/>
                <a:cs typeface="Arial"/>
              </a:rPr>
              <a:t>neetle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763000" cy="6096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4701"/>
            <a:ext cx="215011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4400" spc="-130">
                <a:latin typeface="Arial"/>
                <a:cs typeface="Arial"/>
              </a:rPr>
              <a:t>pigweed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76200"/>
            <a:ext cx="6248400" cy="66294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200"/>
            <a:ext cx="8669909" cy="6324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91223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Systems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inbreeding.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7856855" cy="2269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794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Close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breeding-</a:t>
            </a:r>
            <a:r>
              <a:rPr dirty="0" sz="3200" spc="-5">
                <a:latin typeface="Times New Roman"/>
                <a:cs typeface="Times New Roman"/>
              </a:rPr>
              <a:t>refers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very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closely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related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Line breeding-</a:t>
            </a:r>
            <a:r>
              <a:rPr dirty="0" sz="3200" spc="-5">
                <a:latin typeface="Times New Roman"/>
                <a:cs typeface="Times New Roman"/>
              </a:rPr>
              <a:t>this </a:t>
            </a:r>
            <a:r>
              <a:rPr dirty="0" sz="3200">
                <a:latin typeface="Times New Roman"/>
                <a:cs typeface="Times New Roman"/>
              </a:rPr>
              <a:t>is the mating of distantly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related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common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ancestor.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259912"/>
            <a:ext cx="18605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1539" y="3322320"/>
            <a:ext cx="260858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9"/>
              </a:lnSpc>
            </a:pPr>
            <a:r>
              <a:rPr dirty="0" sz="3600" spc="-10" b="1">
                <a:latin typeface="Times New Roman"/>
                <a:cs typeface="Times New Roman"/>
              </a:rPr>
              <a:t>Outbreeding.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943578"/>
            <a:ext cx="8047990" cy="1147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between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related.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53492"/>
            <a:ext cx="1751330" cy="148907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4000" spc="-484" b="1">
                <a:solidFill>
                  <a:srgbClr val="FF0000"/>
                </a:solidFill>
                <a:latin typeface="Arial"/>
                <a:cs typeface="Arial"/>
              </a:rPr>
              <a:t>Sow</a:t>
            </a:r>
            <a:endParaRPr sz="4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6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4000" spc="-190" b="1">
                <a:solidFill>
                  <a:srgbClr val="FF0000"/>
                </a:solidFill>
                <a:latin typeface="Arial"/>
                <a:cs typeface="Arial"/>
              </a:rPr>
              <a:t>thi</a:t>
            </a:r>
            <a:r>
              <a:rPr dirty="0" sz="4000" spc="-245" b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dirty="0" sz="4000" spc="-30" b="1">
                <a:solidFill>
                  <a:srgbClr val="FF0000"/>
                </a:solidFill>
                <a:latin typeface="Arial"/>
                <a:cs typeface="Arial"/>
              </a:rPr>
              <a:t>tle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76198"/>
            <a:ext cx="6781800" cy="6705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8686800" cy="6324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4701"/>
            <a:ext cx="1553210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pc="-265">
                <a:latin typeface="Arial"/>
                <a:cs typeface="Arial"/>
              </a:rPr>
              <a:t>oxalis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960119"/>
            <a:ext cx="8153400" cy="57454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6275"/>
            <a:ext cx="33851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4000" spc="-55">
                <a:latin typeface="Arial"/>
                <a:cs typeface="Arial"/>
              </a:rPr>
              <a:t>Forget-me-not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761945"/>
            <a:ext cx="8610600" cy="59761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610600" cy="6324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6275"/>
            <a:ext cx="18230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4000" spc="15">
                <a:latin typeface="Arial"/>
                <a:cs typeface="Arial"/>
              </a:rPr>
              <a:t>lantana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1998"/>
            <a:ext cx="8991599" cy="60198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6275"/>
            <a:ext cx="36302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4000" spc="-190">
                <a:latin typeface="Arial"/>
                <a:cs typeface="Arial"/>
              </a:rPr>
              <a:t>Macdonalds</a:t>
            </a:r>
            <a:r>
              <a:rPr dirty="0" u="none" sz="4000" spc="-105">
                <a:latin typeface="Arial"/>
                <a:cs typeface="Arial"/>
              </a:rPr>
              <a:t> </a:t>
            </a:r>
            <a:r>
              <a:rPr dirty="0" u="none" sz="4000" spc="-175">
                <a:latin typeface="Arial"/>
                <a:cs typeface="Arial"/>
              </a:rPr>
              <a:t>eye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1999"/>
            <a:ext cx="8915400" cy="60959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8915400" cy="647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6275"/>
            <a:ext cx="29972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4000" spc="-145">
                <a:latin typeface="Arial"/>
                <a:cs typeface="Arial"/>
              </a:rPr>
              <a:t>Double</a:t>
            </a:r>
            <a:r>
              <a:rPr dirty="0" u="none" sz="4000" spc="-114">
                <a:latin typeface="Arial"/>
                <a:cs typeface="Arial"/>
              </a:rPr>
              <a:t> </a:t>
            </a:r>
            <a:r>
              <a:rPr dirty="0" u="none" sz="4000" spc="-110">
                <a:latin typeface="Arial"/>
                <a:cs typeface="Arial"/>
              </a:rPr>
              <a:t>thorn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790573"/>
            <a:ext cx="7543800" cy="59912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8915400" cy="6553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3357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Reasons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outbreeding.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82000" cy="3391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333375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introduce new genes in an existing breeding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herd.</a:t>
            </a:r>
            <a:endParaRPr sz="32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200" spc="-114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exploit heterosis that is hybrid </a:t>
            </a:r>
            <a:r>
              <a:rPr dirty="0" sz="3200" spc="-15">
                <a:latin typeface="Times New Roman"/>
                <a:cs typeface="Times New Roman"/>
              </a:rPr>
              <a:t>vigour, </a:t>
            </a:r>
            <a:r>
              <a:rPr dirty="0" sz="3200">
                <a:latin typeface="Times New Roman"/>
                <a:cs typeface="Times New Roman"/>
              </a:rPr>
              <a:t>across-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performs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better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average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two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parents.</a:t>
            </a:r>
            <a:endParaRPr sz="32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new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a grade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8839200" cy="6553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6275"/>
            <a:ext cx="23831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4000" spc="-135">
                <a:latin typeface="Arial"/>
                <a:cs typeface="Arial"/>
              </a:rPr>
              <a:t>Blac</a:t>
            </a:r>
            <a:r>
              <a:rPr dirty="0" u="none" sz="4000" spc="-135">
                <a:latin typeface="Arial"/>
                <a:cs typeface="Arial"/>
              </a:rPr>
              <a:t>k</a:t>
            </a:r>
            <a:r>
              <a:rPr dirty="0" u="none" sz="4000" spc="-114">
                <a:latin typeface="Arial"/>
                <a:cs typeface="Arial"/>
              </a:rPr>
              <a:t> </a:t>
            </a:r>
            <a:r>
              <a:rPr dirty="0" u="none" sz="4000">
                <a:latin typeface="Arial"/>
                <a:cs typeface="Arial"/>
              </a:rPr>
              <a:t>j</a:t>
            </a:r>
            <a:r>
              <a:rPr dirty="0" u="none" sz="4000" spc="-90">
                <a:latin typeface="Arial"/>
                <a:cs typeface="Arial"/>
              </a:rPr>
              <a:t>ack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838198"/>
            <a:ext cx="8763000" cy="59340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176275"/>
            <a:ext cx="32429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4000" spc="-380">
                <a:latin typeface="Arial"/>
                <a:cs typeface="Arial"/>
              </a:rPr>
              <a:t>Sodd</a:t>
            </a:r>
            <a:r>
              <a:rPr dirty="0" u="none" sz="4000" spc="-380">
                <a:latin typeface="Arial"/>
                <a:cs typeface="Arial"/>
              </a:rPr>
              <a:t>o</a:t>
            </a:r>
            <a:r>
              <a:rPr dirty="0" u="none" sz="4000" spc="-70">
                <a:latin typeface="Arial"/>
                <a:cs typeface="Arial"/>
              </a:rPr>
              <a:t>m</a:t>
            </a:r>
            <a:r>
              <a:rPr dirty="0" u="none" sz="4000" spc="-85">
                <a:latin typeface="Arial"/>
                <a:cs typeface="Arial"/>
              </a:rPr>
              <a:t> </a:t>
            </a:r>
            <a:r>
              <a:rPr dirty="0" u="none" sz="4000" spc="-45">
                <a:latin typeface="Arial"/>
                <a:cs typeface="Arial"/>
              </a:rPr>
              <a:t>apple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" y="838161"/>
            <a:ext cx="9067800" cy="5721985"/>
            <a:chOff x="76200" y="838161"/>
            <a:chExt cx="9067800" cy="5721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838161"/>
              <a:ext cx="4953000" cy="57216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360" y="874737"/>
              <a:ext cx="4096638" cy="568502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5330190" cy="277749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Classification</a:t>
            </a:r>
            <a:r>
              <a:rPr dirty="0" u="heavy" sz="3200" spc="-7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classified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based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Growth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cycle.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morphology.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8194"/>
            <a:ext cx="8432165" cy="6316980"/>
          </a:xfrm>
          <a:prstGeom prst="rect">
            <a:avLst/>
          </a:prstGeom>
        </p:spPr>
        <p:txBody>
          <a:bodyPr wrap="square" lIns="0" tIns="12573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9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According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growth</a:t>
            </a:r>
            <a:r>
              <a:rPr dirty="0" u="heavy" sz="30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cycle:</a:t>
            </a:r>
            <a:endParaRPr sz="3000">
              <a:latin typeface="Times New Roman"/>
              <a:cs typeface="Times New Roman"/>
            </a:endParaRPr>
          </a:p>
          <a:p>
            <a:pPr marL="12700" marR="1371600">
              <a:lnSpc>
                <a:spcPts val="3350"/>
              </a:lnSpc>
              <a:spcBef>
                <a:spcPts val="121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0">
                <a:latin typeface="Times New Roman"/>
                <a:cs typeface="Times New Roman"/>
              </a:rPr>
              <a:t>Weeds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annual,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biennial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perennial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  <a:p>
            <a:pPr marL="355600" marR="238760" indent="-342900">
              <a:lnSpc>
                <a:spcPct val="94000"/>
              </a:lnSpc>
              <a:spcBef>
                <a:spcPts val="103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Annual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weed</a:t>
            </a:r>
            <a:r>
              <a:rPr dirty="0" sz="3000">
                <a:latin typeface="Times New Roman"/>
                <a:cs typeface="Times New Roman"/>
              </a:rPr>
              <a:t>-they </a:t>
            </a:r>
            <a:r>
              <a:rPr dirty="0" sz="3000" spc="-5">
                <a:latin typeface="Times New Roman"/>
                <a:cs typeface="Times New Roman"/>
              </a:rPr>
              <a:t>complete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their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life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cycle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field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period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 </a:t>
            </a:r>
            <a:r>
              <a:rPr dirty="0" sz="3000" spc="-35">
                <a:latin typeface="Times New Roman"/>
                <a:cs typeface="Times New Roman"/>
              </a:rPr>
              <a:t>year.</a:t>
            </a:r>
            <a:r>
              <a:rPr dirty="0" sz="3000" spc="-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5">
                <a:latin typeface="Times New Roman"/>
                <a:cs typeface="Times New Roman"/>
              </a:rPr>
              <a:t>include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Mexican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marigold,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black jack,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pigweed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etc.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4200"/>
              </a:lnSpc>
              <a:spcBef>
                <a:spcPts val="109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Biennial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weeds</a:t>
            </a:r>
            <a:r>
              <a:rPr dirty="0" sz="3000">
                <a:latin typeface="Times New Roman"/>
                <a:cs typeface="Times New Roman"/>
              </a:rPr>
              <a:t>-they</a:t>
            </a:r>
            <a:r>
              <a:rPr dirty="0" sz="3000" spc="-5">
                <a:latin typeface="Times New Roman"/>
                <a:cs typeface="Times New Roman"/>
              </a:rPr>
              <a:t> complete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their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life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cycle 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two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years. They </a:t>
            </a:r>
            <a:r>
              <a:rPr dirty="0" sz="3000" spc="-5">
                <a:latin typeface="Times New Roman"/>
                <a:cs typeface="Times New Roman"/>
              </a:rPr>
              <a:t>include </a:t>
            </a:r>
            <a:r>
              <a:rPr dirty="0" sz="3000">
                <a:latin typeface="Times New Roman"/>
                <a:cs typeface="Times New Roman"/>
              </a:rPr>
              <a:t>American wild </a:t>
            </a:r>
            <a:r>
              <a:rPr dirty="0" sz="3000" spc="-5">
                <a:latin typeface="Times New Roman"/>
                <a:cs typeface="Times New Roman"/>
              </a:rPr>
              <a:t>carrot, </a:t>
            </a:r>
            <a:r>
              <a:rPr dirty="0" sz="3000">
                <a:latin typeface="Times New Roman"/>
                <a:cs typeface="Times New Roman"/>
              </a:rPr>
              <a:t>spear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thistle,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ragwort.</a:t>
            </a:r>
            <a:endParaRPr sz="3000">
              <a:latin typeface="Times New Roman"/>
              <a:cs typeface="Times New Roman"/>
            </a:endParaRPr>
          </a:p>
          <a:p>
            <a:pPr marL="355600" marR="217804" indent="-342900">
              <a:lnSpc>
                <a:spcPct val="94400"/>
              </a:lnSpc>
              <a:spcBef>
                <a:spcPts val="109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Perennial </a:t>
            </a:r>
            <a:r>
              <a:rPr dirty="0" sz="3000" b="1">
                <a:latin typeface="Times New Roman"/>
                <a:cs typeface="Times New Roman"/>
              </a:rPr>
              <a:t>weeds</a:t>
            </a:r>
            <a:r>
              <a:rPr dirty="0" sz="3000">
                <a:latin typeface="Times New Roman"/>
                <a:cs typeface="Times New Roman"/>
              </a:rPr>
              <a:t>-they take </a:t>
            </a:r>
            <a:r>
              <a:rPr dirty="0" sz="3000" spc="-5">
                <a:latin typeface="Times New Roman"/>
                <a:cs typeface="Times New Roman"/>
              </a:rPr>
              <a:t>more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than two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years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complete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their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life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cycle.</a:t>
            </a:r>
            <a:r>
              <a:rPr dirty="0" sz="3000" spc="-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include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sedges,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lantana,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Kikuyu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grass,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wandering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0">
                <a:latin typeface="Times New Roman"/>
                <a:cs typeface="Times New Roman"/>
              </a:rPr>
              <a:t>Jew,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couch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grass,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Sodom </a:t>
            </a:r>
            <a:r>
              <a:rPr dirty="0" sz="3000">
                <a:latin typeface="Times New Roman"/>
                <a:cs typeface="Times New Roman"/>
              </a:rPr>
              <a:t>apple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etc.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8524240" cy="446024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According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plant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morphology:</a:t>
            </a:r>
            <a:endParaRPr sz="3200">
              <a:latin typeface="Times New Roman"/>
              <a:cs typeface="Times New Roman"/>
            </a:endParaRPr>
          </a:p>
          <a:p>
            <a:pPr marL="12700" marR="99695">
              <a:lnSpc>
                <a:spcPct val="114999"/>
              </a:lnSpc>
              <a:spcBef>
                <a:spcPts val="10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 </a:t>
            </a:r>
            <a:r>
              <a:rPr dirty="0" sz="3200">
                <a:latin typeface="Times New Roman"/>
                <a:cs typeface="Times New Roman"/>
              </a:rPr>
              <a:t>are classified as narrow-leaved and </a:t>
            </a:r>
            <a:r>
              <a:rPr dirty="0" sz="3200" spc="5">
                <a:latin typeface="Times New Roman"/>
                <a:cs typeface="Times New Roman"/>
              </a:rPr>
              <a:t>broad-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leaved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Narrow-leaved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weeds</a:t>
            </a:r>
            <a:r>
              <a:rPr dirty="0" sz="3200">
                <a:latin typeface="Times New Roman"/>
                <a:cs typeface="Times New Roman"/>
              </a:rPr>
              <a:t>-are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mostly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grasses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couch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spear grass,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setaria,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eleusine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etc.</a:t>
            </a:r>
            <a:endParaRPr sz="3200">
              <a:latin typeface="Times New Roman"/>
              <a:cs typeface="Times New Roman"/>
            </a:endParaRPr>
          </a:p>
          <a:p>
            <a:pPr marL="355600" marR="148590" indent="-342900">
              <a:lnSpc>
                <a:spcPct val="114999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Broad-leaved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weeds</a:t>
            </a:r>
            <a:r>
              <a:rPr dirty="0" sz="3200">
                <a:latin typeface="Times New Roman"/>
                <a:cs typeface="Times New Roman"/>
              </a:rPr>
              <a:t>-includes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black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jack,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oxalis,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lantana,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pigweed,</a:t>
            </a:r>
            <a:r>
              <a:rPr dirty="0" sz="3200" spc="-25">
                <a:latin typeface="Times New Roman"/>
                <a:cs typeface="Times New Roman"/>
              </a:rPr>
              <a:t> devil’s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horse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whip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etc.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8308975" cy="570865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Competitive</a:t>
            </a: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ability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weeds</a:t>
            </a:r>
            <a:endParaRPr sz="3200">
              <a:latin typeface="Times New Roman"/>
              <a:cs typeface="Times New Roman"/>
            </a:endParaRPr>
          </a:p>
          <a:p>
            <a:pPr marL="12700" marR="416559">
              <a:lnSpc>
                <a:spcPct val="114999"/>
              </a:lnSpc>
              <a:spcBef>
                <a:spcPts val="10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What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factors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contributes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competitive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ability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1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ability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produce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large </a:t>
            </a:r>
            <a:r>
              <a:rPr dirty="0" sz="3200">
                <a:latin typeface="Times New Roman"/>
                <a:cs typeface="Times New Roman"/>
              </a:rPr>
              <a:t>quantities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e.g.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pigweed.</a:t>
            </a:r>
            <a:endParaRPr sz="3200">
              <a:latin typeface="Times New Roman"/>
              <a:cs typeface="Times New Roman"/>
            </a:endParaRPr>
          </a:p>
          <a:p>
            <a:pPr marL="355600" marR="173355" indent="-342900">
              <a:lnSpc>
                <a:spcPct val="114999"/>
              </a:lnSpc>
              <a:spcBef>
                <a:spcPts val="10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 </a:t>
            </a:r>
            <a:r>
              <a:rPr dirty="0" sz="3200">
                <a:latin typeface="Times New Roman"/>
                <a:cs typeface="Times New Roman"/>
              </a:rPr>
              <a:t>seeds remain viable in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soil for a long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 waiting for conducive conditions for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germination.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7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Most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seeds 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successfully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dispersed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054975" cy="4894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55600" marR="5080" indent="-342900">
              <a:lnSpc>
                <a:spcPct val="115100"/>
              </a:lnSpc>
              <a:spcBef>
                <a:spcPts val="9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 weeds have the ability to propagate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vegetative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e.g.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couch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wandering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Jew.</a:t>
            </a:r>
            <a:endParaRPr sz="3200">
              <a:latin typeface="Times New Roman"/>
              <a:cs typeface="Times New Roman"/>
            </a:endParaRPr>
          </a:p>
          <a:p>
            <a:pPr algn="just" marL="355600" marR="487680" indent="-342900">
              <a:lnSpc>
                <a:spcPct val="114999"/>
              </a:lnSpc>
              <a:spcBef>
                <a:spcPts val="994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elaborate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supports the plant in nutrient absorption 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uptake.</a:t>
            </a:r>
            <a:endParaRPr sz="3200">
              <a:latin typeface="Times New Roman"/>
              <a:cs typeface="Times New Roman"/>
            </a:endParaRPr>
          </a:p>
          <a:p>
            <a:pPr algn="just" marL="355600" marR="708660" indent="-342900">
              <a:lnSpc>
                <a:spcPct val="114999"/>
              </a:lnSpc>
              <a:spcBef>
                <a:spcPts val="101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 </a:t>
            </a:r>
            <a:r>
              <a:rPr dirty="0" sz="3200">
                <a:latin typeface="Times New Roman"/>
                <a:cs typeface="Times New Roman"/>
              </a:rPr>
              <a:t>have ability to survive in areas with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limited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nutrient</a:t>
            </a:r>
            <a:r>
              <a:rPr dirty="0" sz="3200" spc="-30">
                <a:latin typeface="Times New Roman"/>
                <a:cs typeface="Times New Roman"/>
              </a:rPr>
              <a:t> supply.</a:t>
            </a:r>
            <a:endParaRPr sz="32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157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short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life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cycle.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8435975" cy="61455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925830">
              <a:lnSpc>
                <a:spcPts val="3779"/>
              </a:lnSpc>
              <a:spcBef>
                <a:spcPts val="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Give</a:t>
            </a:r>
            <a:r>
              <a:rPr dirty="0" u="heavy" sz="30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10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ways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which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weeds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are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harmful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 </a:t>
            </a:r>
            <a:r>
              <a:rPr dirty="0" sz="3000" spc="-735" b="1"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agriculture.</a:t>
            </a:r>
            <a:r>
              <a:rPr dirty="0" u="heavy" sz="30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(10mks)</a:t>
            </a:r>
            <a:endParaRPr sz="3000">
              <a:latin typeface="Times New Roman"/>
              <a:cs typeface="Times New Roman"/>
            </a:endParaRPr>
          </a:p>
          <a:p>
            <a:pPr marL="355600" marR="819785" indent="-342900">
              <a:lnSpc>
                <a:spcPct val="105000"/>
              </a:lnSpc>
              <a:spcBef>
                <a:spcPts val="85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0">
                <a:latin typeface="Times New Roman"/>
                <a:cs typeface="Times New Roman"/>
              </a:rPr>
              <a:t>Weeds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compete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nutrients,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space,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moisture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sunlight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reduce</a:t>
            </a:r>
            <a:r>
              <a:rPr dirty="0" sz="3000" spc="-5">
                <a:latin typeface="Times New Roman"/>
                <a:cs typeface="Times New Roman"/>
              </a:rPr>
              <a:t> yields.</a:t>
            </a:r>
            <a:endParaRPr sz="3000">
              <a:latin typeface="Times New Roman"/>
              <a:cs typeface="Times New Roman"/>
            </a:endParaRPr>
          </a:p>
          <a:p>
            <a:pPr marL="355600" marR="645795" indent="-342900">
              <a:lnSpc>
                <a:spcPct val="105000"/>
              </a:lnSpc>
              <a:spcBef>
                <a:spcPts val="9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Some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parasitic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cultivated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e.g.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</a:t>
            </a:r>
            <a:r>
              <a:rPr dirty="0" sz="3000" spc="-5">
                <a:latin typeface="Times New Roman"/>
                <a:cs typeface="Times New Roman"/>
              </a:rPr>
              <a:t> as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witch </a:t>
            </a:r>
            <a:r>
              <a:rPr dirty="0" sz="3000">
                <a:latin typeface="Times New Roman"/>
                <a:cs typeface="Times New Roman"/>
              </a:rPr>
              <a:t>weed to maize.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10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Some </a:t>
            </a:r>
            <a:r>
              <a:rPr dirty="0" sz="3000">
                <a:latin typeface="Times New Roman"/>
                <a:cs typeface="Times New Roman"/>
              </a:rPr>
              <a:t>weeds lower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quality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agricultural </a:t>
            </a:r>
            <a:r>
              <a:rPr dirty="0" sz="3000">
                <a:latin typeface="Times New Roman"/>
                <a:cs typeface="Times New Roman"/>
              </a:rPr>
              <a:t> produce when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mixed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up</a:t>
            </a:r>
            <a:r>
              <a:rPr dirty="0" sz="3000" spc="-5">
                <a:latin typeface="Times New Roman"/>
                <a:cs typeface="Times New Roman"/>
              </a:rPr>
              <a:t> with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produce,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example,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Mexican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marigold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produce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unfavorable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flavour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milk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by</a:t>
            </a:r>
            <a:r>
              <a:rPr dirty="0" sz="3000">
                <a:latin typeface="Times New Roman"/>
                <a:cs typeface="Times New Roman"/>
              </a:rPr>
              <a:t> dairy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while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devil’s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horse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whip,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black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jack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forget-me-not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get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attached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sheep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wool </a:t>
            </a:r>
            <a:r>
              <a:rPr dirty="0" sz="3000" spc="-5">
                <a:latin typeface="Times New Roman"/>
                <a:cs typeface="Times New Roman"/>
              </a:rPr>
              <a:t>lowering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its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quality.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395335" cy="5327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680720" indent="-342900">
              <a:lnSpc>
                <a:spcPct val="114999"/>
              </a:lnSpc>
              <a:spcBef>
                <a:spcPts val="10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Some </a:t>
            </a:r>
            <a:r>
              <a:rPr dirty="0" sz="3600" spc="-5">
                <a:latin typeface="Times New Roman"/>
                <a:cs typeface="Times New Roman"/>
              </a:rPr>
              <a:t>weeds </a:t>
            </a:r>
            <a:r>
              <a:rPr dirty="0" sz="3600">
                <a:latin typeface="Times New Roman"/>
                <a:cs typeface="Times New Roman"/>
              </a:rPr>
              <a:t>are poisonous to man and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livestock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e.g. thorn</a:t>
            </a:r>
            <a:r>
              <a:rPr dirty="0" sz="3600" spc="-5">
                <a:latin typeface="Times New Roman"/>
                <a:cs typeface="Times New Roman"/>
              </a:rPr>
              <a:t> apple, </a:t>
            </a:r>
            <a:r>
              <a:rPr dirty="0" sz="3600">
                <a:latin typeface="Times New Roman"/>
                <a:cs typeface="Times New Roman"/>
              </a:rPr>
              <a:t>Sodom</a:t>
            </a:r>
            <a:r>
              <a:rPr dirty="0" sz="3600" spc="-5">
                <a:latin typeface="Times New Roman"/>
                <a:cs typeface="Times New Roman"/>
              </a:rPr>
              <a:t> apple.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Some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weed </a:t>
            </a:r>
            <a:r>
              <a:rPr dirty="0" sz="3600" spc="-5">
                <a:latin typeface="Times New Roman"/>
                <a:cs typeface="Times New Roman"/>
              </a:rPr>
              <a:t>acts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alternate</a:t>
            </a:r>
            <a:r>
              <a:rPr dirty="0" sz="3600" spc="2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hosts</a:t>
            </a:r>
            <a:r>
              <a:rPr dirty="0" sz="3600">
                <a:latin typeface="Times New Roman"/>
                <a:cs typeface="Times New Roman"/>
              </a:rPr>
              <a:t> for </a:t>
            </a:r>
            <a:r>
              <a:rPr dirty="0" sz="3600" spc="-5">
                <a:latin typeface="Times New Roman"/>
                <a:cs typeface="Times New Roman"/>
              </a:rPr>
              <a:t>insect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pests </a:t>
            </a:r>
            <a:r>
              <a:rPr dirty="0" sz="3600">
                <a:latin typeface="Times New Roman"/>
                <a:cs typeface="Times New Roman"/>
              </a:rPr>
              <a:t>and for other </a:t>
            </a:r>
            <a:r>
              <a:rPr dirty="0" sz="3600" spc="-5">
                <a:latin typeface="Times New Roman"/>
                <a:cs typeface="Times New Roman"/>
              </a:rPr>
              <a:t>diseases </a:t>
            </a:r>
            <a:r>
              <a:rPr dirty="0" sz="3600">
                <a:latin typeface="Times New Roman"/>
                <a:cs typeface="Times New Roman"/>
              </a:rPr>
              <a:t>e.g. wild </a:t>
            </a:r>
            <a:r>
              <a:rPr dirty="0" sz="3600" spc="-5">
                <a:latin typeface="Times New Roman"/>
                <a:cs typeface="Times New Roman"/>
              </a:rPr>
              <a:t>oats </a:t>
            </a:r>
            <a:r>
              <a:rPr dirty="0" sz="3600">
                <a:latin typeface="Times New Roman"/>
                <a:cs typeface="Times New Roman"/>
              </a:rPr>
              <a:t> are</a:t>
            </a:r>
            <a:r>
              <a:rPr dirty="0" sz="3600" spc="-5">
                <a:latin typeface="Times New Roman"/>
                <a:cs typeface="Times New Roman"/>
              </a:rPr>
              <a:t> alternate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host for</a:t>
            </a:r>
            <a:r>
              <a:rPr dirty="0" sz="3600" spc="-5">
                <a:latin typeface="Times New Roman"/>
                <a:cs typeface="Times New Roman"/>
              </a:rPr>
              <a:t> rusts.</a:t>
            </a:r>
            <a:endParaRPr sz="3600">
              <a:latin typeface="Times New Roman"/>
              <a:cs typeface="Times New Roman"/>
            </a:endParaRPr>
          </a:p>
          <a:p>
            <a:pPr algn="just" marL="355600" marR="447040" indent="-342900">
              <a:lnSpc>
                <a:spcPct val="114999"/>
              </a:lnSpc>
              <a:spcBef>
                <a:spcPts val="100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Some </a:t>
            </a:r>
            <a:r>
              <a:rPr dirty="0" sz="3600" spc="-5">
                <a:latin typeface="Times New Roman"/>
                <a:cs typeface="Times New Roman"/>
              </a:rPr>
              <a:t>weeds </a:t>
            </a:r>
            <a:r>
              <a:rPr dirty="0" sz="3600">
                <a:latin typeface="Times New Roman"/>
                <a:cs typeface="Times New Roman"/>
              </a:rPr>
              <a:t>are </a:t>
            </a:r>
            <a:r>
              <a:rPr dirty="0" sz="3600" spc="-5">
                <a:latin typeface="Times New Roman"/>
                <a:cs typeface="Times New Roman"/>
              </a:rPr>
              <a:t>allelopathic, </a:t>
            </a:r>
            <a:r>
              <a:rPr dirty="0" sz="3600">
                <a:latin typeface="Times New Roman"/>
                <a:cs typeface="Times New Roman"/>
              </a:rPr>
              <a:t>that </a:t>
            </a:r>
            <a:r>
              <a:rPr dirty="0" sz="3600" spc="-5">
                <a:latin typeface="Times New Roman"/>
                <a:cs typeface="Times New Roman"/>
              </a:rPr>
              <a:t>is, </a:t>
            </a:r>
            <a:r>
              <a:rPr dirty="0" sz="3600">
                <a:latin typeface="Times New Roman"/>
                <a:cs typeface="Times New Roman"/>
              </a:rPr>
              <a:t>they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can produce poisonous </a:t>
            </a:r>
            <a:r>
              <a:rPr dirty="0" sz="3600" spc="-5">
                <a:latin typeface="Times New Roman"/>
                <a:cs typeface="Times New Roman"/>
              </a:rPr>
              <a:t>substances </a:t>
            </a:r>
            <a:r>
              <a:rPr dirty="0" sz="3600">
                <a:latin typeface="Times New Roman"/>
                <a:cs typeface="Times New Roman"/>
              </a:rPr>
              <a:t>which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may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suppress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growth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cultivated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crops.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13956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Systems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outbreeding.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503920" cy="507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4097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Outcrossing-</a:t>
            </a:r>
            <a:r>
              <a:rPr dirty="0" sz="3200" spc="-5">
                <a:latin typeface="Times New Roman"/>
                <a:cs typeface="Times New Roman"/>
              </a:rPr>
              <a:t>is </a:t>
            </a:r>
            <a:r>
              <a:rPr dirty="0" sz="3200">
                <a:latin typeface="Times New Roman"/>
                <a:cs typeface="Times New Roman"/>
              </a:rPr>
              <a:t>the mating of unrelated animals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same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e.g.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fresians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Kenya with the semen of a fresians bull from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Britain.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24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Cross</a:t>
            </a:r>
            <a:r>
              <a:rPr dirty="0" sz="3200" spc="-5" b="1">
                <a:latin typeface="Times New Roman"/>
                <a:cs typeface="Times New Roman"/>
              </a:rPr>
              <a:t> breeding-</a:t>
            </a:r>
            <a:r>
              <a:rPr dirty="0" sz="3200" spc="-5">
                <a:latin typeface="Times New Roman"/>
                <a:cs typeface="Times New Roman"/>
              </a:rPr>
              <a:t>it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two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33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Upgrading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(grading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up)_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type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crossing</a:t>
            </a:r>
            <a:endParaRPr sz="3200">
              <a:latin typeface="Times New Roman"/>
              <a:cs typeface="Times New Roman"/>
            </a:endParaRPr>
          </a:p>
          <a:p>
            <a:pPr marL="355600" marR="754380">
              <a:lnSpc>
                <a:spcPct val="114999"/>
              </a:lnSpc>
            </a:pP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low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grade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pure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sire.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8209280" cy="60166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254000" indent="-342900">
              <a:lnSpc>
                <a:spcPts val="4029"/>
              </a:lnSpc>
              <a:spcBef>
                <a:spcPts val="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difficult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handle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because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irritate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workers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e.g.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double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30"/>
              </a:spcBef>
            </a:pPr>
            <a:r>
              <a:rPr dirty="0" sz="3200">
                <a:latin typeface="Times New Roman"/>
                <a:cs typeface="Times New Roman"/>
              </a:rPr>
              <a:t>thorn,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stinging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nettle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devil’s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horse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whip.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10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 </a:t>
            </a:r>
            <a:r>
              <a:rPr dirty="0" sz="3200">
                <a:latin typeface="Times New Roman"/>
                <a:cs typeface="Times New Roman"/>
              </a:rPr>
              <a:t>lower the quality of pastures by reducing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palatability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e.g.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berry(lantana)</a:t>
            </a:r>
            <a:endParaRPr sz="3200">
              <a:latin typeface="Times New Roman"/>
              <a:cs typeface="Times New Roman"/>
            </a:endParaRPr>
          </a:p>
          <a:p>
            <a:pPr marL="355600" marR="998219" indent="-342900">
              <a:lnSpc>
                <a:spcPct val="105000"/>
              </a:lnSpc>
              <a:spcBef>
                <a:spcPts val="10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Aquatic weeds such as silvinia and water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hyacinth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affect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because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block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navigation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deprive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fish of oxygen.</a:t>
            </a:r>
            <a:endParaRPr sz="3200">
              <a:latin typeface="Times New Roman"/>
              <a:cs typeface="Times New Roman"/>
            </a:endParaRPr>
          </a:p>
          <a:p>
            <a:pPr marL="355600" marR="9525" indent="-342900">
              <a:lnSpc>
                <a:spcPct val="105000"/>
              </a:lnSpc>
              <a:spcBef>
                <a:spcPts val="9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block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irrigation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channels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difficult </a:t>
            </a:r>
            <a:r>
              <a:rPr dirty="0" sz="3200">
                <a:latin typeface="Times New Roman"/>
                <a:cs typeface="Times New Roman"/>
              </a:rPr>
              <a:t>for water </a:t>
            </a:r>
            <a:r>
              <a:rPr dirty="0" sz="3200" spc="-5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flow freely in the irrigated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7132"/>
            <a:ext cx="8495665" cy="553529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490855">
              <a:lnSpc>
                <a:spcPts val="3400"/>
              </a:lnSpc>
              <a:spcBef>
                <a:spcPts val="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Mention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any 5 ways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 which weeds </a:t>
            </a:r>
            <a:r>
              <a:rPr dirty="0" u="heavy" sz="27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are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beneficial to </a:t>
            </a:r>
            <a:r>
              <a:rPr dirty="0" sz="2700" spc="-660" b="1"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farmers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(5mks)</a:t>
            </a:r>
            <a:endParaRPr sz="2700">
              <a:latin typeface="Times New Roman"/>
              <a:cs typeface="Times New Roman"/>
            </a:endParaRPr>
          </a:p>
          <a:p>
            <a:pPr marL="355600" marR="1233170" indent="-342900">
              <a:lnSpc>
                <a:spcPct val="105000"/>
              </a:lnSpc>
              <a:spcBef>
                <a:spcPts val="85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Some </a:t>
            </a:r>
            <a:r>
              <a:rPr dirty="0" sz="2800" spc="-10">
                <a:latin typeface="Times New Roman"/>
                <a:cs typeface="Times New Roman"/>
              </a:rPr>
              <a:t>weeds </a:t>
            </a:r>
            <a:r>
              <a:rPr dirty="0" sz="2800" spc="-5">
                <a:latin typeface="Times New Roman"/>
                <a:cs typeface="Times New Roman"/>
              </a:rPr>
              <a:t>are edible to </a:t>
            </a:r>
            <a:r>
              <a:rPr dirty="0" sz="2800" spc="-10">
                <a:latin typeface="Times New Roman"/>
                <a:cs typeface="Times New Roman"/>
              </a:rPr>
              <a:t>man </a:t>
            </a:r>
            <a:r>
              <a:rPr dirty="0" sz="2800" spc="-5">
                <a:latin typeface="Times New Roman"/>
                <a:cs typeface="Times New Roman"/>
              </a:rPr>
              <a:t>and </a:t>
            </a:r>
            <a:r>
              <a:rPr dirty="0" sz="2800">
                <a:latin typeface="Times New Roman"/>
                <a:cs typeface="Times New Roman"/>
              </a:rPr>
              <a:t>livestock </a:t>
            </a:r>
            <a:r>
              <a:rPr dirty="0" sz="2800" spc="-5">
                <a:latin typeface="Times New Roman"/>
                <a:cs typeface="Times New Roman"/>
              </a:rPr>
              <a:t>e.g.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pigweeds, wandering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jew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grass weeds.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994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Some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weeds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have medicinal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effects;</a:t>
            </a:r>
            <a:r>
              <a:rPr dirty="0" sz="2800" spc="-5">
                <a:latin typeface="Times New Roman"/>
                <a:cs typeface="Times New Roman"/>
              </a:rPr>
              <a:t> they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provide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herbal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medicine to</a:t>
            </a:r>
            <a:r>
              <a:rPr dirty="0" sz="2800">
                <a:latin typeface="Times New Roman"/>
                <a:cs typeface="Times New Roman"/>
              </a:rPr>
              <a:t> both</a:t>
            </a:r>
            <a:r>
              <a:rPr dirty="0" sz="2800" spc="-5">
                <a:latin typeface="Times New Roman"/>
                <a:cs typeface="Times New Roman"/>
              </a:rPr>
              <a:t> livestock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human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beings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e.g.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Sodom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apple.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8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800" spc="-55">
                <a:latin typeface="Times New Roman"/>
                <a:cs typeface="Times New Roman"/>
              </a:rPr>
              <a:t>Weeds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acts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soil covers preventing </a:t>
            </a:r>
            <a:r>
              <a:rPr dirty="0" sz="2800">
                <a:latin typeface="Times New Roman"/>
                <a:cs typeface="Times New Roman"/>
              </a:rPr>
              <a:t>raindrop</a:t>
            </a:r>
            <a:r>
              <a:rPr dirty="0" sz="2800" spc="-5">
                <a:latin typeface="Times New Roman"/>
                <a:cs typeface="Times New Roman"/>
              </a:rPr>
              <a:t> erosion.</a:t>
            </a:r>
            <a:endParaRPr sz="2800">
              <a:latin typeface="Times New Roman"/>
              <a:cs typeface="Times New Roman"/>
            </a:endParaRPr>
          </a:p>
          <a:p>
            <a:pPr marL="355600" marR="1402080" indent="-342900">
              <a:lnSpc>
                <a:spcPct val="105000"/>
              </a:lnSpc>
              <a:spcBef>
                <a:spcPts val="994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800" spc="-55">
                <a:latin typeface="Times New Roman"/>
                <a:cs typeface="Times New Roman"/>
              </a:rPr>
              <a:t>Weeds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add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organic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matter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soil when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they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decompose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hence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improving </a:t>
            </a:r>
            <a:r>
              <a:rPr dirty="0" sz="2800" spc="-20">
                <a:latin typeface="Times New Roman"/>
                <a:cs typeface="Times New Roman"/>
              </a:rPr>
              <a:t>fertility.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70"/>
              </a:spcBef>
              <a:buFont typeface="Wingdings"/>
              <a:buChar char="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Leguminous </a:t>
            </a:r>
            <a:r>
              <a:rPr dirty="0" sz="2800" spc="-10">
                <a:latin typeface="Times New Roman"/>
                <a:cs typeface="Times New Roman"/>
              </a:rPr>
              <a:t>weeds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are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able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 fix </a:t>
            </a:r>
            <a:r>
              <a:rPr dirty="0" sz="2800">
                <a:latin typeface="Times New Roman"/>
                <a:cs typeface="Times New Roman"/>
              </a:rPr>
              <a:t>nitrogen</a:t>
            </a:r>
            <a:r>
              <a:rPr dirty="0" sz="2800" spc="-5">
                <a:latin typeface="Times New Roman"/>
                <a:cs typeface="Times New Roman"/>
              </a:rPr>
              <a:t> in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soil.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816" y="44196"/>
            <a:ext cx="5174615" cy="1009015"/>
            <a:chOff x="343816" y="44196"/>
            <a:chExt cx="5174615" cy="1009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16" y="413990"/>
              <a:ext cx="150557" cy="1506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99" y="44196"/>
              <a:ext cx="5137404" cy="1008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662940"/>
              <a:ext cx="4588764" cy="701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0040" y="0"/>
            <a:ext cx="7548245" cy="5798820"/>
          </a:xfrm>
          <a:prstGeom prst="rect">
            <a:avLst/>
          </a:prstGeom>
        </p:spPr>
        <p:txBody>
          <a:bodyPr wrap="square" lIns="0" tIns="187325" rIns="0" bIns="0" rtlCol="0" vert="horz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1475"/>
              </a:spcBef>
              <a:buFont typeface="Arial MT"/>
              <a:buChar char="•"/>
              <a:tabLst>
                <a:tab pos="342900" algn="l"/>
              </a:tabLst>
            </a:pPr>
            <a:r>
              <a:rPr dirty="0" u="heavy" sz="36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Weeds</a:t>
            </a:r>
            <a:r>
              <a:rPr dirty="0" u="heavy" sz="36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</a:t>
            </a:r>
            <a:r>
              <a:rPr dirty="0" u="heavy" sz="36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methods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5000"/>
              </a:lnSpc>
              <a:spcBef>
                <a:spcPts val="1040"/>
              </a:spcBef>
            </a:pPr>
            <a:r>
              <a:rPr dirty="0" sz="3200" spc="-50" b="1" i="1">
                <a:latin typeface="Times New Roman"/>
                <a:cs typeface="Times New Roman"/>
              </a:rPr>
              <a:t>Weeds</a:t>
            </a:r>
            <a:r>
              <a:rPr dirty="0" sz="3200" b="1" i="1">
                <a:latin typeface="Times New Roman"/>
                <a:cs typeface="Times New Roman"/>
              </a:rPr>
              <a:t> control</a:t>
            </a:r>
            <a:r>
              <a:rPr dirty="0" sz="3200" spc="-2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methods</a:t>
            </a:r>
            <a:r>
              <a:rPr dirty="0" sz="3200" spc="-2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are</a:t>
            </a:r>
            <a:r>
              <a:rPr dirty="0" sz="3200" spc="10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grouped</a:t>
            </a:r>
            <a:r>
              <a:rPr dirty="0" sz="3200" spc="-2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in</a:t>
            </a:r>
            <a:r>
              <a:rPr dirty="0" sz="3200" spc="-20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to five </a:t>
            </a:r>
            <a:r>
              <a:rPr dirty="0" sz="3200" spc="-78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main</a:t>
            </a:r>
            <a:r>
              <a:rPr dirty="0" sz="3200" spc="-2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categories:</a:t>
            </a:r>
            <a:endParaRPr sz="3200">
              <a:latin typeface="Times New Roman"/>
              <a:cs typeface="Times New Roman"/>
            </a:endParaRPr>
          </a:p>
          <a:p>
            <a:pPr marL="342265" indent="-34226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-legislative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</a:t>
            </a:r>
            <a:endParaRPr sz="3200">
              <a:latin typeface="Times New Roman"/>
              <a:cs typeface="Times New Roman"/>
            </a:endParaRPr>
          </a:p>
          <a:p>
            <a:pPr marL="342265" indent="-342265">
              <a:lnSpc>
                <a:spcPct val="100000"/>
              </a:lnSpc>
              <a:spcBef>
                <a:spcPts val="1190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-mechanical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</a:t>
            </a:r>
            <a:endParaRPr sz="3200">
              <a:latin typeface="Times New Roman"/>
              <a:cs typeface="Times New Roman"/>
            </a:endParaRPr>
          </a:p>
          <a:p>
            <a:pPr marL="342265" indent="-342265">
              <a:lnSpc>
                <a:spcPct val="100000"/>
              </a:lnSpc>
              <a:spcBef>
                <a:spcPts val="1190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-biological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</a:t>
            </a:r>
            <a:endParaRPr sz="3200">
              <a:latin typeface="Times New Roman"/>
              <a:cs typeface="Times New Roman"/>
            </a:endParaRPr>
          </a:p>
          <a:p>
            <a:pPr marL="342265" indent="-34226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-Cultural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</a:t>
            </a:r>
            <a:endParaRPr sz="3200">
              <a:latin typeface="Times New Roman"/>
              <a:cs typeface="Times New Roman"/>
            </a:endParaRPr>
          </a:p>
          <a:p>
            <a:pPr marL="342265" indent="-342265">
              <a:lnSpc>
                <a:spcPct val="100000"/>
              </a:lnSpc>
              <a:spcBef>
                <a:spcPts val="1190"/>
              </a:spcBef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-chemical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4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8194"/>
            <a:ext cx="7840345" cy="5882640"/>
          </a:xfrm>
          <a:prstGeom prst="rect">
            <a:avLst/>
          </a:prstGeom>
        </p:spPr>
        <p:txBody>
          <a:bodyPr wrap="square" lIns="0" tIns="125730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99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1.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legislative</a:t>
            </a:r>
            <a:r>
              <a:rPr dirty="0" u="heavy" sz="3000" spc="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methods</a:t>
            </a:r>
            <a:endParaRPr sz="3000">
              <a:latin typeface="Times New Roman"/>
              <a:cs typeface="Times New Roman"/>
            </a:endParaRPr>
          </a:p>
          <a:p>
            <a:pPr algn="just" marL="12700" marR="59055">
              <a:lnSpc>
                <a:spcPct val="94400"/>
              </a:lnSpc>
              <a:spcBef>
                <a:spcPts val="109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This </a:t>
            </a:r>
            <a:r>
              <a:rPr dirty="0" sz="3000" spc="-5">
                <a:latin typeface="Times New Roman"/>
                <a:cs typeface="Times New Roman"/>
              </a:rPr>
              <a:t>method involves </a:t>
            </a:r>
            <a:r>
              <a:rPr dirty="0" sz="3000">
                <a:latin typeface="Times New Roman"/>
                <a:cs typeface="Times New Roman"/>
              </a:rPr>
              <a:t>government </a:t>
            </a:r>
            <a:r>
              <a:rPr dirty="0" sz="3000" spc="-5">
                <a:latin typeface="Times New Roman"/>
                <a:cs typeface="Times New Roman"/>
              </a:rPr>
              <a:t>laws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acts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which </a:t>
            </a:r>
            <a:r>
              <a:rPr dirty="0" sz="3000">
                <a:latin typeface="Times New Roman"/>
                <a:cs typeface="Times New Roman"/>
              </a:rPr>
              <a:t>prevents </a:t>
            </a:r>
            <a:r>
              <a:rPr dirty="0" sz="3000" spc="-5">
                <a:latin typeface="Times New Roman"/>
                <a:cs typeface="Times New Roman"/>
              </a:rPr>
              <a:t>introduction </a:t>
            </a:r>
            <a:r>
              <a:rPr dirty="0" sz="3000">
                <a:latin typeface="Times New Roman"/>
                <a:cs typeface="Times New Roman"/>
              </a:rPr>
              <a:t>of noxious </a:t>
            </a:r>
            <a:r>
              <a:rPr dirty="0" sz="3000" spc="-5">
                <a:latin typeface="Times New Roman"/>
                <a:cs typeface="Times New Roman"/>
              </a:rPr>
              <a:t>weeds in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country </a:t>
            </a:r>
            <a:r>
              <a:rPr dirty="0" sz="3000">
                <a:latin typeface="Times New Roman"/>
                <a:cs typeface="Times New Roman"/>
              </a:rPr>
              <a:t>or prevents the </a:t>
            </a:r>
            <a:r>
              <a:rPr dirty="0" sz="3000" spc="-5">
                <a:latin typeface="Times New Roman"/>
                <a:cs typeface="Times New Roman"/>
              </a:rPr>
              <a:t>spreading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foreign weeds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 part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country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25">
                <a:latin typeface="Times New Roman"/>
                <a:cs typeface="Times New Roman"/>
              </a:rPr>
              <a:t>another.</a:t>
            </a:r>
            <a:endParaRPr sz="30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81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2.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Mechanical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weeds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</a:t>
            </a:r>
            <a:endParaRPr sz="3000">
              <a:latin typeface="Times New Roman"/>
              <a:cs typeface="Times New Roman"/>
            </a:endParaRPr>
          </a:p>
          <a:p>
            <a:pPr marL="12700" marR="140970">
              <a:lnSpc>
                <a:spcPts val="3360"/>
              </a:lnSpc>
              <a:spcBef>
                <a:spcPts val="12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This </a:t>
            </a:r>
            <a:r>
              <a:rPr dirty="0" sz="3000" spc="-5">
                <a:latin typeface="Times New Roman"/>
                <a:cs typeface="Times New Roman"/>
              </a:rPr>
              <a:t>method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involves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operations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tillage,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slashing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and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uprooting.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ct val="94400"/>
              </a:lnSpc>
              <a:spcBef>
                <a:spcPts val="1019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Tillage-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aims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desiccating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(drying)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exposing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burying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them.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use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-5">
                <a:latin typeface="Times New Roman"/>
                <a:cs typeface="Times New Roman"/>
              </a:rPr>
              <a:t> either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tools or</a:t>
            </a:r>
            <a:r>
              <a:rPr dirty="0" sz="3000" spc="-5">
                <a:latin typeface="Times New Roman"/>
                <a:cs typeface="Times New Roman"/>
              </a:rPr>
              <a:t> tractor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drawn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implements.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7825740" cy="4586605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Advantages</a:t>
            </a:r>
            <a:r>
              <a:rPr dirty="0" u="heavy" sz="32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tillage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cheap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Opens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infiltration.</a:t>
            </a:r>
            <a:endParaRPr sz="3200">
              <a:latin typeface="Times New Roman"/>
              <a:cs typeface="Times New Roman"/>
            </a:endParaRPr>
          </a:p>
          <a:p>
            <a:pPr marL="355600" marR="26034" indent="-342900">
              <a:lnSpc>
                <a:spcPct val="114999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tillage,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earthing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encourage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tillage,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residues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(remains)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incorporated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soil.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809"/>
            <a:ext cx="8416290" cy="5520055"/>
          </a:xfrm>
          <a:prstGeom prst="rect">
            <a:avLst/>
          </a:prstGeom>
        </p:spPr>
        <p:txBody>
          <a:bodyPr wrap="square" lIns="0" tIns="20764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3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Disadvantages</a:t>
            </a:r>
            <a:r>
              <a:rPr dirty="0" u="heavy" sz="30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tillage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20">
                <a:latin typeface="Times New Roman"/>
                <a:cs typeface="Times New Roman"/>
              </a:rPr>
              <a:t>Tillage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creates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suitable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conditions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growth.</a:t>
            </a:r>
            <a:endParaRPr sz="3000">
              <a:latin typeface="Times New Roman"/>
              <a:cs typeface="Times New Roman"/>
            </a:endParaRPr>
          </a:p>
          <a:p>
            <a:pPr marL="355600" marR="459740" indent="-342900">
              <a:lnSpc>
                <a:spcPct val="115100"/>
              </a:lnSpc>
              <a:spcBef>
                <a:spcPts val="99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If </a:t>
            </a:r>
            <a:r>
              <a:rPr dirty="0" sz="3000" spc="-5">
                <a:latin typeface="Times New Roman"/>
                <a:cs typeface="Times New Roman"/>
              </a:rPr>
              <a:t>tillage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done </a:t>
            </a:r>
            <a:r>
              <a:rPr dirty="0" sz="3000" spc="-20">
                <a:latin typeface="Times New Roman"/>
                <a:cs typeface="Times New Roman"/>
              </a:rPr>
              <a:t>excessively,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pulverizes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soil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destroying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structure.</a:t>
            </a:r>
            <a:endParaRPr sz="3000">
              <a:latin typeface="Times New Roman"/>
              <a:cs typeface="Times New Roman"/>
            </a:endParaRPr>
          </a:p>
          <a:p>
            <a:pPr marL="355600" marR="93345" indent="-342900">
              <a:lnSpc>
                <a:spcPct val="114999"/>
              </a:lnSpc>
              <a:spcBef>
                <a:spcPts val="101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Incase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piece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land,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tillage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laborious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expensive.</a:t>
            </a:r>
            <a:endParaRPr sz="3000">
              <a:latin typeface="Times New Roman"/>
              <a:cs typeface="Times New Roman"/>
            </a:endParaRPr>
          </a:p>
          <a:p>
            <a:pPr marL="355600" marR="408305" indent="-342900">
              <a:lnSpc>
                <a:spcPct val="114999"/>
              </a:lnSpc>
              <a:spcBef>
                <a:spcPts val="10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Excess cultivation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leads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water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loss,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erosion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damage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These </a:t>
            </a:r>
            <a:r>
              <a:rPr dirty="0" sz="3000" spc="-5">
                <a:latin typeface="Times New Roman"/>
                <a:cs typeface="Times New Roman"/>
              </a:rPr>
              <a:t>methods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-10">
                <a:latin typeface="Times New Roman"/>
                <a:cs typeface="Times New Roman"/>
              </a:rPr>
              <a:t> effectively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8844"/>
            <a:ext cx="8319770" cy="588835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 marR="452120">
              <a:lnSpc>
                <a:spcPts val="3360"/>
              </a:lnSpc>
              <a:spcBef>
                <a:spcPts val="409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Slashing-</a:t>
            </a:r>
            <a:r>
              <a:rPr dirty="0" sz="3000" spc="-5">
                <a:latin typeface="Times New Roman"/>
                <a:cs typeface="Times New Roman"/>
              </a:rPr>
              <a:t>involves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removal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shoots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from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especially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annual weeds.</a:t>
            </a:r>
            <a:endParaRPr sz="3000">
              <a:latin typeface="Times New Roman"/>
              <a:cs typeface="Times New Roman"/>
            </a:endParaRPr>
          </a:p>
          <a:p>
            <a:pPr marL="12700" marR="33020">
              <a:lnSpc>
                <a:spcPct val="94000"/>
              </a:lnSpc>
              <a:spcBef>
                <a:spcPts val="103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Uprooting</a:t>
            </a:r>
            <a:r>
              <a:rPr dirty="0" sz="3000" spc="-10">
                <a:latin typeface="Times New Roman"/>
                <a:cs typeface="Times New Roman"/>
              </a:rPr>
              <a:t>-it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done where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scattered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crops 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too </a:t>
            </a:r>
            <a:r>
              <a:rPr dirty="0" sz="3000" spc="-5">
                <a:latin typeface="Times New Roman"/>
                <a:cs typeface="Times New Roman"/>
              </a:rPr>
              <a:t>close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allow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mechanical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cultivation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3000" b="1">
                <a:latin typeface="Times New Roman"/>
                <a:cs typeface="Times New Roman"/>
              </a:rPr>
              <a:t>3.</a:t>
            </a:r>
            <a:r>
              <a:rPr dirty="0" sz="3000" spc="-300" b="1"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Biol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gical</a:t>
            </a:r>
            <a:r>
              <a:rPr dirty="0" u="heavy" sz="3000" spc="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cont</a:t>
            </a:r>
            <a:r>
              <a:rPr dirty="0" u="heavy" sz="30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ol method</a:t>
            </a:r>
            <a:endParaRPr sz="3000">
              <a:latin typeface="Times New Roman"/>
              <a:cs typeface="Times New Roman"/>
            </a:endParaRPr>
          </a:p>
          <a:p>
            <a:pPr marL="12700" marR="97155">
              <a:lnSpc>
                <a:spcPts val="3360"/>
              </a:lnSpc>
              <a:spcBef>
                <a:spcPts val="12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this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method,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living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organisms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example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ts val="3350"/>
              </a:lnSpc>
              <a:spcBef>
                <a:spcPts val="114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-Livestock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 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graze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 </a:t>
            </a:r>
            <a:r>
              <a:rPr dirty="0" sz="3000">
                <a:latin typeface="Times New Roman"/>
                <a:cs typeface="Times New Roman"/>
              </a:rPr>
              <a:t>coconut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cashew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nuts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plantations</a:t>
            </a:r>
            <a:endParaRPr sz="3000">
              <a:latin typeface="Times New Roman"/>
              <a:cs typeface="Times New Roman"/>
            </a:endParaRPr>
          </a:p>
          <a:p>
            <a:pPr marL="12700" marR="417195">
              <a:lnSpc>
                <a:spcPts val="3350"/>
              </a:lnSpc>
              <a:spcBef>
                <a:spcPts val="114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-use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certain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weed </a:t>
            </a:r>
            <a:r>
              <a:rPr dirty="0" sz="3000" spc="-5">
                <a:latin typeface="Times New Roman"/>
                <a:cs typeface="Times New Roman"/>
              </a:rPr>
              <a:t>eating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fish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control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aquatic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039"/>
            <a:ext cx="8472805" cy="6294120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4.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Cultural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weeds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methods.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(8mks)</a:t>
            </a:r>
            <a:endParaRPr sz="3200">
              <a:latin typeface="Times New Roman"/>
              <a:cs typeface="Times New Roman"/>
            </a:endParaRPr>
          </a:p>
          <a:p>
            <a:pPr marL="12700" marR="419100">
              <a:lnSpc>
                <a:spcPct val="105000"/>
              </a:lnSpc>
              <a:spcBef>
                <a:spcPts val="994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practices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help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 when they are practised. Cultural weeds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include:</a:t>
            </a:r>
            <a:endParaRPr sz="3200">
              <a:latin typeface="Times New Roman"/>
              <a:cs typeface="Times New Roman"/>
            </a:endParaRPr>
          </a:p>
          <a:p>
            <a:pPr marL="355600" marR="755015" indent="-342900">
              <a:lnSpc>
                <a:spcPct val="105000"/>
              </a:lnSpc>
              <a:spcBef>
                <a:spcPts val="101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Mulching</a:t>
            </a:r>
            <a:r>
              <a:rPr dirty="0" sz="3200">
                <a:latin typeface="Times New Roman"/>
                <a:cs typeface="Times New Roman"/>
              </a:rPr>
              <a:t>-mulch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smothers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growth.</a:t>
            </a:r>
            <a:endParaRPr sz="3200">
              <a:latin typeface="Times New Roman"/>
              <a:cs typeface="Times New Roman"/>
            </a:endParaRPr>
          </a:p>
          <a:p>
            <a:pPr marL="355600" marR="78740" indent="-342900">
              <a:lnSpc>
                <a:spcPct val="105000"/>
              </a:lnSpc>
              <a:spcBef>
                <a:spcPts val="9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Cover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cropping</a:t>
            </a:r>
            <a:r>
              <a:rPr dirty="0" sz="3200" spc="-5">
                <a:latin typeface="Times New Roman"/>
                <a:cs typeface="Times New Roman"/>
              </a:rPr>
              <a:t>-also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smothers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10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5" b="1">
                <a:latin typeface="Times New Roman"/>
                <a:cs typeface="Times New Roman"/>
              </a:rPr>
              <a:t>Crop </a:t>
            </a:r>
            <a:r>
              <a:rPr dirty="0" sz="3200" spc="-5" b="1">
                <a:latin typeface="Times New Roman"/>
                <a:cs typeface="Times New Roman"/>
              </a:rPr>
              <a:t>rotation</a:t>
            </a:r>
            <a:r>
              <a:rPr dirty="0" sz="3200" spc="-5">
                <a:latin typeface="Times New Roman"/>
                <a:cs typeface="Times New Roman"/>
              </a:rPr>
              <a:t>-it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helps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escape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those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only</a:t>
            </a:r>
            <a:r>
              <a:rPr dirty="0" sz="3200" spc="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associated</a:t>
            </a:r>
            <a:r>
              <a:rPr dirty="0" sz="3200" spc="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certain</a:t>
            </a:r>
            <a:r>
              <a:rPr dirty="0" sz="3200" spc="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example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striga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association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cereals.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8844"/>
            <a:ext cx="8507730" cy="619633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355600" marR="19050" indent="-342900">
              <a:lnSpc>
                <a:spcPts val="3360"/>
              </a:lnSpc>
              <a:spcBef>
                <a:spcPts val="409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Timely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planting</a:t>
            </a:r>
            <a:r>
              <a:rPr dirty="0" sz="3000" spc="-5">
                <a:latin typeface="Times New Roman"/>
                <a:cs typeface="Times New Roman"/>
              </a:rPr>
              <a:t>-allows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 to be </a:t>
            </a:r>
            <a:r>
              <a:rPr dirty="0" sz="3000" spc="-5">
                <a:latin typeface="Times New Roman"/>
                <a:cs typeface="Times New Roman"/>
              </a:rPr>
              <a:t>established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early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before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weeds, </a:t>
            </a:r>
            <a:r>
              <a:rPr dirty="0" sz="3000" spc="-5">
                <a:latin typeface="Times New Roman"/>
                <a:cs typeface="Times New Roman"/>
              </a:rPr>
              <a:t>hence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smothering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them.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11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Proper</a:t>
            </a:r>
            <a:r>
              <a:rPr dirty="0" sz="3000" spc="-5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spacing</a:t>
            </a:r>
            <a:r>
              <a:rPr dirty="0" sz="3000" spc="-5">
                <a:latin typeface="Times New Roman"/>
                <a:cs typeface="Times New Roman"/>
              </a:rPr>
              <a:t>-helps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create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little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space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growth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forming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canopy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which </a:t>
            </a:r>
            <a:r>
              <a:rPr dirty="0" sz="3000" spc="-5">
                <a:latin typeface="Times New Roman"/>
                <a:cs typeface="Times New Roman"/>
              </a:rPr>
              <a:t>suppresses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  <a:p>
            <a:pPr marL="355600" marR="316230" indent="-342900">
              <a:lnSpc>
                <a:spcPts val="3350"/>
              </a:lnSpc>
              <a:spcBef>
                <a:spcPts val="113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Flooding</a:t>
            </a:r>
            <a:r>
              <a:rPr dirty="0" sz="3000" spc="-5">
                <a:latin typeface="Times New Roman"/>
                <a:cs typeface="Times New Roman"/>
              </a:rPr>
              <a:t>-practiced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rice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fields,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discourages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growth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all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non-aquatics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  <a:p>
            <a:pPr marL="355600" marR="237490" indent="-342900">
              <a:lnSpc>
                <a:spcPct val="94200"/>
              </a:lnSpc>
              <a:spcBef>
                <a:spcPts val="102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Use</a:t>
            </a:r>
            <a:r>
              <a:rPr dirty="0" sz="3000" b="1">
                <a:latin typeface="Times New Roman"/>
                <a:cs typeface="Times New Roman"/>
              </a:rPr>
              <a:t> 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clean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seed/planting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materials</a:t>
            </a:r>
            <a:r>
              <a:rPr dirty="0" sz="3000" spc="-5">
                <a:latin typeface="Times New Roman"/>
                <a:cs typeface="Times New Roman"/>
              </a:rPr>
              <a:t>-it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prevents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introduction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weeds </a:t>
            </a:r>
            <a:r>
              <a:rPr dirty="0" sz="3000" spc="-5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farm.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Clean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planting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materials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pure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without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contamination.</a:t>
            </a:r>
            <a:endParaRPr sz="3000">
              <a:latin typeface="Times New Roman"/>
              <a:cs typeface="Times New Roman"/>
            </a:endParaRPr>
          </a:p>
          <a:p>
            <a:pPr marL="355600" marR="131445" indent="-342900">
              <a:lnSpc>
                <a:spcPct val="94400"/>
              </a:lnSpc>
              <a:spcBef>
                <a:spcPts val="10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Clean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seedbed</a:t>
            </a:r>
            <a:r>
              <a:rPr dirty="0" sz="3000" spc="-5">
                <a:latin typeface="Times New Roman"/>
                <a:cs typeface="Times New Roman"/>
              </a:rPr>
              <a:t>-a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clean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bed ensures </a:t>
            </a:r>
            <a:r>
              <a:rPr dirty="0" sz="3000" spc="-5">
                <a:latin typeface="Times New Roman"/>
                <a:cs typeface="Times New Roman"/>
              </a:rPr>
              <a:t>seeds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starts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off/germinates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effectively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compete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weeds.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Done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harrowing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spraying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herbicides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ploughed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seedbed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before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planting.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809"/>
            <a:ext cx="8369934" cy="5774055"/>
          </a:xfrm>
          <a:prstGeom prst="rect">
            <a:avLst/>
          </a:prstGeom>
        </p:spPr>
        <p:txBody>
          <a:bodyPr wrap="square" lIns="0" tIns="2076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dirty="0" sz="3000" b="1">
                <a:latin typeface="Times New Roman"/>
                <a:cs typeface="Times New Roman"/>
              </a:rPr>
              <a:t>5.</a:t>
            </a:r>
            <a:r>
              <a:rPr dirty="0" sz="3000" spc="-300" b="1"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Chemical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cont</a:t>
            </a:r>
            <a:r>
              <a:rPr dirty="0" u="heavy" sz="30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ol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method.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10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This</a:t>
            </a:r>
            <a:r>
              <a:rPr dirty="0" sz="3000" spc="-5">
                <a:latin typeface="Times New Roman"/>
                <a:cs typeface="Times New Roman"/>
              </a:rPr>
              <a:t> method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uses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chemicals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control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weeds.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Chemicals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 to control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called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herbicides.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45" b="1">
                <a:latin typeface="Times New Roman"/>
                <a:cs typeface="Times New Roman"/>
              </a:rPr>
              <a:t>Ways</a:t>
            </a:r>
            <a:r>
              <a:rPr dirty="0" sz="3000" b="1">
                <a:latin typeface="Times New Roman"/>
                <a:cs typeface="Times New Roman"/>
              </a:rPr>
              <a:t> in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which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herbicides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kill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weeds(5mks)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4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inhibit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nitrogen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metabolism.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cells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cause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abnormal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tissue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development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5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inhibit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photosynthesis.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5">
                <a:latin typeface="Times New Roman"/>
                <a:cs typeface="Times New Roman"/>
              </a:rPr>
              <a:t>inhibit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respiration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process.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039"/>
            <a:ext cx="168275" cy="1943100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48590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40" b="1">
                <a:latin typeface="Times New Roman"/>
                <a:cs typeface="Times New Roman"/>
              </a:rPr>
              <a:t>MATING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LIVESTOCK.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858011"/>
            <a:ext cx="28575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Mating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498091"/>
            <a:ext cx="3805554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Signs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heat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080082"/>
            <a:ext cx="8055609" cy="40995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Restlessness-animals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there.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Mounting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mounted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it </a:t>
            </a:r>
            <a:r>
              <a:rPr dirty="0" sz="3200">
                <a:latin typeface="Times New Roman"/>
                <a:cs typeface="Times New Roman"/>
              </a:rPr>
              <a:t>stands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still.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Slight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rise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body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5">
                <a:latin typeface="Times New Roman"/>
                <a:cs typeface="Times New Roman"/>
              </a:rPr>
              <a:t>Milk </a:t>
            </a:r>
            <a:r>
              <a:rPr dirty="0" sz="3200">
                <a:latin typeface="Times New Roman"/>
                <a:cs typeface="Times New Roman"/>
              </a:rPr>
              <a:t>yields drops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slightly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lactating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vulva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swells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reddish.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Clear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slimy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mucus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vagina.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Bellowing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mooing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frequently.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7338"/>
            <a:ext cx="8451850" cy="618109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Classification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herbicides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19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Herbicides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according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to:</a:t>
            </a:r>
            <a:endParaRPr sz="3000">
              <a:latin typeface="Times New Roman"/>
              <a:cs typeface="Times New Roman"/>
            </a:endParaRPr>
          </a:p>
          <a:p>
            <a:pPr marL="355600" marR="57785" indent="-342900">
              <a:lnSpc>
                <a:spcPct val="94400"/>
              </a:lnSpc>
              <a:spcBef>
                <a:spcPts val="10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Formulation</a:t>
            </a:r>
            <a:r>
              <a:rPr dirty="0" sz="3000" spc="-5">
                <a:latin typeface="Times New Roman"/>
                <a:cs typeface="Times New Roman"/>
              </a:rPr>
              <a:t>-physical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form in which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herbicides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exists.</a:t>
            </a:r>
            <a:r>
              <a:rPr dirty="0" sz="3000" spc="-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can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inform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liquid(soluble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either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oils)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wettable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powders(finely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grounded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particles).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4700"/>
              </a:lnSpc>
              <a:spcBef>
                <a:spcPts val="10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5" b="1">
                <a:latin typeface="Times New Roman"/>
                <a:cs typeface="Times New Roman"/>
              </a:rPr>
              <a:t>Times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application-herbicides</a:t>
            </a:r>
            <a:r>
              <a:rPr dirty="0" sz="3000" spc="50" b="1">
                <a:latin typeface="Times New Roman"/>
                <a:cs typeface="Times New Roman"/>
              </a:rPr>
              <a:t> </a:t>
            </a:r>
            <a:r>
              <a:rPr dirty="0" sz="3000" spc="-20" b="1">
                <a:latin typeface="Times New Roman"/>
                <a:cs typeface="Times New Roman"/>
              </a:rPr>
              <a:t>are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effective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applied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different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stages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of </a:t>
            </a:r>
            <a:r>
              <a:rPr dirty="0" sz="3000">
                <a:latin typeface="Times New Roman"/>
                <a:cs typeface="Times New Roman"/>
              </a:rPr>
              <a:t>weed growth.</a:t>
            </a:r>
            <a:r>
              <a:rPr dirty="0" sz="3000" spc="-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pre-emergency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herbicides-</a:t>
            </a:r>
            <a:r>
              <a:rPr dirty="0" sz="3000" spc="-5">
                <a:latin typeface="Times New Roman"/>
                <a:cs typeface="Times New Roman"/>
              </a:rPr>
              <a:t>are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those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herbicides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applied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soon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 </a:t>
            </a:r>
            <a:r>
              <a:rPr dirty="0" sz="3000" spc="-5">
                <a:latin typeface="Times New Roman"/>
                <a:cs typeface="Times New Roman"/>
              </a:rPr>
              <a:t>seeds</a:t>
            </a:r>
            <a:r>
              <a:rPr dirty="0" sz="3000">
                <a:latin typeface="Times New Roman"/>
                <a:cs typeface="Times New Roman"/>
              </a:rPr>
              <a:t> have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been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sown(planted)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before they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emerge(germinate).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Post-emergency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herbicides-</a:t>
            </a:r>
            <a:r>
              <a:rPr dirty="0" sz="3000" spc="-5">
                <a:latin typeface="Times New Roman"/>
                <a:cs typeface="Times New Roman"/>
              </a:rPr>
              <a:t>are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those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which are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applied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 </a:t>
            </a:r>
            <a:r>
              <a:rPr dirty="0" sz="3000" spc="-5">
                <a:latin typeface="Times New Roman"/>
                <a:cs typeface="Times New Roman"/>
              </a:rPr>
              <a:t>germination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transplanting.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30301"/>
            <a:ext cx="8448040" cy="5937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Selectivity</a:t>
            </a:r>
            <a:r>
              <a:rPr dirty="0" sz="3000" spc="-5">
                <a:latin typeface="Times New Roman"/>
                <a:cs typeface="Times New Roman"/>
              </a:rPr>
              <a:t>-herbicides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selective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non-selective.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Selective</a:t>
            </a:r>
            <a:r>
              <a:rPr dirty="0" sz="3000" spc="4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herbicides</a:t>
            </a:r>
            <a:r>
              <a:rPr dirty="0" sz="3000" spc="-5">
                <a:latin typeface="Times New Roman"/>
                <a:cs typeface="Times New Roman"/>
              </a:rPr>
              <a:t>-it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targets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injures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type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plant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(weed)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allows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40">
                <a:latin typeface="Times New Roman"/>
                <a:cs typeface="Times New Roman"/>
              </a:rPr>
              <a:t>grow.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Non-selective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herbicides</a:t>
            </a:r>
            <a:r>
              <a:rPr dirty="0" sz="3000" spc="-5">
                <a:latin typeface="Times New Roman"/>
                <a:cs typeface="Times New Roman"/>
              </a:rPr>
              <a:t>-kills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crops in the </a:t>
            </a:r>
            <a:r>
              <a:rPr dirty="0" sz="3000" spc="-5">
                <a:latin typeface="Times New Roman"/>
                <a:cs typeface="Times New Roman"/>
              </a:rPr>
              <a:t>field.do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select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kill.</a:t>
            </a:r>
            <a:endParaRPr sz="3000">
              <a:latin typeface="Times New Roman"/>
              <a:cs typeface="Times New Roman"/>
            </a:endParaRPr>
          </a:p>
          <a:p>
            <a:pPr marL="355600" marR="59690" indent="-342900">
              <a:lnSpc>
                <a:spcPct val="114999"/>
              </a:lnSpc>
              <a:spcBef>
                <a:spcPts val="99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Mode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action-herbicides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contact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translocated.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Contact</a:t>
            </a:r>
            <a:r>
              <a:rPr dirty="0" sz="3000" spc="-5" b="1">
                <a:latin typeface="Times New Roman"/>
                <a:cs typeface="Times New Roman"/>
              </a:rPr>
              <a:t> herbicides-</a:t>
            </a:r>
            <a:r>
              <a:rPr dirty="0" sz="3000" spc="-5">
                <a:latin typeface="Times New Roman"/>
                <a:cs typeface="Times New Roman"/>
              </a:rPr>
              <a:t>are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those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only the part of the plant they come in contact with.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20" b="1">
                <a:latin typeface="Times New Roman"/>
                <a:cs typeface="Times New Roman"/>
              </a:rPr>
              <a:t>Translocated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or</a:t>
            </a:r>
            <a:r>
              <a:rPr dirty="0" sz="3000" spc="-5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systematic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herbicides-</a:t>
            </a:r>
            <a:r>
              <a:rPr dirty="0" sz="3000" spc="-5">
                <a:latin typeface="Times New Roman"/>
                <a:cs typeface="Times New Roman"/>
              </a:rPr>
              <a:t>are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herbicides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5">
                <a:latin typeface="Times New Roman"/>
                <a:cs typeface="Times New Roman"/>
              </a:rPr>
              <a:t> kill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whole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plant even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comes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contact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 only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small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part of</a:t>
            </a:r>
            <a:r>
              <a:rPr dirty="0" sz="3000" spc="-5">
                <a:latin typeface="Times New Roman"/>
                <a:cs typeface="Times New Roman"/>
              </a:rPr>
              <a:t> 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8307705" cy="592010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7150">
              <a:lnSpc>
                <a:spcPts val="3779"/>
              </a:lnSpc>
              <a:spcBef>
                <a:spcPts val="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Give</a:t>
            </a:r>
            <a:r>
              <a:rPr dirty="0" u="heavy" sz="30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safety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precautions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observed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when</a:t>
            </a:r>
            <a:r>
              <a:rPr dirty="0" u="heavy" sz="30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using </a:t>
            </a:r>
            <a:r>
              <a:rPr dirty="0" sz="3000" spc="-735" b="1"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chemicals.</a:t>
            </a:r>
            <a:endParaRPr sz="3000">
              <a:latin typeface="Times New Roman"/>
              <a:cs typeface="Times New Roman"/>
            </a:endParaRPr>
          </a:p>
          <a:p>
            <a:pPr marL="355600" marR="401955" indent="-342900">
              <a:lnSpc>
                <a:spcPct val="105000"/>
              </a:lnSpc>
              <a:spcBef>
                <a:spcPts val="85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Always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read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manufacturer’s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instructions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first</a:t>
            </a:r>
            <a:r>
              <a:rPr dirty="0" sz="3000">
                <a:latin typeface="Times New Roman"/>
                <a:cs typeface="Times New Roman"/>
              </a:rPr>
              <a:t> 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follow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them.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994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 user </a:t>
            </a:r>
            <a:r>
              <a:rPr dirty="0" sz="3000" spc="-5">
                <a:latin typeface="Times New Roman"/>
                <a:cs typeface="Times New Roman"/>
              </a:rPr>
              <a:t>should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always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wear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protective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clothing </a:t>
            </a:r>
            <a:r>
              <a:rPr dirty="0" sz="3000">
                <a:latin typeface="Times New Roman"/>
                <a:cs typeface="Times New Roman"/>
              </a:rPr>
              <a:t> such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overalls,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breathing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masks,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gloves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boots.</a:t>
            </a:r>
            <a:endParaRPr sz="3000">
              <a:latin typeface="Times New Roman"/>
              <a:cs typeface="Times New Roman"/>
            </a:endParaRPr>
          </a:p>
          <a:p>
            <a:pPr marL="355600" marR="295275" indent="-342900">
              <a:lnSpc>
                <a:spcPct val="105000"/>
              </a:lnSpc>
              <a:spcBef>
                <a:spcPts val="10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0">
                <a:latin typeface="Times New Roman"/>
                <a:cs typeface="Times New Roman"/>
              </a:rPr>
              <a:t>Avoid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inhaling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herbicides.do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spray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against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wind.</a:t>
            </a:r>
            <a:endParaRPr sz="3000">
              <a:latin typeface="Times New Roman"/>
              <a:cs typeface="Times New Roman"/>
            </a:endParaRPr>
          </a:p>
          <a:p>
            <a:pPr marL="355600" marR="1042035" indent="-342900">
              <a:lnSpc>
                <a:spcPct val="105100"/>
              </a:lnSpc>
              <a:spcBef>
                <a:spcPts val="10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user </a:t>
            </a:r>
            <a:r>
              <a:rPr dirty="0" sz="3000" spc="-5">
                <a:latin typeface="Times New Roman"/>
                <a:cs typeface="Times New Roman"/>
              </a:rPr>
              <a:t>must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bath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thoroughly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handling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chemicals.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must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blow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suck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blocked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nozzles.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211184" cy="6142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Precautions</a:t>
            </a:r>
            <a:r>
              <a:rPr dirty="0" u="heavy" sz="3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observed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prevent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danger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other</a:t>
            </a:r>
            <a:r>
              <a:rPr dirty="0" u="heavy" sz="3200" spc="-7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people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environment.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57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User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avoid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spraying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unintended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endParaRPr sz="3200">
              <a:latin typeface="Times New Roman"/>
              <a:cs typeface="Times New Roman"/>
            </a:endParaRPr>
          </a:p>
          <a:p>
            <a:pPr marL="355600" marR="410845" indent="-342900">
              <a:lnSpc>
                <a:spcPct val="114999"/>
              </a:lnSpc>
              <a:spcBef>
                <a:spcPts val="10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Spraying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animal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 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avoided.</a:t>
            </a:r>
            <a:endParaRPr sz="3200">
              <a:latin typeface="Times New Roman"/>
              <a:cs typeface="Times New Roman"/>
            </a:endParaRPr>
          </a:p>
          <a:p>
            <a:pPr marL="355600" marR="530860" indent="-342900">
              <a:lnSpc>
                <a:spcPct val="114999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User must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avoid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spilling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herbicides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places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 are unintended and where they cause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danger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animals.</a:t>
            </a:r>
            <a:endParaRPr sz="3200">
              <a:latin typeface="Times New Roman"/>
              <a:cs typeface="Times New Roman"/>
            </a:endParaRPr>
          </a:p>
          <a:p>
            <a:pPr marL="355600" marR="649605" indent="-342900">
              <a:lnSpc>
                <a:spcPct val="114999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leftovers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empty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containers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properly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disposed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off</a:t>
            </a:r>
            <a:r>
              <a:rPr dirty="0" sz="3200">
                <a:latin typeface="Times New Roman"/>
                <a:cs typeface="Times New Roman"/>
              </a:rPr>
              <a:t> I.e through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burying.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354695" cy="4696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>
                <a:latin typeface="Times New Roman"/>
                <a:cs typeface="Times New Roman"/>
              </a:rPr>
              <a:t>Spraying </a:t>
            </a:r>
            <a:r>
              <a:rPr dirty="0" sz="3600" spc="-5">
                <a:latin typeface="Times New Roman"/>
                <a:cs typeface="Times New Roman"/>
              </a:rPr>
              <a:t>equipment </a:t>
            </a:r>
            <a:r>
              <a:rPr dirty="0" sz="3600">
                <a:latin typeface="Times New Roman"/>
                <a:cs typeface="Times New Roman"/>
              </a:rPr>
              <a:t>must not be </a:t>
            </a:r>
            <a:r>
              <a:rPr dirty="0" sz="3600" spc="-5">
                <a:latin typeface="Times New Roman"/>
                <a:cs typeface="Times New Roman"/>
              </a:rPr>
              <a:t>washed </a:t>
            </a:r>
            <a:r>
              <a:rPr dirty="0" sz="3600">
                <a:latin typeface="Times New Roman"/>
                <a:cs typeface="Times New Roman"/>
              </a:rPr>
              <a:t>in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water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sources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used by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animals</a:t>
            </a:r>
            <a:r>
              <a:rPr dirty="0" sz="3600">
                <a:latin typeface="Times New Roman"/>
                <a:cs typeface="Times New Roman"/>
              </a:rPr>
              <a:t> and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humans.</a:t>
            </a:r>
            <a:endParaRPr sz="3600">
              <a:latin typeface="Times New Roman"/>
              <a:cs typeface="Times New Roman"/>
            </a:endParaRPr>
          </a:p>
          <a:p>
            <a:pPr marL="355600" marR="41275" indent="-342900">
              <a:lnSpc>
                <a:spcPct val="114999"/>
              </a:lnSpc>
              <a:spcBef>
                <a:spcPts val="994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5">
                <a:latin typeface="Times New Roman"/>
                <a:cs typeface="Times New Roman"/>
              </a:rPr>
              <a:t>All chemicals </a:t>
            </a:r>
            <a:r>
              <a:rPr dirty="0" sz="3600">
                <a:latin typeface="Times New Roman"/>
                <a:cs typeface="Times New Roman"/>
              </a:rPr>
              <a:t>must be stored in safe </a:t>
            </a:r>
            <a:r>
              <a:rPr dirty="0" sz="3600" spc="-5">
                <a:latin typeface="Times New Roman"/>
                <a:cs typeface="Times New Roman"/>
              </a:rPr>
              <a:t>places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out of reach of children and away from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food.</a:t>
            </a:r>
            <a:endParaRPr sz="3600">
              <a:latin typeface="Times New Roman"/>
              <a:cs typeface="Times New Roman"/>
            </a:endParaRPr>
          </a:p>
          <a:p>
            <a:pPr marL="355600" marR="638810" indent="-342900">
              <a:lnSpc>
                <a:spcPct val="114999"/>
              </a:lnSpc>
              <a:spcBef>
                <a:spcPts val="100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5">
                <a:latin typeface="Times New Roman"/>
                <a:cs typeface="Times New Roman"/>
              </a:rPr>
              <a:t>Equipment</a:t>
            </a:r>
            <a:r>
              <a:rPr dirty="0" sz="3600">
                <a:latin typeface="Times New Roman"/>
                <a:cs typeface="Times New Roman"/>
              </a:rPr>
              <a:t> used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spraying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herbicides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must </a:t>
            </a:r>
            <a:r>
              <a:rPr dirty="0" sz="3600">
                <a:latin typeface="Times New Roman"/>
                <a:cs typeface="Times New Roman"/>
              </a:rPr>
              <a:t>be thoroughly</a:t>
            </a:r>
            <a:r>
              <a:rPr dirty="0" sz="3600" spc="-5">
                <a:latin typeface="Times New Roman"/>
                <a:cs typeface="Times New Roman"/>
              </a:rPr>
              <a:t> washed.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8517890" cy="61436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704215">
              <a:lnSpc>
                <a:spcPts val="4029"/>
              </a:lnSpc>
              <a:spcBef>
                <a:spcPts val="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Outline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 advantages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using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herbicides.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(Chemical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control)</a:t>
            </a:r>
            <a:endParaRPr sz="3200">
              <a:latin typeface="Times New Roman"/>
              <a:cs typeface="Times New Roman"/>
            </a:endParaRPr>
          </a:p>
          <a:p>
            <a:pPr marL="355600" marR="1864995" indent="-342900">
              <a:lnSpc>
                <a:spcPct val="105100"/>
              </a:lnSpc>
              <a:spcBef>
                <a:spcPts val="83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labour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mechanical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cultivation.</a:t>
            </a:r>
            <a:endParaRPr sz="3200">
              <a:latin typeface="Times New Roman"/>
              <a:cs typeface="Times New Roman"/>
            </a:endParaRPr>
          </a:p>
          <a:p>
            <a:pPr marL="355600" marR="702310" indent="-342900">
              <a:lnSpc>
                <a:spcPct val="105000"/>
              </a:lnSpc>
              <a:spcBef>
                <a:spcPts val="10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Herbicides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bothersome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as couch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sedges.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herbicides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does not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disturb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underground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structures.</a:t>
            </a:r>
            <a:endParaRPr sz="3200">
              <a:latin typeface="Times New Roman"/>
              <a:cs typeface="Times New Roman"/>
            </a:endParaRPr>
          </a:p>
          <a:p>
            <a:pPr marL="355600" marR="22225" indent="-342900">
              <a:lnSpc>
                <a:spcPct val="105000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Herbicides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application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efficient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 soil conditions which would not be easy for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mechanical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cultivation.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9108"/>
            <a:ext cx="8352155" cy="6045200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7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Soil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structure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maintained as soil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is </a:t>
            </a:r>
            <a:r>
              <a:rPr dirty="0" sz="2800">
                <a:latin typeface="Times New Roman"/>
                <a:cs typeface="Times New Roman"/>
              </a:rPr>
              <a:t>not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disturbed.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290"/>
              </a:lnSpc>
              <a:spcBef>
                <a:spcPts val="12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More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convenient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 use in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crops such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sisal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sugar-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cane.</a:t>
            </a:r>
            <a:endParaRPr sz="2800">
              <a:latin typeface="Times New Roman"/>
              <a:cs typeface="Times New Roman"/>
            </a:endParaRPr>
          </a:p>
          <a:p>
            <a:pPr marL="355600" marR="396240" indent="-342900">
              <a:lnSpc>
                <a:spcPts val="3300"/>
              </a:lnSpc>
              <a:spcBef>
                <a:spcPts val="113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It is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cheaper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5">
                <a:latin typeface="Times New Roman"/>
                <a:cs typeface="Times New Roman"/>
              </a:rPr>
              <a:t> long run than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5">
                <a:latin typeface="Times New Roman"/>
                <a:cs typeface="Times New Roman"/>
              </a:rPr>
              <a:t> use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manual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or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mechanical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cultivation.</a:t>
            </a:r>
            <a:endParaRPr sz="2800">
              <a:latin typeface="Times New Roman"/>
              <a:cs typeface="Times New Roman"/>
            </a:endParaRPr>
          </a:p>
          <a:p>
            <a:pPr marL="12700" marR="713740">
              <a:lnSpc>
                <a:spcPts val="3300"/>
              </a:lnSpc>
              <a:spcBef>
                <a:spcPts val="1120"/>
              </a:spcBef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Disadvantages</a:t>
            </a:r>
            <a:r>
              <a:rPr dirty="0" u="heavy" sz="28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28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using</a:t>
            </a:r>
            <a:r>
              <a:rPr dirty="0" u="heavy" sz="28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herbicides.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(chemical</a:t>
            </a:r>
            <a:r>
              <a:rPr dirty="0" u="heavy" sz="28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 </a:t>
            </a:r>
            <a:r>
              <a:rPr dirty="0" sz="2800" spc="-685" b="1">
                <a:latin typeface="Times New Roman"/>
                <a:cs typeface="Times New Roman"/>
              </a:rPr>
              <a:t> </a:t>
            </a:r>
            <a:r>
              <a:rPr dirty="0" u="heavy" sz="28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control)</a:t>
            </a:r>
            <a:endParaRPr sz="2800">
              <a:latin typeface="Times New Roman"/>
              <a:cs typeface="Times New Roman"/>
            </a:endParaRPr>
          </a:p>
          <a:p>
            <a:pPr marL="355600" marR="607695" indent="-342900">
              <a:lnSpc>
                <a:spcPts val="3290"/>
              </a:lnSpc>
              <a:spcBef>
                <a:spcPts val="11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Requires skilled labour in mixing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chemicals </a:t>
            </a:r>
            <a:r>
              <a:rPr dirty="0" sz="2800" spc="-10">
                <a:latin typeface="Times New Roman"/>
                <a:cs typeface="Times New Roman"/>
              </a:rPr>
              <a:t>and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application.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1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There are </a:t>
            </a:r>
            <a:r>
              <a:rPr dirty="0" sz="2800">
                <a:latin typeface="Times New Roman"/>
                <a:cs typeface="Times New Roman"/>
              </a:rPr>
              <a:t>risks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5">
                <a:latin typeface="Times New Roman"/>
                <a:cs typeface="Times New Roman"/>
              </a:rPr>
              <a:t> environment and the </a:t>
            </a:r>
            <a:r>
              <a:rPr dirty="0" sz="2800" spc="-35">
                <a:latin typeface="Times New Roman"/>
                <a:cs typeface="Times New Roman"/>
              </a:rPr>
              <a:t>user.</a:t>
            </a:r>
            <a:endParaRPr sz="2800">
              <a:latin typeface="Times New Roman"/>
              <a:cs typeface="Times New Roman"/>
            </a:endParaRPr>
          </a:p>
          <a:p>
            <a:pPr marL="355600" marR="177165" indent="-342900">
              <a:lnSpc>
                <a:spcPts val="3300"/>
              </a:lnSpc>
              <a:spcBef>
                <a:spcPts val="122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Some herbicides have </a:t>
            </a:r>
            <a:r>
              <a:rPr dirty="0" sz="2800">
                <a:latin typeface="Times New Roman"/>
                <a:cs typeface="Times New Roman"/>
              </a:rPr>
              <a:t>long </a:t>
            </a:r>
            <a:r>
              <a:rPr dirty="0" sz="2800" spc="-5">
                <a:latin typeface="Times New Roman"/>
                <a:cs typeface="Times New Roman"/>
              </a:rPr>
              <a:t>residual </a:t>
            </a:r>
            <a:r>
              <a:rPr dirty="0" sz="2800" spc="-10">
                <a:latin typeface="Times New Roman"/>
                <a:cs typeface="Times New Roman"/>
              </a:rPr>
              <a:t>effect </a:t>
            </a:r>
            <a:r>
              <a:rPr dirty="0" sz="2800" spc="-5">
                <a:latin typeface="Times New Roman"/>
                <a:cs typeface="Times New Roman"/>
              </a:rPr>
              <a:t>which might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interfere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with </a:t>
            </a:r>
            <a:r>
              <a:rPr dirty="0" sz="2800">
                <a:latin typeface="Times New Roman"/>
                <a:cs typeface="Times New Roman"/>
              </a:rPr>
              <a:t>future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crops.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3936" y="142748"/>
            <a:ext cx="6993890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1900" spc="30"/>
              <a:t>Ch7</a:t>
            </a:r>
            <a:r>
              <a:rPr dirty="0" u="none" sz="1900" spc="-45"/>
              <a:t> </a:t>
            </a:r>
            <a:r>
              <a:rPr dirty="0" sz="3400" spc="-85"/>
              <a:t>CROP</a:t>
            </a:r>
            <a:r>
              <a:rPr dirty="0" sz="3400" spc="-40"/>
              <a:t> </a:t>
            </a:r>
            <a:r>
              <a:rPr dirty="0" sz="3400" spc="-20"/>
              <a:t>PESTS</a:t>
            </a:r>
            <a:r>
              <a:rPr dirty="0" sz="3400" spc="-45"/>
              <a:t> </a:t>
            </a:r>
            <a:r>
              <a:rPr dirty="0" sz="3400" spc="30"/>
              <a:t>AND</a:t>
            </a:r>
            <a:r>
              <a:rPr dirty="0" sz="3400" spc="-50"/>
              <a:t> </a:t>
            </a:r>
            <a:r>
              <a:rPr dirty="0" sz="3400" spc="-30"/>
              <a:t>DISEASES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7693914" y="333248"/>
            <a:ext cx="94234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15" b="1">
                <a:solidFill>
                  <a:srgbClr val="FF0000"/>
                </a:solidFill>
                <a:latin typeface="Georgia"/>
                <a:cs typeface="Georgia"/>
              </a:rPr>
              <a:t>p</a:t>
            </a:r>
            <a:r>
              <a:rPr dirty="0" sz="1900" spc="-45" b="1">
                <a:solidFill>
                  <a:srgbClr val="FF0000"/>
                </a:solidFill>
                <a:latin typeface="Georgia"/>
                <a:cs typeface="Georgia"/>
              </a:rPr>
              <a:t>a</a:t>
            </a:r>
            <a:r>
              <a:rPr dirty="0" sz="1900" spc="-15" b="1">
                <a:solidFill>
                  <a:srgbClr val="FF0000"/>
                </a:solidFill>
                <a:latin typeface="Georgia"/>
                <a:cs typeface="Georgia"/>
              </a:rPr>
              <a:t>per</a:t>
            </a:r>
            <a:r>
              <a:rPr dirty="0" sz="1900" spc="-5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1900" spc="204" b="1">
                <a:solidFill>
                  <a:srgbClr val="FF0000"/>
                </a:solidFill>
                <a:latin typeface="Georgia"/>
                <a:cs typeface="Georgia"/>
              </a:rPr>
              <a:t>1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38886"/>
            <a:ext cx="7868284" cy="516826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2700" marR="233679">
              <a:lnSpc>
                <a:spcPts val="3800"/>
              </a:lnSpc>
              <a:spcBef>
                <a:spcPts val="4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400" spc="-5">
                <a:latin typeface="Times New Roman"/>
                <a:cs typeface="Times New Roman"/>
              </a:rPr>
              <a:t>Pest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and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diseases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cause</a:t>
            </a:r>
            <a:r>
              <a:rPr dirty="0" sz="3400" spc="-5">
                <a:latin typeface="Times New Roman"/>
                <a:cs typeface="Times New Roman"/>
              </a:rPr>
              <a:t> a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lot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of</a:t>
            </a:r>
            <a:r>
              <a:rPr dirty="0" sz="3400" spc="-5">
                <a:latin typeface="Times New Roman"/>
                <a:cs typeface="Times New Roman"/>
              </a:rPr>
              <a:t> damage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to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crops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both</a:t>
            </a:r>
            <a:r>
              <a:rPr dirty="0" sz="3400" spc="-5">
                <a:latin typeface="Times New Roman"/>
                <a:cs typeface="Times New Roman"/>
              </a:rPr>
              <a:t> in</a:t>
            </a:r>
            <a:r>
              <a:rPr dirty="0" sz="3400">
                <a:latin typeface="Times New Roman"/>
                <a:cs typeface="Times New Roman"/>
              </a:rPr>
              <a:t> the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field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and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in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the stores.</a:t>
            </a:r>
            <a:endParaRPr sz="3400">
              <a:latin typeface="Times New Roman"/>
              <a:cs typeface="Times New Roman"/>
            </a:endParaRPr>
          </a:p>
          <a:p>
            <a:pPr marL="12700" marR="5080">
              <a:lnSpc>
                <a:spcPct val="94500"/>
              </a:lnSpc>
              <a:spcBef>
                <a:spcPts val="8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400" spc="-5" b="1">
                <a:latin typeface="Times New Roman"/>
                <a:cs typeface="Times New Roman"/>
              </a:rPr>
              <a:t>A</a:t>
            </a:r>
            <a:r>
              <a:rPr dirty="0" sz="3400" spc="-204" b="1">
                <a:latin typeface="Times New Roman"/>
                <a:cs typeface="Times New Roman"/>
              </a:rPr>
              <a:t> </a:t>
            </a:r>
            <a:r>
              <a:rPr dirty="0" sz="3400" spc="-15" b="1">
                <a:latin typeface="Times New Roman"/>
                <a:cs typeface="Times New Roman"/>
              </a:rPr>
              <a:t>crop</a:t>
            </a:r>
            <a:r>
              <a:rPr dirty="0" sz="3400" spc="-5" b="1">
                <a:latin typeface="Times New Roman"/>
                <a:cs typeface="Times New Roman"/>
              </a:rPr>
              <a:t> pest</a:t>
            </a:r>
            <a:r>
              <a:rPr dirty="0" sz="3400" spc="20" b="1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refers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to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</a:t>
            </a:r>
            <a:r>
              <a:rPr dirty="0" sz="3400">
                <a:latin typeface="Times New Roman"/>
                <a:cs typeface="Times New Roman"/>
              </a:rPr>
              <a:t> living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 spc="-10">
                <a:latin typeface="Times New Roman"/>
                <a:cs typeface="Times New Roman"/>
              </a:rPr>
              <a:t>organism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that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destroys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crops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either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directly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by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causing 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physical </a:t>
            </a:r>
            <a:r>
              <a:rPr dirty="0" sz="3400" spc="-5">
                <a:latin typeface="Times New Roman"/>
                <a:cs typeface="Times New Roman"/>
              </a:rPr>
              <a:t>damage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to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the</a:t>
            </a:r>
            <a:r>
              <a:rPr dirty="0" sz="3400" spc="-5">
                <a:latin typeface="Times New Roman"/>
                <a:cs typeface="Times New Roman"/>
              </a:rPr>
              <a:t> crops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or </a:t>
            </a:r>
            <a:r>
              <a:rPr dirty="0" sz="3400">
                <a:latin typeface="Times New Roman"/>
                <a:cs typeface="Times New Roman"/>
              </a:rPr>
              <a:t>indirectly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by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introducing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disease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causing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10">
                <a:latin typeface="Times New Roman"/>
                <a:cs typeface="Times New Roman"/>
              </a:rPr>
              <a:t>organisms 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(pathogens)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into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the plant.</a:t>
            </a:r>
            <a:endParaRPr sz="3400">
              <a:latin typeface="Times New Roman"/>
              <a:cs typeface="Times New Roman"/>
            </a:endParaRPr>
          </a:p>
          <a:p>
            <a:pPr marL="12700" marR="267970">
              <a:lnSpc>
                <a:spcPct val="94000"/>
              </a:lnSpc>
              <a:spcBef>
                <a:spcPts val="9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400" spc="-5">
                <a:latin typeface="Times New Roman"/>
                <a:cs typeface="Times New Roman"/>
              </a:rPr>
              <a:t>Example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of</a:t>
            </a:r>
            <a:r>
              <a:rPr dirty="0" sz="3400">
                <a:latin typeface="Times New Roman"/>
                <a:cs typeface="Times New Roman"/>
              </a:rPr>
              <a:t> pests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include </a:t>
            </a:r>
            <a:r>
              <a:rPr dirty="0" sz="3400" spc="-5">
                <a:latin typeface="Times New Roman"/>
                <a:cs typeface="Times New Roman"/>
              </a:rPr>
              <a:t>insects,</a:t>
            </a:r>
            <a:r>
              <a:rPr dirty="0" sz="3400" spc="2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rodents,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nematodes,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mites</a:t>
            </a:r>
            <a:r>
              <a:rPr dirty="0" sz="3400" spc="2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and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15">
                <a:latin typeface="Times New Roman"/>
                <a:cs typeface="Times New Roman"/>
              </a:rPr>
              <a:t>large</a:t>
            </a:r>
            <a:r>
              <a:rPr dirty="0" sz="3400">
                <a:latin typeface="Times New Roman"/>
                <a:cs typeface="Times New Roman"/>
              </a:rPr>
              <a:t> animals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such </a:t>
            </a:r>
            <a:r>
              <a:rPr dirty="0" sz="340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monkeys,</a:t>
            </a:r>
            <a:r>
              <a:rPr dirty="0" sz="3400">
                <a:latin typeface="Times New Roman"/>
                <a:cs typeface="Times New Roman"/>
              </a:rPr>
              <a:t> elephants</a:t>
            </a:r>
            <a:r>
              <a:rPr dirty="0" sz="3400" spc="-5">
                <a:latin typeface="Times New Roman"/>
                <a:cs typeface="Times New Roman"/>
              </a:rPr>
              <a:t> and </a:t>
            </a:r>
            <a:r>
              <a:rPr dirty="0" sz="3400" spc="-10">
                <a:latin typeface="Times New Roman"/>
                <a:cs typeface="Times New Roman"/>
              </a:rPr>
              <a:t>buffaloes.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00507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Harmful</a:t>
            </a: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effects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 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pests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33374"/>
            <a:ext cx="8318500" cy="471233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355600" marR="285750" indent="-342900">
              <a:lnSpc>
                <a:spcPts val="3770"/>
              </a:lnSpc>
              <a:spcBef>
                <a:spcPts val="2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Pest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as squirrels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unearth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population.</a:t>
            </a:r>
            <a:endParaRPr sz="3200">
              <a:latin typeface="Times New Roman"/>
              <a:cs typeface="Times New Roman"/>
            </a:endParaRPr>
          </a:p>
          <a:p>
            <a:pPr marL="355600" marR="593725" indent="-342900">
              <a:lnSpc>
                <a:spcPct val="991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 pests such as nematodes, termites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moles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wilting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death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6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Pests deprive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plants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sucking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sap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retarded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growth.</a:t>
            </a:r>
            <a:endParaRPr sz="3200">
              <a:latin typeface="Times New Roman"/>
              <a:cs typeface="Times New Roman"/>
            </a:endParaRPr>
          </a:p>
          <a:p>
            <a:pPr marL="355600" marR="278130" indent="-342900">
              <a:lnSpc>
                <a:spcPts val="3770"/>
              </a:lnSpc>
              <a:spcBef>
                <a:spcPts val="9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Pests destroy crop leaves lowering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photosynthetic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reduced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yields.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79"/>
            <a:ext cx="8202930" cy="470979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355600" marR="132715" indent="-342900">
              <a:lnSpc>
                <a:spcPts val="4240"/>
              </a:lnSpc>
              <a:spcBef>
                <a:spcPts val="3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Sucking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pests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attack </a:t>
            </a:r>
            <a:r>
              <a:rPr dirty="0" sz="3600">
                <a:latin typeface="Times New Roman"/>
                <a:cs typeface="Times New Roman"/>
              </a:rPr>
              <a:t>fruits,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berries,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flower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hence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lowering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their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quality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quantity</a:t>
            </a:r>
            <a:r>
              <a:rPr dirty="0" sz="3600" b="1">
                <a:latin typeface="Times New Roman"/>
                <a:cs typeface="Times New Roman"/>
              </a:rPr>
              <a:t>.</a:t>
            </a:r>
            <a:endParaRPr sz="3600">
              <a:latin typeface="Times New Roman"/>
              <a:cs typeface="Times New Roman"/>
            </a:endParaRPr>
          </a:p>
          <a:p>
            <a:pPr marL="355600" marR="235585" indent="-342900">
              <a:lnSpc>
                <a:spcPts val="4240"/>
              </a:lnSpc>
              <a:spcBef>
                <a:spcPts val="95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Some </a:t>
            </a:r>
            <a:r>
              <a:rPr dirty="0" sz="3600" spc="-5">
                <a:latin typeface="Times New Roman"/>
                <a:cs typeface="Times New Roman"/>
              </a:rPr>
              <a:t>pests </a:t>
            </a:r>
            <a:r>
              <a:rPr dirty="0" sz="3600">
                <a:latin typeface="Times New Roman"/>
                <a:cs typeface="Times New Roman"/>
              </a:rPr>
              <a:t>destroy the embryo of </a:t>
            </a:r>
            <a:r>
              <a:rPr dirty="0" sz="3600" spc="-5">
                <a:latin typeface="Times New Roman"/>
                <a:cs typeface="Times New Roman"/>
              </a:rPr>
              <a:t>seeds, </a:t>
            </a:r>
            <a:r>
              <a:rPr dirty="0" sz="3600">
                <a:latin typeface="Times New Roman"/>
                <a:cs typeface="Times New Roman"/>
              </a:rPr>
              <a:t> thus </a:t>
            </a:r>
            <a:r>
              <a:rPr dirty="0" sz="3600" spc="-5">
                <a:latin typeface="Times New Roman"/>
                <a:cs typeface="Times New Roman"/>
              </a:rPr>
              <a:t>lowering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their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germination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potential.</a:t>
            </a:r>
            <a:endParaRPr sz="3600">
              <a:latin typeface="Times New Roman"/>
              <a:cs typeface="Times New Roman"/>
            </a:endParaRPr>
          </a:p>
          <a:p>
            <a:pPr marL="355600" marR="398780" indent="-342900">
              <a:lnSpc>
                <a:spcPts val="4240"/>
              </a:lnSpc>
              <a:spcBef>
                <a:spcPts val="96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Some</a:t>
            </a:r>
            <a:r>
              <a:rPr dirty="0" sz="3600" spc="-5">
                <a:latin typeface="Times New Roman"/>
                <a:cs typeface="Times New Roman"/>
              </a:rPr>
              <a:t> pests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transmit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crop </a:t>
            </a:r>
            <a:r>
              <a:rPr dirty="0" sz="3600" spc="-5">
                <a:latin typeface="Times New Roman"/>
                <a:cs typeface="Times New Roman"/>
              </a:rPr>
              <a:t>diseases </a:t>
            </a:r>
            <a:r>
              <a:rPr dirty="0" sz="3600">
                <a:latin typeface="Times New Roman"/>
                <a:cs typeface="Times New Roman"/>
              </a:rPr>
              <a:t>while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others</a:t>
            </a:r>
            <a:r>
              <a:rPr dirty="0" sz="3600">
                <a:latin typeface="Times New Roman"/>
                <a:cs typeface="Times New Roman"/>
              </a:rPr>
              <a:t> open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plant to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secondary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infection.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240"/>
              </a:lnSpc>
              <a:spcBef>
                <a:spcPts val="93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Pests </a:t>
            </a:r>
            <a:r>
              <a:rPr dirty="0" sz="3600">
                <a:latin typeface="Times New Roman"/>
                <a:cs typeface="Times New Roman"/>
              </a:rPr>
              <a:t>reduce </a:t>
            </a:r>
            <a:r>
              <a:rPr dirty="0" sz="3600" spc="-5">
                <a:latin typeface="Times New Roman"/>
                <a:cs typeface="Times New Roman"/>
              </a:rPr>
              <a:t>marketability </a:t>
            </a:r>
            <a:r>
              <a:rPr dirty="0" sz="3600">
                <a:latin typeface="Times New Roman"/>
                <a:cs typeface="Times New Roman"/>
              </a:rPr>
              <a:t>of crop produce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lowering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30">
                <a:latin typeface="Times New Roman"/>
                <a:cs typeface="Times New Roman"/>
              </a:rPr>
              <a:t>quality.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871" y="152377"/>
            <a:ext cx="8837676" cy="6472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1140" y="69951"/>
            <a:ext cx="8542020" cy="6169025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3200" spc="-75" b="1">
                <a:solidFill>
                  <a:srgbClr val="FF0000"/>
                </a:solidFill>
                <a:latin typeface="Georgia"/>
                <a:cs typeface="Georgia"/>
              </a:rPr>
              <a:t>Please</a:t>
            </a:r>
            <a:r>
              <a:rPr dirty="0" sz="3200" spc="-7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3200" spc="-30" b="1">
                <a:solidFill>
                  <a:srgbClr val="FF0000"/>
                </a:solidFill>
                <a:latin typeface="Georgia"/>
                <a:cs typeface="Georgia"/>
              </a:rPr>
              <a:t>note</a:t>
            </a:r>
            <a:r>
              <a:rPr dirty="0" sz="3200" spc="-65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3200" spc="35" b="1">
                <a:solidFill>
                  <a:srgbClr val="FF0000"/>
                </a:solidFill>
                <a:latin typeface="Georgia"/>
                <a:cs typeface="Georgia"/>
              </a:rPr>
              <a:t>the</a:t>
            </a:r>
            <a:r>
              <a:rPr dirty="0" sz="3200" spc="-5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3200" spc="30" b="1">
                <a:solidFill>
                  <a:srgbClr val="FF0000"/>
                </a:solidFill>
                <a:latin typeface="Georgia"/>
                <a:cs typeface="Georgia"/>
              </a:rPr>
              <a:t>following</a:t>
            </a:r>
            <a:endParaRPr sz="3200">
              <a:latin typeface="Georgia"/>
              <a:cs typeface="Georgia"/>
            </a:endParaRPr>
          </a:p>
          <a:p>
            <a:pPr marL="355600" marR="5080" indent="-342900">
              <a:lnSpc>
                <a:spcPct val="101600"/>
              </a:lnSpc>
              <a:spcBef>
                <a:spcPts val="720"/>
              </a:spcBef>
              <a:buClr>
                <a:srgbClr val="FF0000"/>
              </a:buClr>
              <a:buFont typeface="Wingdings"/>
              <a:buChar char=""/>
              <a:tabLst>
                <a:tab pos="477520" algn="l"/>
                <a:tab pos="1179195" algn="l"/>
              </a:tabLst>
            </a:pPr>
            <a:r>
              <a:rPr dirty="0" sz="3200" spc="-55" b="1">
                <a:solidFill>
                  <a:srgbClr val="6F2F9F"/>
                </a:solidFill>
                <a:latin typeface="Arial"/>
                <a:cs typeface="Arial"/>
              </a:rPr>
              <a:t>All</a:t>
            </a:r>
            <a:r>
              <a:rPr dirty="0" sz="3200" spc="-55" b="1">
                <a:solidFill>
                  <a:srgbClr val="6F2F9F"/>
                </a:solidFill>
                <a:latin typeface="Arial"/>
                <a:cs typeface="Arial"/>
              </a:rPr>
              <a:t>	</a:t>
            </a:r>
            <a:r>
              <a:rPr dirty="0" sz="3200" spc="-75" b="1">
                <a:solidFill>
                  <a:srgbClr val="6F2F9F"/>
                </a:solidFill>
                <a:latin typeface="Arial"/>
                <a:cs typeface="Arial"/>
              </a:rPr>
              <a:t>f</a:t>
            </a:r>
            <a:r>
              <a:rPr dirty="0" sz="3200" spc="-145" b="1">
                <a:solidFill>
                  <a:srgbClr val="6F2F9F"/>
                </a:solidFill>
                <a:latin typeface="Arial"/>
                <a:cs typeface="Arial"/>
              </a:rPr>
              <a:t>o</a:t>
            </a:r>
            <a:r>
              <a:rPr dirty="0" sz="3200" spc="-40" b="1">
                <a:solidFill>
                  <a:srgbClr val="6F2F9F"/>
                </a:solidFill>
                <a:latin typeface="Arial"/>
                <a:cs typeface="Arial"/>
              </a:rPr>
              <a:t>rm</a:t>
            </a:r>
            <a:r>
              <a:rPr dirty="0" sz="3200" spc="-9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75" b="1">
                <a:solidFill>
                  <a:srgbClr val="6F2F9F"/>
                </a:solidFill>
                <a:latin typeface="Arial"/>
                <a:cs typeface="Arial"/>
              </a:rPr>
              <a:t>three</a:t>
            </a:r>
            <a:r>
              <a:rPr dirty="0" sz="3200" spc="-10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70" b="1">
                <a:solidFill>
                  <a:srgbClr val="6F2F9F"/>
                </a:solidFill>
                <a:latin typeface="Arial"/>
                <a:cs typeface="Arial"/>
              </a:rPr>
              <a:t>agriculture</a:t>
            </a:r>
            <a:r>
              <a:rPr dirty="0" sz="3200" spc="-10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55" b="1">
                <a:solidFill>
                  <a:srgbClr val="6F2F9F"/>
                </a:solidFill>
                <a:latin typeface="Arial"/>
                <a:cs typeface="Arial"/>
              </a:rPr>
              <a:t>work</a:t>
            </a:r>
            <a:r>
              <a:rPr dirty="0" sz="3200" spc="-9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325" b="1">
                <a:solidFill>
                  <a:srgbClr val="6F2F9F"/>
                </a:solidFill>
                <a:latin typeface="Arial"/>
                <a:cs typeface="Arial"/>
              </a:rPr>
              <a:t>is</a:t>
            </a:r>
            <a:r>
              <a:rPr dirty="0" sz="3200" spc="-9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345" b="1">
                <a:solidFill>
                  <a:srgbClr val="6F2F9F"/>
                </a:solidFill>
                <a:latin typeface="Arial"/>
                <a:cs typeface="Arial"/>
              </a:rPr>
              <a:t>c</a:t>
            </a:r>
            <a:r>
              <a:rPr dirty="0" sz="3200" spc="-385" b="1">
                <a:solidFill>
                  <a:srgbClr val="6F2F9F"/>
                </a:solidFill>
                <a:latin typeface="Arial"/>
                <a:cs typeface="Arial"/>
              </a:rPr>
              <a:t>o</a:t>
            </a:r>
            <a:r>
              <a:rPr dirty="0" sz="3200" spc="-105" b="1">
                <a:solidFill>
                  <a:srgbClr val="6F2F9F"/>
                </a:solidFill>
                <a:latin typeface="Arial"/>
                <a:cs typeface="Arial"/>
              </a:rPr>
              <a:t>vere</a:t>
            </a:r>
            <a:r>
              <a:rPr dirty="0" sz="3200" spc="-114" b="1">
                <a:solidFill>
                  <a:srgbClr val="6F2F9F"/>
                </a:solidFill>
                <a:latin typeface="Arial"/>
                <a:cs typeface="Arial"/>
              </a:rPr>
              <a:t>d</a:t>
            </a:r>
            <a:r>
              <a:rPr dirty="0" sz="3200" spc="-11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60" b="1">
                <a:solidFill>
                  <a:srgbClr val="6F2F9F"/>
                </a:solidFill>
                <a:latin typeface="Arial"/>
                <a:cs typeface="Arial"/>
              </a:rPr>
              <a:t>in  </a:t>
            </a:r>
            <a:r>
              <a:rPr dirty="0" sz="3200" spc="-165" b="1">
                <a:solidFill>
                  <a:srgbClr val="6F2F9F"/>
                </a:solidFill>
                <a:latin typeface="Arial"/>
                <a:cs typeface="Arial"/>
              </a:rPr>
              <a:t>this</a:t>
            </a:r>
            <a:r>
              <a:rPr dirty="0" sz="3200" spc="-11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165" b="1">
                <a:solidFill>
                  <a:srgbClr val="6F2F9F"/>
                </a:solidFill>
                <a:latin typeface="Arial"/>
                <a:cs typeface="Arial"/>
              </a:rPr>
              <a:t>sli</a:t>
            </a:r>
            <a:r>
              <a:rPr dirty="0" sz="3200" spc="-285" b="1">
                <a:solidFill>
                  <a:srgbClr val="6F2F9F"/>
                </a:solidFill>
                <a:latin typeface="Arial"/>
                <a:cs typeface="Arial"/>
              </a:rPr>
              <a:t>d</a:t>
            </a:r>
            <a:r>
              <a:rPr dirty="0" sz="3200" spc="-409" b="1">
                <a:solidFill>
                  <a:srgbClr val="6F2F9F"/>
                </a:solidFill>
                <a:latin typeface="Arial"/>
                <a:cs typeface="Arial"/>
              </a:rPr>
              <a:t>es</a:t>
            </a:r>
            <a:r>
              <a:rPr dirty="0" sz="3200" spc="-9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35" b="1">
                <a:solidFill>
                  <a:srgbClr val="6F2F9F"/>
                </a:solidFill>
                <a:latin typeface="Arial"/>
                <a:cs typeface="Arial"/>
              </a:rPr>
              <a:t>and</a:t>
            </a:r>
            <a:r>
              <a:rPr dirty="0" sz="3200" spc="-10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165" b="1">
                <a:solidFill>
                  <a:srgbClr val="6F2F9F"/>
                </a:solidFill>
                <a:latin typeface="Arial"/>
                <a:cs typeface="Arial"/>
              </a:rPr>
              <a:t>this</a:t>
            </a:r>
            <a:r>
              <a:rPr dirty="0" sz="3200" spc="-9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325" b="1">
                <a:solidFill>
                  <a:srgbClr val="6F2F9F"/>
                </a:solidFill>
                <a:latin typeface="Arial"/>
                <a:cs typeface="Arial"/>
              </a:rPr>
              <a:t>is</a:t>
            </a:r>
            <a:r>
              <a:rPr dirty="0" sz="3200" spc="-105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85" b="1">
                <a:solidFill>
                  <a:srgbClr val="6F2F9F"/>
                </a:solidFill>
                <a:latin typeface="Arial"/>
                <a:cs typeface="Arial"/>
              </a:rPr>
              <a:t>not</a:t>
            </a:r>
            <a:r>
              <a:rPr dirty="0" sz="3200" spc="-90" b="1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dirty="0" sz="3200" spc="-100" b="1">
                <a:solidFill>
                  <a:srgbClr val="6F2F9F"/>
                </a:solidFill>
                <a:latin typeface="Arial"/>
                <a:cs typeface="Arial"/>
              </a:rPr>
              <a:t>summary.</a:t>
            </a:r>
            <a:endParaRPr sz="3200">
              <a:latin typeface="Arial"/>
              <a:cs typeface="Arial"/>
            </a:endParaRPr>
          </a:p>
          <a:p>
            <a:pPr marL="355600" marR="596900" indent="-342900">
              <a:lnSpc>
                <a:spcPct val="100000"/>
              </a:lnSpc>
              <a:spcBef>
                <a:spcPts val="770"/>
              </a:spcBef>
              <a:buClr>
                <a:srgbClr val="6F2F9F"/>
              </a:buClr>
              <a:buFont typeface="Wingdings"/>
              <a:buChar char=""/>
              <a:tabLst>
                <a:tab pos="477520" algn="l"/>
              </a:tabLst>
            </a:pPr>
            <a:r>
              <a:rPr dirty="0" sz="3200" spc="-95" b="1">
                <a:solidFill>
                  <a:srgbClr val="00AF50"/>
                </a:solidFill>
                <a:latin typeface="Arial"/>
                <a:cs typeface="Arial"/>
              </a:rPr>
              <a:t>A</a:t>
            </a:r>
            <a:r>
              <a:rPr dirty="0" sz="3200" spc="-40" b="1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dirty="0" sz="3200" spc="-35" b="1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dirty="0" sz="3200" spc="-105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60" b="1">
                <a:solidFill>
                  <a:srgbClr val="00AF50"/>
                </a:solidFill>
                <a:latin typeface="Arial"/>
                <a:cs typeface="Arial"/>
              </a:rPr>
              <a:t>for</a:t>
            </a:r>
            <a:r>
              <a:rPr dirty="0" sz="3200" spc="-110" b="1">
                <a:solidFill>
                  <a:srgbClr val="00AF50"/>
                </a:solidFill>
                <a:latin typeface="Arial"/>
                <a:cs typeface="Arial"/>
              </a:rPr>
              <a:t>m</a:t>
            </a:r>
            <a:r>
              <a:rPr dirty="0" sz="3200" spc="-9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75" b="1">
                <a:solidFill>
                  <a:srgbClr val="00AF50"/>
                </a:solidFill>
                <a:latin typeface="Arial"/>
                <a:cs typeface="Arial"/>
              </a:rPr>
              <a:t>three</a:t>
            </a:r>
            <a:r>
              <a:rPr dirty="0" sz="3200" spc="-105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215" b="1">
                <a:solidFill>
                  <a:srgbClr val="00AF50"/>
                </a:solidFill>
                <a:latin typeface="Arial"/>
                <a:cs typeface="Arial"/>
              </a:rPr>
              <a:t>notes</a:t>
            </a:r>
            <a:r>
              <a:rPr dirty="0" sz="3200" spc="-105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35" b="1">
                <a:solidFill>
                  <a:srgbClr val="00AF50"/>
                </a:solidFill>
                <a:latin typeface="Arial"/>
                <a:cs typeface="Arial"/>
              </a:rPr>
              <a:t>are</a:t>
            </a:r>
            <a:r>
              <a:rPr dirty="0" sz="3200" spc="-9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175" b="1">
                <a:solidFill>
                  <a:srgbClr val="00AF50"/>
                </a:solidFill>
                <a:latin typeface="Arial"/>
                <a:cs typeface="Arial"/>
              </a:rPr>
              <a:t>covere</a:t>
            </a:r>
            <a:r>
              <a:rPr dirty="0" sz="3200" spc="-195" b="1">
                <a:solidFill>
                  <a:srgbClr val="00AF50"/>
                </a:solidFill>
                <a:latin typeface="Arial"/>
                <a:cs typeface="Arial"/>
              </a:rPr>
              <a:t>d</a:t>
            </a:r>
            <a:r>
              <a:rPr dirty="0" sz="3200" spc="-105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75" b="1">
                <a:solidFill>
                  <a:srgbClr val="00AF50"/>
                </a:solidFill>
                <a:latin typeface="Arial"/>
                <a:cs typeface="Arial"/>
              </a:rPr>
              <a:t>in</a:t>
            </a:r>
            <a:r>
              <a:rPr dirty="0" sz="3200" spc="-10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45" b="1">
                <a:solidFill>
                  <a:srgbClr val="00AF50"/>
                </a:solidFill>
                <a:latin typeface="Arial"/>
                <a:cs typeface="Arial"/>
              </a:rPr>
              <a:t>a</a:t>
            </a:r>
            <a:r>
              <a:rPr dirty="0" sz="3200" spc="5" b="1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dirty="0" sz="3200" spc="-35" b="1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dirty="0" sz="3200" spc="-9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50" b="1">
                <a:solidFill>
                  <a:srgbClr val="00AF50"/>
                </a:solidFill>
                <a:latin typeface="Arial"/>
                <a:cs typeface="Arial"/>
              </a:rPr>
              <a:t>the  </a:t>
            </a:r>
            <a:r>
              <a:rPr dirty="0" sz="3200" spc="-165" b="1">
                <a:solidFill>
                  <a:srgbClr val="00AF50"/>
                </a:solidFill>
                <a:latin typeface="Arial"/>
                <a:cs typeface="Arial"/>
              </a:rPr>
              <a:t>sli</a:t>
            </a:r>
            <a:r>
              <a:rPr dirty="0" sz="3200" spc="-285" b="1">
                <a:solidFill>
                  <a:srgbClr val="00AF50"/>
                </a:solidFill>
                <a:latin typeface="Arial"/>
                <a:cs typeface="Arial"/>
              </a:rPr>
              <a:t>d</a:t>
            </a:r>
            <a:r>
              <a:rPr dirty="0" sz="3200" spc="-409" b="1">
                <a:solidFill>
                  <a:srgbClr val="00AF50"/>
                </a:solidFill>
                <a:latin typeface="Arial"/>
                <a:cs typeface="Arial"/>
              </a:rPr>
              <a:t>es</a:t>
            </a:r>
            <a:r>
              <a:rPr dirty="0" sz="3200" spc="-9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270" b="1">
                <a:solidFill>
                  <a:srgbClr val="00AF50"/>
                </a:solidFill>
                <a:latin typeface="Arial"/>
                <a:cs typeface="Arial"/>
              </a:rPr>
              <a:t>as</a:t>
            </a:r>
            <a:r>
              <a:rPr dirty="0" sz="3200" spc="-105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75" b="1">
                <a:solidFill>
                  <a:srgbClr val="00AF50"/>
                </a:solidFill>
                <a:latin typeface="Arial"/>
                <a:cs typeface="Arial"/>
              </a:rPr>
              <a:t>in</a:t>
            </a:r>
            <a:r>
              <a:rPr dirty="0" sz="3200" spc="-10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225" b="1">
                <a:solidFill>
                  <a:srgbClr val="00AF50"/>
                </a:solidFill>
                <a:latin typeface="Arial"/>
                <a:cs typeface="Arial"/>
              </a:rPr>
              <a:t>KL</a:t>
            </a:r>
            <a:r>
              <a:rPr dirty="0" sz="3200" spc="-240" b="1">
                <a:solidFill>
                  <a:srgbClr val="00AF50"/>
                </a:solidFill>
                <a:latin typeface="Arial"/>
                <a:cs typeface="Arial"/>
              </a:rPr>
              <a:t>B</a:t>
            </a:r>
            <a:r>
              <a:rPr dirty="0" sz="3200" spc="-9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3200" spc="-80" b="1">
                <a:solidFill>
                  <a:srgbClr val="00AF50"/>
                </a:solidFill>
                <a:latin typeface="Arial"/>
                <a:cs typeface="Arial"/>
              </a:rPr>
              <a:t>b</a:t>
            </a:r>
            <a:r>
              <a:rPr dirty="0" sz="3200" spc="-130" b="1">
                <a:solidFill>
                  <a:srgbClr val="00AF50"/>
                </a:solidFill>
                <a:latin typeface="Arial"/>
                <a:cs typeface="Arial"/>
              </a:rPr>
              <a:t>oo</a:t>
            </a:r>
            <a:r>
              <a:rPr dirty="0" sz="3200" spc="-135" b="1">
                <a:solidFill>
                  <a:srgbClr val="00AF50"/>
                </a:solidFill>
                <a:latin typeface="Arial"/>
                <a:cs typeface="Arial"/>
              </a:rPr>
              <a:t>k</a:t>
            </a:r>
            <a:r>
              <a:rPr dirty="0" sz="3200" spc="10" b="1">
                <a:solidFill>
                  <a:srgbClr val="00AF50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 marL="477520" indent="-464820">
              <a:lnSpc>
                <a:spcPct val="100000"/>
              </a:lnSpc>
              <a:spcBef>
                <a:spcPts val="770"/>
              </a:spcBef>
              <a:buClr>
                <a:srgbClr val="00AF50"/>
              </a:buClr>
              <a:buFont typeface="Wingdings"/>
              <a:buChar char=""/>
              <a:tabLst>
                <a:tab pos="477520" algn="l"/>
              </a:tabLst>
            </a:pPr>
            <a:r>
              <a:rPr dirty="0" sz="3200" spc="-95" b="1">
                <a:solidFill>
                  <a:srgbClr val="001F5F"/>
                </a:solidFill>
                <a:latin typeface="Arial"/>
                <a:cs typeface="Arial"/>
              </a:rPr>
              <a:t>We</a:t>
            </a:r>
            <a:r>
              <a:rPr dirty="0" sz="3200" spc="-10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210" b="1">
                <a:solidFill>
                  <a:srgbClr val="001F5F"/>
                </a:solidFill>
                <a:latin typeface="Arial"/>
                <a:cs typeface="Arial"/>
              </a:rPr>
              <a:t>also</a:t>
            </a:r>
            <a:r>
              <a:rPr dirty="0" sz="3200" spc="-10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95" b="1">
                <a:solidFill>
                  <a:srgbClr val="001F5F"/>
                </a:solidFill>
                <a:latin typeface="Arial"/>
                <a:cs typeface="Arial"/>
              </a:rPr>
              <a:t>provid</a:t>
            </a:r>
            <a:r>
              <a:rPr dirty="0" sz="3200" spc="-100" b="1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dirty="0" sz="3200" spc="-12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95" b="1">
                <a:solidFill>
                  <a:srgbClr val="001F5F"/>
                </a:solidFill>
                <a:latin typeface="Arial"/>
                <a:cs typeface="Arial"/>
              </a:rPr>
              <a:t>other</a:t>
            </a:r>
            <a:r>
              <a:rPr dirty="0" sz="3200" spc="-10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215" b="1">
                <a:solidFill>
                  <a:srgbClr val="001F5F"/>
                </a:solidFill>
                <a:latin typeface="Arial"/>
                <a:cs typeface="Arial"/>
              </a:rPr>
              <a:t>resou</a:t>
            </a:r>
            <a:r>
              <a:rPr dirty="0" sz="3200" spc="-150" b="1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dirty="0" sz="3200" spc="-430" b="1">
                <a:solidFill>
                  <a:srgbClr val="001F5F"/>
                </a:solidFill>
                <a:latin typeface="Arial"/>
                <a:cs typeface="Arial"/>
              </a:rPr>
              <a:t>ces</a:t>
            </a:r>
            <a:endParaRPr sz="3200">
              <a:latin typeface="Arial"/>
              <a:cs typeface="Arial"/>
            </a:endParaRPr>
          </a:p>
          <a:p>
            <a:pPr algn="r" marR="1262380">
              <a:lnSpc>
                <a:spcPct val="100000"/>
              </a:lnSpc>
              <a:spcBef>
                <a:spcPts val="770"/>
              </a:spcBef>
            </a:pPr>
            <a:r>
              <a:rPr dirty="0" sz="3200" spc="-145" b="1">
                <a:solidFill>
                  <a:srgbClr val="001F5F"/>
                </a:solidFill>
                <a:latin typeface="Arial"/>
                <a:cs typeface="Arial"/>
              </a:rPr>
              <a:t>just</a:t>
            </a:r>
            <a:r>
              <a:rPr dirty="0" sz="3200" spc="-10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220" b="1">
                <a:solidFill>
                  <a:srgbClr val="001F5F"/>
                </a:solidFill>
                <a:latin typeface="Arial"/>
                <a:cs typeface="Arial"/>
              </a:rPr>
              <a:t>vi</a:t>
            </a:r>
            <a:r>
              <a:rPr dirty="0" sz="3200" spc="-295" b="1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dirty="0" sz="3200" spc="65" b="1">
                <a:solidFill>
                  <a:srgbClr val="001F5F"/>
                </a:solidFill>
                <a:latin typeface="Arial"/>
                <a:cs typeface="Arial"/>
              </a:rPr>
              <a:t>it</a:t>
            </a:r>
            <a:r>
              <a:rPr dirty="0" sz="3200" spc="-10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70" b="1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dirty="0" sz="3200" spc="-40" b="1">
                <a:solidFill>
                  <a:srgbClr val="001F5F"/>
                </a:solidFill>
                <a:latin typeface="Arial"/>
                <a:cs typeface="Arial"/>
              </a:rPr>
              <a:t>y</a:t>
            </a:r>
            <a:r>
              <a:rPr dirty="0" sz="3200" spc="-90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215" b="1">
                <a:solidFill>
                  <a:srgbClr val="001F5F"/>
                </a:solidFill>
                <a:latin typeface="Arial"/>
                <a:cs typeface="Arial"/>
              </a:rPr>
              <a:t>webs</a:t>
            </a:r>
            <a:r>
              <a:rPr dirty="0" sz="3200" spc="-110" b="1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dirty="0" sz="3200" spc="-15" b="1">
                <a:solidFill>
                  <a:srgbClr val="001F5F"/>
                </a:solidFill>
                <a:latin typeface="Arial"/>
                <a:cs typeface="Arial"/>
              </a:rPr>
              <a:t>te</a:t>
            </a:r>
            <a:r>
              <a:rPr dirty="0" sz="3200" spc="-105" b="1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dirty="0" sz="3200" spc="-65" b="1">
                <a:solidFill>
                  <a:srgbClr val="0000FF"/>
                </a:solidFill>
                <a:latin typeface="Arial"/>
                <a:cs typeface="Arial"/>
                <a:hlinkClick r:id="rId3"/>
              </a:rPr>
              <a:t>ww</a:t>
            </a:r>
            <a:r>
              <a:rPr dirty="0" sz="3200" spc="-75" b="1">
                <a:solidFill>
                  <a:srgbClr val="0000FF"/>
                </a:solidFill>
                <a:latin typeface="Arial"/>
                <a:cs typeface="Arial"/>
                <a:hlinkClick r:id="rId3"/>
              </a:rPr>
              <a:t>w</a:t>
            </a:r>
            <a:r>
              <a:rPr dirty="0" sz="3200" spc="-85" b="1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.vyntex.co.</a:t>
            </a:r>
            <a:r>
              <a:rPr dirty="0" sz="3200" spc="-120" b="1">
                <a:solidFill>
                  <a:srgbClr val="0000FF"/>
                </a:solidFill>
                <a:latin typeface="Arial"/>
                <a:cs typeface="Arial"/>
                <a:hlinkClick r:id="rId3"/>
              </a:rPr>
              <a:t>k</a:t>
            </a:r>
            <a:r>
              <a:rPr dirty="0" sz="3200" spc="-175" b="1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</a:t>
            </a:r>
            <a:endParaRPr sz="3200">
              <a:latin typeface="Arial"/>
              <a:cs typeface="Arial"/>
            </a:endParaRPr>
          </a:p>
          <a:p>
            <a:pPr algn="r" marR="1266190">
              <a:lnSpc>
                <a:spcPct val="100000"/>
              </a:lnSpc>
            </a:pPr>
            <a:r>
              <a:rPr dirty="0" sz="3200" spc="-145" b="1">
                <a:solidFill>
                  <a:srgbClr val="FF0000"/>
                </a:solidFill>
                <a:latin typeface="Arial"/>
                <a:cs typeface="Arial"/>
              </a:rPr>
              <a:t>07102</a:t>
            </a:r>
            <a:r>
              <a:rPr dirty="0" sz="3200" spc="-150" b="1">
                <a:solidFill>
                  <a:srgbClr val="FF0000"/>
                </a:solidFill>
                <a:latin typeface="Arial"/>
                <a:cs typeface="Arial"/>
              </a:rPr>
              <a:t>505</a:t>
            </a:r>
            <a:r>
              <a:rPr dirty="0" sz="3200" spc="-140" b="1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sz="3200" spc="-150" b="1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sz="3200" spc="-8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200" spc="-509" b="1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dirty="0" sz="3200" spc="20" b="1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dirty="0" sz="3200" spc="-70" b="1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dirty="0" sz="3200" spc="-145" b="1">
                <a:solidFill>
                  <a:srgbClr val="FF0000"/>
                </a:solidFill>
                <a:latin typeface="Arial"/>
                <a:cs typeface="Arial"/>
              </a:rPr>
              <a:t>074393</a:t>
            </a:r>
            <a:r>
              <a:rPr dirty="0" sz="3200" spc="-150" b="1">
                <a:solidFill>
                  <a:srgbClr val="FF0000"/>
                </a:solidFill>
                <a:latin typeface="Arial"/>
                <a:cs typeface="Arial"/>
              </a:rPr>
              <a:t>9160</a:t>
            </a:r>
            <a:endParaRPr sz="3200">
              <a:latin typeface="Arial"/>
              <a:cs typeface="Arial"/>
            </a:endParaRPr>
          </a:p>
          <a:p>
            <a:pPr marL="2527935">
              <a:lnSpc>
                <a:spcPct val="100000"/>
              </a:lnSpc>
              <a:spcBef>
                <a:spcPts val="780"/>
              </a:spcBef>
            </a:pPr>
            <a:r>
              <a:rPr dirty="0" sz="3200" spc="-145" b="1">
                <a:solidFill>
                  <a:srgbClr val="FF0000"/>
                </a:solidFill>
                <a:latin typeface="Arial"/>
                <a:cs typeface="Arial"/>
              </a:rPr>
              <a:t>0710250520</a:t>
            </a:r>
            <a:endParaRPr sz="3200">
              <a:latin typeface="Arial"/>
              <a:cs typeface="Arial"/>
            </a:endParaRPr>
          </a:p>
          <a:p>
            <a:pPr marL="2632710">
              <a:lnSpc>
                <a:spcPct val="100000"/>
              </a:lnSpc>
              <a:spcBef>
                <a:spcPts val="540"/>
              </a:spcBef>
            </a:pPr>
            <a:r>
              <a:rPr dirty="0" sz="3200" spc="-290" b="1">
                <a:solidFill>
                  <a:srgbClr val="0000CC"/>
                </a:solidFill>
                <a:latin typeface="Trebuchet MS"/>
                <a:cs typeface="Trebuchet MS"/>
              </a:rPr>
              <a:t>v</a:t>
            </a:r>
            <a:r>
              <a:rPr dirty="0" sz="3200" spc="-265" b="1">
                <a:solidFill>
                  <a:srgbClr val="0000CC"/>
                </a:solidFill>
                <a:latin typeface="Trebuchet MS"/>
                <a:cs typeface="Trebuchet MS"/>
              </a:rPr>
              <a:t>y</a:t>
            </a:r>
            <a:r>
              <a:rPr dirty="0" sz="3200" spc="-370" b="1">
                <a:solidFill>
                  <a:srgbClr val="0000CC"/>
                </a:solidFill>
                <a:latin typeface="Trebuchet MS"/>
                <a:cs typeface="Trebuchet MS"/>
              </a:rPr>
              <a:t>nte</a:t>
            </a:r>
            <a:r>
              <a:rPr dirty="0" sz="3200" spc="-390" b="1">
                <a:solidFill>
                  <a:srgbClr val="0000CC"/>
                </a:solidFill>
                <a:latin typeface="Trebuchet MS"/>
                <a:cs typeface="Trebuchet MS"/>
              </a:rPr>
              <a:t>x</a:t>
            </a:r>
            <a:r>
              <a:rPr dirty="0" sz="3200" spc="-105" b="1">
                <a:solidFill>
                  <a:srgbClr val="0000CC"/>
                </a:solidFill>
                <a:latin typeface="Trebuchet MS"/>
                <a:cs typeface="Trebuchet MS"/>
              </a:rPr>
              <a:t> </a:t>
            </a:r>
            <a:r>
              <a:rPr dirty="0" sz="3200" spc="-305" b="1">
                <a:solidFill>
                  <a:srgbClr val="0000CC"/>
                </a:solidFill>
                <a:latin typeface="Trebuchet MS"/>
                <a:cs typeface="Trebuchet MS"/>
              </a:rPr>
              <a:t>t</a:t>
            </a:r>
            <a:r>
              <a:rPr dirty="0" sz="3200" spc="-445" b="1">
                <a:solidFill>
                  <a:srgbClr val="0000CC"/>
                </a:solidFill>
                <a:latin typeface="Trebuchet MS"/>
                <a:cs typeface="Trebuchet MS"/>
              </a:rPr>
              <a:t>e</a:t>
            </a:r>
            <a:r>
              <a:rPr dirty="0" sz="3200" spc="-300" b="1">
                <a:solidFill>
                  <a:srgbClr val="0000CC"/>
                </a:solidFill>
                <a:latin typeface="Trebuchet MS"/>
                <a:cs typeface="Trebuchet MS"/>
              </a:rPr>
              <a:t>chn</a:t>
            </a:r>
            <a:r>
              <a:rPr dirty="0" sz="3200" spc="-295" b="1">
                <a:solidFill>
                  <a:srgbClr val="0000CC"/>
                </a:solidFill>
                <a:latin typeface="Trebuchet MS"/>
                <a:cs typeface="Trebuchet MS"/>
              </a:rPr>
              <a:t>o</a:t>
            </a:r>
            <a:r>
              <a:rPr dirty="0" sz="3200" spc="-295" b="1">
                <a:solidFill>
                  <a:srgbClr val="0000CC"/>
                </a:solidFill>
                <a:latin typeface="Trebuchet MS"/>
                <a:cs typeface="Trebuchet MS"/>
              </a:rPr>
              <a:t>logies</a:t>
            </a:r>
            <a:endParaRPr sz="3200">
              <a:latin typeface="Trebuchet MS"/>
              <a:cs typeface="Trebuchet MS"/>
            </a:endParaRPr>
          </a:p>
          <a:p>
            <a:pPr marL="2632710">
              <a:lnSpc>
                <a:spcPct val="100000"/>
              </a:lnSpc>
              <a:spcBef>
                <a:spcPts val="880"/>
              </a:spcBef>
            </a:pPr>
            <a:r>
              <a:rPr dirty="0" sz="3200" b="1">
                <a:latin typeface="Constantia"/>
                <a:cs typeface="Constantia"/>
              </a:rPr>
              <a:t>@vyntextechnologies.</a:t>
            </a:r>
            <a:endParaRPr sz="3200">
              <a:latin typeface="Constantia"/>
              <a:cs typeface="Constant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55700" y="3962400"/>
            <a:ext cx="749300" cy="2438400"/>
            <a:chOff x="1155700" y="3962400"/>
            <a:chExt cx="749300" cy="24384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0" y="4572000"/>
              <a:ext cx="652462" cy="603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5700" y="3962400"/>
              <a:ext cx="749300" cy="609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9200" y="5194579"/>
              <a:ext cx="592137" cy="5921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939" y="5867400"/>
              <a:ext cx="704722" cy="5334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168275" cy="140081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26206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Mating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943355"/>
            <a:ext cx="35560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Signs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heat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502638"/>
            <a:ext cx="8109584" cy="339153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Restlessness.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Frequent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urination.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Swollen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vulva.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Clear 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slimy mucus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discharge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vulva.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Frequent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mounting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responds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positively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riding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test.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662940" y="195071"/>
            <a:ext cx="363029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Classification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Pests.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37338"/>
            <a:ext cx="5141595" cy="114808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546100" indent="-533400">
              <a:lnSpc>
                <a:spcPct val="100000"/>
              </a:lnSpc>
              <a:spcBef>
                <a:spcPts val="819"/>
              </a:spcBef>
              <a:buFont typeface="Arial MT"/>
              <a:buChar char="•"/>
              <a:tabLst>
                <a:tab pos="545465" algn="l"/>
                <a:tab pos="546100" algn="l"/>
              </a:tabLst>
            </a:pP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according: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202182"/>
            <a:ext cx="8426450" cy="5014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0" b="1">
                <a:latin typeface="Times New Roman"/>
                <a:cs typeface="Times New Roman"/>
              </a:rPr>
              <a:t>a)Mode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feeding.</a:t>
            </a:r>
            <a:endParaRPr sz="3000">
              <a:latin typeface="Times New Roman"/>
              <a:cs typeface="Times New Roman"/>
            </a:endParaRPr>
          </a:p>
          <a:p>
            <a:pPr marL="355600" marR="405130" indent="-342900">
              <a:lnSpc>
                <a:spcPct val="79800"/>
              </a:lnSpc>
              <a:spcBef>
                <a:spcPts val="8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 mode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feeding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determined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nature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their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mouth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parts.</a:t>
            </a:r>
            <a:r>
              <a:rPr dirty="0" sz="3000" spc="-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those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biting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chewing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mouth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parts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while</a:t>
            </a:r>
            <a:r>
              <a:rPr dirty="0" sz="3000" spc="-5">
                <a:latin typeface="Times New Roman"/>
                <a:cs typeface="Times New Roman"/>
              </a:rPr>
              <a:t> others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piercing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sucking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mouth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parts.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000" b="1">
                <a:latin typeface="Times New Roman"/>
                <a:cs typeface="Times New Roman"/>
              </a:rPr>
              <a:t>b)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Crops</a:t>
            </a:r>
            <a:r>
              <a:rPr dirty="0" sz="3000" spc="-4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attacked.</a:t>
            </a:r>
            <a:endParaRPr sz="3000">
              <a:latin typeface="Times New Roman"/>
              <a:cs typeface="Times New Roman"/>
            </a:endParaRPr>
          </a:p>
          <a:p>
            <a:pPr marL="355600" marR="93980" indent="-342900">
              <a:lnSpc>
                <a:spcPct val="79700"/>
              </a:lnSpc>
              <a:spcBef>
                <a:spcPts val="8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</a:t>
            </a:r>
            <a:r>
              <a:rPr dirty="0" sz="3000" spc="-5">
                <a:latin typeface="Times New Roman"/>
                <a:cs typeface="Times New Roman"/>
              </a:rPr>
              <a:t> specific.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prefer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certain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example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coffee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pests.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3000" b="1">
                <a:latin typeface="Times New Roman"/>
                <a:cs typeface="Times New Roman"/>
              </a:rPr>
              <a:t>c)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Stage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development of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the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pest.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79800"/>
              </a:lnSpc>
              <a:spcBef>
                <a:spcPts val="8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Some</a:t>
            </a:r>
            <a:r>
              <a:rPr dirty="0" sz="3000" spc="-5">
                <a:latin typeface="Times New Roman"/>
                <a:cs typeface="Times New Roman"/>
              </a:rPr>
              <a:t> pests</a:t>
            </a:r>
            <a:r>
              <a:rPr dirty="0" sz="3000">
                <a:latin typeface="Times New Roman"/>
                <a:cs typeface="Times New Roman"/>
              </a:rPr>
              <a:t> 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harmful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larval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stage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nymphal </a:t>
            </a:r>
            <a:r>
              <a:rPr dirty="0" sz="3000" spc="-5">
                <a:latin typeface="Times New Roman"/>
                <a:cs typeface="Times New Roman"/>
              </a:rPr>
              <a:t>stage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while </a:t>
            </a:r>
            <a:r>
              <a:rPr dirty="0" sz="3000" spc="-5">
                <a:latin typeface="Times New Roman"/>
                <a:cs typeface="Times New Roman"/>
              </a:rPr>
              <a:t>others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affect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during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their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adult </a:t>
            </a:r>
            <a:r>
              <a:rPr dirty="0" sz="3000" spc="-5">
                <a:latin typeface="Times New Roman"/>
                <a:cs typeface="Times New Roman"/>
              </a:rPr>
              <a:t>stage.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0139"/>
            <a:ext cx="8262620" cy="591439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3200" b="1">
                <a:latin typeface="Times New Roman"/>
                <a:cs typeface="Times New Roman"/>
              </a:rPr>
              <a:t>d)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Stage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crop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100"/>
              </a:lnSpc>
              <a:spcBef>
                <a:spcPts val="9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 pests attack crops when crops are still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young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tenders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flowering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mature.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3200" b="1">
                <a:latin typeface="Times New Roman"/>
                <a:cs typeface="Times New Roman"/>
              </a:rPr>
              <a:t>e)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Scientific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classification.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8900"/>
              </a:lnSpc>
              <a:spcBef>
                <a:spcPts val="9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Pests may be classified according to scientific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grouping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example,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insects,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nematodes,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mites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others.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3200" b="1">
                <a:latin typeface="Times New Roman"/>
                <a:cs typeface="Times New Roman"/>
              </a:rPr>
              <a:t>f)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Level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damage.</a:t>
            </a:r>
            <a:endParaRPr sz="3200">
              <a:latin typeface="Times New Roman"/>
              <a:cs typeface="Times New Roman"/>
            </a:endParaRPr>
          </a:p>
          <a:p>
            <a:pPr marL="355600" marR="429895" indent="-342900">
              <a:lnSpc>
                <a:spcPct val="89100"/>
              </a:lnSpc>
              <a:spcBef>
                <a:spcPts val="9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Pests that cause </a:t>
            </a:r>
            <a:r>
              <a:rPr dirty="0" sz="3200" spc="-5">
                <a:latin typeface="Times New Roman"/>
                <a:cs typeface="Times New Roman"/>
              </a:rPr>
              <a:t>less </a:t>
            </a:r>
            <a:r>
              <a:rPr dirty="0" sz="3200">
                <a:latin typeface="Times New Roman"/>
                <a:cs typeface="Times New Roman"/>
              </a:rPr>
              <a:t>damage are called </a:t>
            </a:r>
            <a:r>
              <a:rPr dirty="0" sz="3200" spc="-5" b="1">
                <a:latin typeface="Times New Roman"/>
                <a:cs typeface="Times New Roman"/>
              </a:rPr>
              <a:t>minor </a:t>
            </a:r>
            <a:r>
              <a:rPr dirty="0" sz="3200" spc="-78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pests </a:t>
            </a:r>
            <a:r>
              <a:rPr dirty="0" sz="3200">
                <a:latin typeface="Times New Roman"/>
                <a:cs typeface="Times New Roman"/>
              </a:rPr>
              <a:t>while those that cause great damage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particular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major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0139"/>
            <a:ext cx="7937500" cy="287337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3200" spc="5" b="1">
                <a:latin typeface="Times New Roman"/>
                <a:cs typeface="Times New Roman"/>
              </a:rPr>
              <a:t>a)The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place</a:t>
            </a:r>
            <a:r>
              <a:rPr dirty="0" sz="3200" spc="-10" b="1">
                <a:latin typeface="Times New Roman"/>
                <a:cs typeface="Times New Roman"/>
              </a:rPr>
              <a:t> where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pests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20" b="1">
                <a:latin typeface="Times New Roman"/>
                <a:cs typeface="Times New Roman"/>
              </a:rPr>
              <a:t>are </a:t>
            </a:r>
            <a:r>
              <a:rPr dirty="0" sz="3200" b="1">
                <a:latin typeface="Times New Roman"/>
                <a:cs typeface="Times New Roman"/>
              </a:rPr>
              <a:t>found.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600"/>
              </a:lnSpc>
              <a:spcBef>
                <a:spcPts val="8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According to where they are found some pests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crops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 field.</a:t>
            </a:r>
            <a:r>
              <a:rPr dirty="0" sz="3200" spc="-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</a:t>
            </a:r>
            <a:r>
              <a:rPr dirty="0" sz="3200" spc="-5">
                <a:latin typeface="Times New Roman"/>
                <a:cs typeface="Times New Roman"/>
              </a:rPr>
              <a:t>therefore </a:t>
            </a:r>
            <a:r>
              <a:rPr dirty="0" sz="3200">
                <a:latin typeface="Times New Roman"/>
                <a:cs typeface="Times New Roman"/>
              </a:rPr>
              <a:t>called </a:t>
            </a:r>
            <a:r>
              <a:rPr dirty="0" sz="3200" b="1">
                <a:latin typeface="Times New Roman"/>
                <a:cs typeface="Times New Roman"/>
              </a:rPr>
              <a:t>field pests. </a:t>
            </a:r>
            <a:r>
              <a:rPr dirty="0" sz="3200">
                <a:latin typeface="Times New Roman"/>
                <a:cs typeface="Times New Roman"/>
              </a:rPr>
              <a:t>Others cause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damage to stored produce. They are called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storage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3055620"/>
            <a:ext cx="387286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Identification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847314"/>
            <a:ext cx="2513965" cy="130619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660400" indent="-64833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660400" algn="l"/>
                <a:tab pos="661035" algn="l"/>
              </a:tabLst>
            </a:pPr>
            <a:r>
              <a:rPr dirty="0" sz="3200" b="1">
                <a:latin typeface="Times New Roman"/>
                <a:cs typeface="Times New Roman"/>
              </a:rPr>
              <a:t>Field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4166052"/>
            <a:ext cx="8373745" cy="1995170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3200" spc="5" b="1">
                <a:latin typeface="Times New Roman"/>
                <a:cs typeface="Times New Roman"/>
              </a:rPr>
              <a:t>a)Insects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100"/>
              </a:lnSpc>
              <a:spcBef>
                <a:spcPts val="9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Insect pests are classified into those with biting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chewing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those 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piercing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sucking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mouth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6804" y="42671"/>
            <a:ext cx="7900670" cy="845819"/>
            <a:chOff x="336804" y="42671"/>
            <a:chExt cx="7900670" cy="8458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804" y="351051"/>
              <a:ext cx="128015" cy="1282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96" y="42671"/>
              <a:ext cx="7812024" cy="8458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795" y="557784"/>
              <a:ext cx="7354824" cy="6400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96773"/>
            <a:ext cx="8453120" cy="6290945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5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Insects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with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biting</a:t>
            </a:r>
            <a:r>
              <a:rPr dirty="0" u="heavy" sz="30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chewing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mouth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parts.</a:t>
            </a:r>
            <a:endParaRPr sz="3000">
              <a:latin typeface="Times New Roman"/>
              <a:cs typeface="Times New Roman"/>
            </a:endParaRPr>
          </a:p>
          <a:p>
            <a:pPr marL="355600" marR="631190" indent="-342900">
              <a:lnSpc>
                <a:spcPct val="79700"/>
              </a:lnSpc>
              <a:spcBef>
                <a:spcPts val="10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most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serious.</a:t>
            </a:r>
            <a:r>
              <a:rPr dirty="0" sz="3000" spc="-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include: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locusts,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grasshoppers,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crickets,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maize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stalk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borers, army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worms,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cutworms,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bollworms,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termites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etc.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cause</a:t>
            </a:r>
            <a:r>
              <a:rPr dirty="0" sz="3000" spc="-5">
                <a:latin typeface="Times New Roman"/>
                <a:cs typeface="Times New Roman"/>
              </a:rPr>
              <a:t> damage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to;</a:t>
            </a:r>
            <a:endParaRPr sz="3000">
              <a:latin typeface="Times New Roman"/>
              <a:cs typeface="Times New Roman"/>
            </a:endParaRPr>
          </a:p>
          <a:p>
            <a:pPr marL="355600" marR="144780" indent="-342900">
              <a:lnSpc>
                <a:spcPct val="79700"/>
              </a:lnSpc>
              <a:spcBef>
                <a:spcPts val="8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Leaves-damage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leaves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reducing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photosynthetic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plant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kales.</a:t>
            </a:r>
            <a:endParaRPr sz="3000">
              <a:latin typeface="Times New Roman"/>
              <a:cs typeface="Times New Roman"/>
            </a:endParaRPr>
          </a:p>
          <a:p>
            <a:pPr marL="355600" marR="857250" indent="-342900">
              <a:lnSpc>
                <a:spcPct val="79400"/>
              </a:lnSpc>
              <a:spcBef>
                <a:spcPts val="8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Stems-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damage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stems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interfering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transport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system within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plant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which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reduces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yields.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79900"/>
              </a:lnSpc>
              <a:spcBef>
                <a:spcPts val="8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Roots-</a:t>
            </a:r>
            <a:r>
              <a:rPr dirty="0" sz="3000">
                <a:latin typeface="Times New Roman"/>
                <a:cs typeface="Times New Roman"/>
              </a:rPr>
              <a:t> damage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roots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tubers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affecting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nutrient </a:t>
            </a:r>
            <a:r>
              <a:rPr dirty="0" sz="3000">
                <a:latin typeface="Times New Roman"/>
                <a:cs typeface="Times New Roman"/>
              </a:rPr>
              <a:t> 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uptake.</a:t>
            </a:r>
            <a:r>
              <a:rPr dirty="0" sz="3000" spc="-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lead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wilting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death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plant.</a:t>
            </a:r>
            <a:endParaRPr sz="3000">
              <a:latin typeface="Times New Roman"/>
              <a:cs typeface="Times New Roman"/>
            </a:endParaRPr>
          </a:p>
          <a:p>
            <a:pPr marL="355600" marR="323850" indent="-342900">
              <a:lnSpc>
                <a:spcPct val="79800"/>
              </a:lnSpc>
              <a:spcBef>
                <a:spcPts val="8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Flowers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fruits-damage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flowers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roots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make them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fall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reducing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yields.</a:t>
            </a:r>
            <a:r>
              <a:rPr dirty="0" sz="3000" spc="-15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Also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lowers quality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fruits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fall.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303</a:t>
            </a:fld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7279"/>
            <a:ext cx="8476615" cy="6231255"/>
          </a:xfrm>
          <a:prstGeom prst="rect">
            <a:avLst/>
          </a:prstGeom>
        </p:spPr>
        <p:txBody>
          <a:bodyPr wrap="square" lIns="0" tIns="18478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Insects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with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piercing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sucking</a:t>
            </a:r>
            <a:r>
              <a:rPr dirty="0" sz="3200" b="1">
                <a:latin typeface="Times New Roman"/>
                <a:cs typeface="Times New Roman"/>
              </a:rPr>
              <a:t> mouth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parts.</a:t>
            </a:r>
            <a:endParaRPr sz="3200">
              <a:latin typeface="Times New Roman"/>
              <a:cs typeface="Times New Roman"/>
            </a:endParaRPr>
          </a:p>
          <a:p>
            <a:pPr marL="355600" marR="241300" indent="-342900">
              <a:lnSpc>
                <a:spcPct val="99100"/>
              </a:lnSpc>
              <a:spcBef>
                <a:spcPts val="13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aphids,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scales, certain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fleas, cotton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 bugs, cotton leaf hoppers, mealy bugs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thrips.</a:t>
            </a:r>
            <a:endParaRPr sz="3200">
              <a:latin typeface="Times New Roman"/>
              <a:cs typeface="Times New Roman"/>
            </a:endParaRPr>
          </a:p>
          <a:p>
            <a:pPr marL="355600" marR="874394" indent="-342900">
              <a:lnSpc>
                <a:spcPts val="3760"/>
              </a:lnSpc>
              <a:spcBef>
                <a:spcPts val="10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sap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retarded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 yields.</a:t>
            </a:r>
            <a:endParaRPr sz="3200">
              <a:latin typeface="Times New Roman"/>
              <a:cs typeface="Times New Roman"/>
            </a:endParaRPr>
          </a:p>
          <a:p>
            <a:pPr marL="355600" marR="652145" indent="-342900">
              <a:lnSpc>
                <a:spcPts val="3770"/>
              </a:lnSpc>
              <a:spcBef>
                <a:spcPts val="94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introduce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 causing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organism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viruses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fungi.</a:t>
            </a:r>
            <a:endParaRPr sz="3200">
              <a:latin typeface="Times New Roman"/>
              <a:cs typeface="Times New Roman"/>
            </a:endParaRPr>
          </a:p>
          <a:p>
            <a:pPr marL="558165" indent="-546100">
              <a:lnSpc>
                <a:spcPct val="100000"/>
              </a:lnSpc>
              <a:spcBef>
                <a:spcPts val="980"/>
              </a:spcBef>
              <a:buFont typeface="Arial MT"/>
              <a:buChar char="•"/>
              <a:tabLst>
                <a:tab pos="558165" algn="l"/>
                <a:tab pos="5588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Mites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marR="26034" indent="-342900">
              <a:lnSpc>
                <a:spcPts val="3770"/>
              </a:lnSpc>
              <a:spcBef>
                <a:spcPts val="15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sap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stems 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leaves.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6423"/>
            <a:ext cx="8395335" cy="5046980"/>
          </a:xfrm>
          <a:prstGeom prst="rect">
            <a:avLst/>
          </a:prstGeom>
        </p:spPr>
        <p:txBody>
          <a:bodyPr wrap="square" lIns="0" tIns="1758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Nematodes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2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leaves,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stems,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bulbs.</a:t>
            </a:r>
            <a:endParaRPr sz="32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ts val="3760"/>
              </a:lnSpc>
              <a:spcBef>
                <a:spcPts val="107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inject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toxic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substances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tissues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stimulate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abnormal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cell growth.</a:t>
            </a:r>
            <a:endParaRPr sz="3200">
              <a:latin typeface="Times New Roman"/>
              <a:cs typeface="Times New Roman"/>
            </a:endParaRPr>
          </a:p>
          <a:p>
            <a:pPr algn="just" marL="355600" marR="26670" indent="-342900">
              <a:lnSpc>
                <a:spcPct val="99100"/>
              </a:lnSpc>
              <a:spcBef>
                <a:spcPts val="79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nematodes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stunting. This </a:t>
            </a:r>
            <a:r>
              <a:rPr dirty="0" sz="3200" spc="-5">
                <a:latin typeface="Times New Roman"/>
                <a:cs typeface="Times New Roman"/>
              </a:rPr>
              <a:t>limits </a:t>
            </a:r>
            <a:r>
              <a:rPr dirty="0" sz="3200">
                <a:latin typeface="Times New Roman"/>
                <a:cs typeface="Times New Roman"/>
              </a:rPr>
              <a:t>water and mineral uptake by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stunted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wilting.</a:t>
            </a:r>
            <a:endParaRPr sz="3200">
              <a:latin typeface="Times New Roman"/>
              <a:cs typeface="Times New Roman"/>
            </a:endParaRPr>
          </a:p>
          <a:p>
            <a:pPr algn="just" marL="355600" marR="1031875" indent="-342900">
              <a:lnSpc>
                <a:spcPts val="3770"/>
              </a:lnSpc>
              <a:spcBef>
                <a:spcPts val="104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attack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causes wounds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plant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tissues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secondary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infections</a:t>
            </a:r>
            <a:r>
              <a:rPr dirty="0" sz="3200" spc="-30">
                <a:latin typeface="Times New Roman"/>
                <a:cs typeface="Times New Roman"/>
              </a:rPr>
              <a:t> occur.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0198"/>
            <a:ext cx="8372475" cy="596773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Rodents</a:t>
            </a:r>
            <a:r>
              <a:rPr dirty="0" sz="3000" spc="-5" b="1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gnawing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18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include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squirrels,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moles,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rats,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porcupines,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field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mice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hares.</a:t>
            </a:r>
            <a:endParaRPr sz="3000">
              <a:latin typeface="Times New Roman"/>
              <a:cs typeface="Times New Roman"/>
            </a:endParaRPr>
          </a:p>
          <a:p>
            <a:pPr marL="355600" marR="1219200" indent="-342900">
              <a:lnSpc>
                <a:spcPts val="3170"/>
              </a:lnSpc>
              <a:spcBef>
                <a:spcPts val="9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unearth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newly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planted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seeds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seedlings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crops.(field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mice)</a:t>
            </a:r>
            <a:endParaRPr sz="3000">
              <a:latin typeface="Times New Roman"/>
              <a:cs typeface="Times New Roman"/>
            </a:endParaRPr>
          </a:p>
          <a:p>
            <a:pPr marL="355600" marR="640080" indent="-342900">
              <a:lnSpc>
                <a:spcPts val="3170"/>
              </a:lnSpc>
              <a:spcBef>
                <a:spcPts val="9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5">
                <a:latin typeface="Times New Roman"/>
                <a:cs typeface="Times New Roman"/>
              </a:rPr>
              <a:t>unearth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eat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sown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seeds, </a:t>
            </a:r>
            <a:r>
              <a:rPr dirty="0" sz="3000">
                <a:latin typeface="Times New Roman"/>
                <a:cs typeface="Times New Roman"/>
              </a:rPr>
              <a:t>dig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roots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tubers.</a:t>
            </a:r>
            <a:endParaRPr sz="3000">
              <a:latin typeface="Times New Roman"/>
              <a:cs typeface="Times New Roman"/>
            </a:endParaRPr>
          </a:p>
          <a:p>
            <a:pPr marL="546100" indent="-5334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545465" algn="l"/>
                <a:tab pos="546100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Birds</a:t>
            </a:r>
            <a:r>
              <a:rPr dirty="0" sz="3000" spc="-5" b="1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 on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grains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fruits.</a:t>
            </a:r>
            <a:endParaRPr sz="3000">
              <a:latin typeface="Times New Roman"/>
              <a:cs typeface="Times New Roman"/>
            </a:endParaRPr>
          </a:p>
          <a:p>
            <a:pPr marL="355600" marR="488950" indent="-342900">
              <a:lnSpc>
                <a:spcPts val="318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</a:t>
            </a:r>
            <a:r>
              <a:rPr dirty="0" sz="3000" spc="-5">
                <a:latin typeface="Times New Roman"/>
                <a:cs typeface="Times New Roman"/>
              </a:rPr>
              <a:t>include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Sudan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dioch,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common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weaver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bird,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mouse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bird,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domestic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fowl.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8596" y="3219795"/>
            <a:ext cx="3043555" cy="493395"/>
            <a:chOff x="958596" y="3219795"/>
            <a:chExt cx="3043555" cy="493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124" y="3219795"/>
              <a:ext cx="2980944" cy="4931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596" y="3601212"/>
              <a:ext cx="3043428" cy="762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7340" y="27279"/>
            <a:ext cx="8232140" cy="5883910"/>
          </a:xfrm>
          <a:prstGeom prst="rect">
            <a:avLst/>
          </a:prstGeom>
        </p:spPr>
        <p:txBody>
          <a:bodyPr wrap="square" lIns="0" tIns="18478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Large</a:t>
            </a: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55600" marR="297180" indent="-342900">
              <a:lnSpc>
                <a:spcPts val="3770"/>
              </a:lnSpc>
              <a:spcBef>
                <a:spcPts val="15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Include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like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elephants,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buffaloes,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monkeys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etc.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60"/>
              </a:lnSpc>
              <a:spcBef>
                <a:spcPts val="9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 fees on crops in </a:t>
            </a:r>
            <a:r>
              <a:rPr dirty="0" sz="3200" spc="-15">
                <a:latin typeface="Times New Roman"/>
                <a:cs typeface="Times New Roman"/>
              </a:rPr>
              <a:t>large </a:t>
            </a:r>
            <a:r>
              <a:rPr dirty="0" sz="3200">
                <a:latin typeface="Times New Roman"/>
                <a:cs typeface="Times New Roman"/>
              </a:rPr>
              <a:t>scale </a:t>
            </a:r>
            <a:r>
              <a:rPr dirty="0" sz="3200" spc="-10">
                <a:latin typeface="Times New Roman"/>
                <a:cs typeface="Times New Roman"/>
              </a:rPr>
              <a:t>if </a:t>
            </a:r>
            <a:r>
              <a:rPr dirty="0" sz="3200">
                <a:latin typeface="Times New Roman"/>
                <a:cs typeface="Times New Roman"/>
              </a:rPr>
              <a:t>not managed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well.</a:t>
            </a:r>
            <a:endParaRPr sz="3200">
              <a:latin typeface="Times New Roman"/>
              <a:cs typeface="Times New Roman"/>
            </a:endParaRPr>
          </a:p>
          <a:p>
            <a:pPr marL="660400" indent="-648335">
              <a:lnSpc>
                <a:spcPct val="100000"/>
              </a:lnSpc>
              <a:spcBef>
                <a:spcPts val="1015"/>
              </a:spcBef>
              <a:buSzPct val="80000"/>
              <a:buFont typeface="Arial MT"/>
              <a:buChar char="•"/>
              <a:tabLst>
                <a:tab pos="660400" algn="l"/>
                <a:tab pos="661035" algn="l"/>
              </a:tabLst>
            </a:pPr>
            <a:r>
              <a:rPr dirty="0" u="heavy" sz="4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Storage</a:t>
            </a:r>
            <a:r>
              <a:rPr dirty="0" u="heavy" sz="40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4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pests.</a:t>
            </a:r>
            <a:endParaRPr sz="4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crops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 stores.</a:t>
            </a:r>
            <a:endParaRPr sz="3200">
              <a:latin typeface="Times New Roman"/>
              <a:cs typeface="Times New Roman"/>
            </a:endParaRPr>
          </a:p>
          <a:p>
            <a:pPr marL="355600" marR="17145" indent="-342900">
              <a:lnSpc>
                <a:spcPct val="99100"/>
              </a:lnSpc>
              <a:spcBef>
                <a:spcPts val="9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 includes rodents such as rats and insects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weevils,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bean bruchids,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borers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flour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beetles.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12877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CONT</a:t>
            </a:r>
            <a:r>
              <a:rPr dirty="0" sz="3200" spc="5" b="1">
                <a:latin typeface="Times New Roman"/>
                <a:cs typeface="Times New Roman"/>
              </a:rPr>
              <a:t>R</a:t>
            </a:r>
            <a:r>
              <a:rPr dirty="0" sz="3200" b="1">
                <a:latin typeface="Times New Roman"/>
                <a:cs typeface="Times New Roman"/>
              </a:rPr>
              <a:t>OL</a:t>
            </a:r>
            <a:r>
              <a:rPr dirty="0" sz="3200" spc="-20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</a:t>
            </a:r>
            <a:r>
              <a:rPr dirty="0" sz="3200" spc="-20" b="1">
                <a:latin typeface="Times New Roman"/>
                <a:cs typeface="Times New Roman"/>
              </a:rPr>
              <a:t>S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59282"/>
            <a:ext cx="8013700" cy="412178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355600" marR="5080" indent="-342900">
              <a:lnSpc>
                <a:spcPts val="3770"/>
              </a:lnSpc>
              <a:spcBef>
                <a:spcPts val="2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  <a:p>
            <a:pPr marL="355600" marR="378460" indent="-342900">
              <a:lnSpc>
                <a:spcPct val="98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When a combination of both chemical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cultural peat control methods is used, it is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referred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integrated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management.</a:t>
            </a:r>
            <a:endParaRPr sz="3200">
              <a:latin typeface="Times New Roman"/>
              <a:cs typeface="Times New Roman"/>
            </a:endParaRPr>
          </a:p>
          <a:p>
            <a:pPr marL="355600" marR="309880" indent="-342900">
              <a:lnSpc>
                <a:spcPct val="99100"/>
              </a:lnSpc>
              <a:spcBef>
                <a:spcPts val="915"/>
              </a:spcBef>
              <a:buFont typeface="Symbol"/>
              <a:buChar char=""/>
              <a:tabLst>
                <a:tab pos="354965" algn="l"/>
                <a:tab pos="355600" algn="l"/>
                <a:tab pos="5345430" algn="l"/>
              </a:tabLst>
            </a:pPr>
            <a:r>
              <a:rPr dirty="0" sz="3200">
                <a:latin typeface="Times New Roman"/>
                <a:cs typeface="Times New Roman"/>
              </a:rPr>
              <a:t>If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pests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population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causes	</a:t>
            </a:r>
            <a:r>
              <a:rPr dirty="0" sz="3200" spc="5">
                <a:latin typeface="Times New Roman"/>
                <a:cs typeface="Times New Roman"/>
              </a:rPr>
              <a:t>damage</a:t>
            </a:r>
            <a:r>
              <a:rPr dirty="0" sz="3200" spc="-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is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beyond tolerance, it is said </a:t>
            </a:r>
            <a:r>
              <a:rPr dirty="0" sz="3200" spc="-1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have reached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economic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injury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level.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327" y="59435"/>
            <a:ext cx="5328285" cy="899160"/>
            <a:chOff x="338327" y="59435"/>
            <a:chExt cx="5328285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327" y="389199"/>
              <a:ext cx="182880" cy="1831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79" y="59435"/>
              <a:ext cx="5254752" cy="89915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7340" y="59283"/>
            <a:ext cx="5645785" cy="3563620"/>
          </a:xfrm>
          <a:prstGeom prst="rect">
            <a:avLst/>
          </a:prstGeom>
        </p:spPr>
        <p:txBody>
          <a:bodyPr wrap="square" lIns="0" tIns="1149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i="1">
                <a:latin typeface="Times New Roman"/>
                <a:cs typeface="Times New Roman"/>
              </a:rPr>
              <a:t>Pest</a:t>
            </a:r>
            <a:r>
              <a:rPr dirty="0" sz="3200" spc="-10" i="1">
                <a:latin typeface="Times New Roman"/>
                <a:cs typeface="Times New Roman"/>
              </a:rPr>
              <a:t> </a:t>
            </a:r>
            <a:r>
              <a:rPr dirty="0" sz="3200" spc="-20" i="1">
                <a:latin typeface="Times New Roman"/>
                <a:cs typeface="Times New Roman"/>
              </a:rPr>
              <a:t>control</a:t>
            </a:r>
            <a:r>
              <a:rPr dirty="0" sz="3200" spc="-30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methods</a:t>
            </a:r>
            <a:r>
              <a:rPr dirty="0" sz="3200" spc="-40" i="1">
                <a:latin typeface="Times New Roman"/>
                <a:cs typeface="Times New Roman"/>
              </a:rPr>
              <a:t> </a:t>
            </a:r>
            <a:r>
              <a:rPr dirty="0" sz="3200" spc="5" i="1">
                <a:latin typeface="Times New Roman"/>
                <a:cs typeface="Times New Roman"/>
              </a:rPr>
              <a:t>include</a:t>
            </a:r>
            <a:r>
              <a:rPr dirty="0" sz="3200" spc="5">
                <a:latin typeface="Times New Roman"/>
                <a:cs typeface="Times New Roman"/>
              </a:rPr>
              <a:t>:</a:t>
            </a:r>
            <a:endParaRPr sz="32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80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-legislative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method/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quarantine.</a:t>
            </a:r>
            <a:endParaRPr sz="32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80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-Physical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measures.</a:t>
            </a:r>
            <a:endParaRPr sz="32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79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-Cultural</a:t>
            </a:r>
            <a:r>
              <a:rPr dirty="0" sz="3200" spc="-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methods.</a:t>
            </a:r>
            <a:endParaRPr sz="32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80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-Chemical</a:t>
            </a:r>
            <a:r>
              <a:rPr dirty="0" sz="3200" spc="-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80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>
                <a:latin typeface="Times New Roman"/>
                <a:cs typeface="Times New Roman"/>
              </a:rPr>
              <a:t>-Biological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1640" y="126339"/>
            <a:ext cx="168275" cy="114808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56031"/>
            <a:ext cx="316293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Mating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rabbits.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7240" y="816863"/>
            <a:ext cx="40982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Signs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heat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rabbits.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48489"/>
            <a:ext cx="8147684" cy="451358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Restlessness.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Frequent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urination.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Swollen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vulva.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throws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itself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sides.</a:t>
            </a:r>
            <a:endParaRPr sz="3200">
              <a:latin typeface="Times New Roman"/>
              <a:cs typeface="Times New Roman"/>
            </a:endParaRPr>
          </a:p>
          <a:p>
            <a:pPr marL="355600" marR="442595" indent="-342900">
              <a:lnSpc>
                <a:spcPct val="114999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She rubs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herself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against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wall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any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solid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objects.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tries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contact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rabbits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next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hutch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peeping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cage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walls.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3752" y="216408"/>
            <a:ext cx="4907280" cy="393700"/>
          </a:xfrm>
          <a:custGeom>
            <a:avLst/>
            <a:gdLst/>
            <a:ahLst/>
            <a:cxnLst/>
            <a:rect l="l" t="t" r="r" b="b"/>
            <a:pathLst>
              <a:path w="4907280" h="393700">
                <a:moveTo>
                  <a:pt x="4907280" y="0"/>
                </a:moveTo>
                <a:lnTo>
                  <a:pt x="0" y="0"/>
                </a:lnTo>
                <a:lnTo>
                  <a:pt x="0" y="393192"/>
                </a:lnTo>
                <a:lnTo>
                  <a:pt x="4907280" y="393192"/>
                </a:lnTo>
                <a:lnTo>
                  <a:pt x="490728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65607"/>
            <a:ext cx="521716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2800" spc="10">
                <a:solidFill>
                  <a:srgbClr val="000000"/>
                </a:solidFill>
                <a:latin typeface="Times New Roman"/>
                <a:cs typeface="Times New Roman"/>
              </a:rPr>
              <a:t>1.Legislative</a:t>
            </a:r>
            <a:r>
              <a:rPr dirty="0" u="none" sz="2800" spc="-4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method/</a:t>
            </a:r>
            <a:r>
              <a:rPr dirty="0" u="none" sz="2800" spc="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Quarantine.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307340" y="699262"/>
            <a:ext cx="8507095" cy="304609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2900">
              <a:lnSpc>
                <a:spcPct val="99400"/>
              </a:lnSpc>
              <a:spcBef>
                <a:spcPts val="1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Refers 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government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regulation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stating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that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 materials from other countries or areas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known to have pests must be </a:t>
            </a:r>
            <a:r>
              <a:rPr dirty="0" sz="3200" spc="-5">
                <a:latin typeface="Times New Roman"/>
                <a:cs typeface="Times New Roman"/>
              </a:rPr>
              <a:t>tested </a:t>
            </a:r>
            <a:r>
              <a:rPr dirty="0" sz="3200">
                <a:latin typeface="Times New Roman"/>
                <a:cs typeface="Times New Roman"/>
              </a:rPr>
              <a:t>before they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accepted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planting.</a:t>
            </a:r>
            <a:endParaRPr sz="3200">
              <a:latin typeface="Times New Roman"/>
              <a:cs typeface="Times New Roman"/>
            </a:endParaRPr>
          </a:p>
          <a:p>
            <a:pPr marL="355600" marR="534035" indent="-342900">
              <a:lnSpc>
                <a:spcPts val="3770"/>
              </a:lnSpc>
              <a:spcBef>
                <a:spcPts val="10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spread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introduction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foreign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25">
                <a:latin typeface="Times New Roman"/>
                <a:cs typeface="Times New Roman"/>
              </a:rPr>
              <a:t>country.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240" y="216408"/>
            <a:ext cx="3223895" cy="393700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2.</a:t>
            </a:r>
            <a:r>
              <a:rPr dirty="0" u="none" sz="2800" spc="-2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Physical</a:t>
            </a:r>
            <a:r>
              <a:rPr dirty="0" u="none" sz="2800" spc="-10">
                <a:solidFill>
                  <a:srgbClr val="000000"/>
                </a:solidFill>
                <a:latin typeface="Times New Roman"/>
                <a:cs typeface="Times New Roman"/>
              </a:rPr>
              <a:t> measures.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556615"/>
            <a:ext cx="8518525" cy="4953635"/>
          </a:xfrm>
          <a:prstGeom prst="rect">
            <a:avLst/>
          </a:prstGeom>
        </p:spPr>
        <p:txBody>
          <a:bodyPr wrap="square" lIns="0" tIns="18478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5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Physical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measures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include:</a:t>
            </a:r>
            <a:endParaRPr sz="3200">
              <a:latin typeface="Times New Roman"/>
              <a:cs typeface="Times New Roman"/>
            </a:endParaRPr>
          </a:p>
          <a:p>
            <a:pPr marL="355600" marR="1400175" indent="-342900">
              <a:lnSpc>
                <a:spcPts val="3760"/>
              </a:lnSpc>
              <a:spcBef>
                <a:spcPts val="15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 of</a:t>
            </a:r>
            <a:r>
              <a:rPr dirty="0" u="heavy" sz="32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lethal</a:t>
            </a:r>
            <a:r>
              <a:rPr dirty="0" u="heavy" sz="3200" spc="-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temperature</a:t>
            </a:r>
            <a:r>
              <a:rPr dirty="0" sz="3200">
                <a:latin typeface="Times New Roman"/>
                <a:cs typeface="Times New Roman"/>
              </a:rPr>
              <a:t>-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extreme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1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Proper</a:t>
            </a:r>
            <a:r>
              <a:rPr dirty="0" u="heavy" sz="3200" spc="-3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drying</a:t>
            </a:r>
            <a:r>
              <a:rPr dirty="0" u="heavy" sz="3200" spc="-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produce</a:t>
            </a:r>
            <a:r>
              <a:rPr dirty="0" sz="3200">
                <a:latin typeface="Times New Roman"/>
                <a:cs typeface="Times New Roman"/>
              </a:rPr>
              <a:t>-drying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grains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hard for pests </a:t>
            </a:r>
            <a:r>
              <a:rPr dirty="0" sz="3200" spc="-5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penetrate and discourages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moulds.</a:t>
            </a:r>
            <a:endParaRPr sz="3200">
              <a:latin typeface="Times New Roman"/>
              <a:cs typeface="Times New Roman"/>
            </a:endParaRPr>
          </a:p>
          <a:p>
            <a:pPr algn="just" marL="355600" marR="10795" indent="-342900">
              <a:lnSpc>
                <a:spcPct val="99100"/>
              </a:lnSpc>
              <a:spcBef>
                <a:spcPts val="91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Flooding</a:t>
            </a:r>
            <a:r>
              <a:rPr dirty="0" sz="3200">
                <a:latin typeface="Times New Roman"/>
                <a:cs typeface="Times New Roman"/>
              </a:rPr>
              <a:t>-pests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cutworms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armyworms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drown if flooded. It also helps to kill </a:t>
            </a:r>
            <a:r>
              <a:rPr dirty="0" sz="3200" spc="-5">
                <a:latin typeface="Times New Roman"/>
                <a:cs typeface="Times New Roman"/>
              </a:rPr>
              <a:t>underground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463915" cy="568642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355600" marR="147955" indent="-342900">
              <a:lnSpc>
                <a:spcPct val="98900"/>
              </a:lnSpc>
              <a:spcBef>
                <a:spcPts val="1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Suffocation</a:t>
            </a:r>
            <a:r>
              <a:rPr dirty="0" sz="3200" spc="-5">
                <a:latin typeface="Times New Roman"/>
                <a:cs typeface="Times New Roman"/>
              </a:rPr>
              <a:t>-used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Hermetic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Cyprus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bins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buildup of carbon (IV) oxide is used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suffocate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  <a:p>
            <a:pPr algn="just" marL="355600" marR="688975" indent="-342900">
              <a:lnSpc>
                <a:spcPct val="99100"/>
              </a:lnSpc>
              <a:spcBef>
                <a:spcPts val="91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Physical</a:t>
            </a:r>
            <a:r>
              <a:rPr dirty="0" u="heavy" sz="3200" spc="-2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destruction</a:t>
            </a:r>
            <a:r>
              <a:rPr dirty="0" u="heavy" sz="3200" spc="-4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pests</a:t>
            </a:r>
            <a:r>
              <a:rPr dirty="0" sz="3200">
                <a:latin typeface="Times New Roman"/>
                <a:cs typeface="Times New Roman"/>
              </a:rPr>
              <a:t>-this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be done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 hand picking or trapping then killing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770"/>
              </a:lnSpc>
              <a:spcBef>
                <a:spcPts val="10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 of scarecrows</a:t>
            </a:r>
            <a:r>
              <a:rPr dirty="0" sz="3200">
                <a:latin typeface="Times New Roman"/>
                <a:cs typeface="Times New Roman"/>
              </a:rPr>
              <a:t>-are used to scare </a:t>
            </a:r>
            <a:r>
              <a:rPr dirty="0" sz="3200" spc="-10">
                <a:latin typeface="Times New Roman"/>
                <a:cs typeface="Times New Roman"/>
              </a:rPr>
              <a:t>large </a:t>
            </a:r>
            <a:r>
              <a:rPr dirty="0" sz="3200">
                <a:latin typeface="Times New Roman"/>
                <a:cs typeface="Times New Roman"/>
              </a:rPr>
              <a:t>animals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farms.</a:t>
            </a:r>
            <a:endParaRPr sz="3200">
              <a:latin typeface="Times New Roman"/>
              <a:cs typeface="Times New Roman"/>
            </a:endParaRPr>
          </a:p>
          <a:p>
            <a:pPr marL="355600" marR="330835" indent="-342900">
              <a:lnSpc>
                <a:spcPct val="98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</a:t>
            </a:r>
            <a:r>
              <a:rPr dirty="0" u="heavy" sz="3200" spc="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physical</a:t>
            </a:r>
            <a:r>
              <a:rPr dirty="0" u="heavy" sz="3200" spc="-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barriers</a:t>
            </a:r>
            <a:r>
              <a:rPr dirty="0" sz="3200">
                <a:latin typeface="Times New Roman"/>
                <a:cs typeface="Times New Roman"/>
              </a:rPr>
              <a:t>-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 pests from getting to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crops for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example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 proofing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granaries.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548640" y="217931"/>
            <a:ext cx="347852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3.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Cultural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methods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760221"/>
            <a:ext cx="8889365" cy="46101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69900" marR="290830" indent="-342900">
              <a:lnSpc>
                <a:spcPct val="99400"/>
              </a:lnSpc>
              <a:spcBef>
                <a:spcPts val="12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 b="1" i="1">
                <a:latin typeface="Times New Roman"/>
                <a:cs typeface="Times New Roman"/>
              </a:rPr>
              <a:t>These are farming practices used to alter or </a:t>
            </a:r>
            <a:r>
              <a:rPr dirty="0" sz="3200" spc="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change</a:t>
            </a:r>
            <a:r>
              <a:rPr dirty="0" sz="3200" spc="-20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the</a:t>
            </a:r>
            <a:r>
              <a:rPr dirty="0" sz="3200" spc="-20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environment</a:t>
            </a:r>
            <a:r>
              <a:rPr dirty="0" sz="3200" spc="-4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making</a:t>
            </a:r>
            <a:r>
              <a:rPr dirty="0" sz="3200" spc="-40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it</a:t>
            </a:r>
            <a:r>
              <a:rPr dirty="0" sz="3200" spc="1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unfavourable </a:t>
            </a:r>
            <a:r>
              <a:rPr dirty="0" sz="3200" spc="-78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for the survival of pests. </a:t>
            </a:r>
            <a:r>
              <a:rPr dirty="0" sz="3200" spc="-5" b="1" i="1">
                <a:latin typeface="Times New Roman"/>
                <a:cs typeface="Times New Roman"/>
              </a:rPr>
              <a:t>Cultural </a:t>
            </a:r>
            <a:r>
              <a:rPr dirty="0" sz="3200" b="1" i="1">
                <a:latin typeface="Times New Roman"/>
                <a:cs typeface="Times New Roman"/>
              </a:rPr>
              <a:t>practices </a:t>
            </a:r>
            <a:r>
              <a:rPr dirty="0" sz="3200" spc="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includes:</a:t>
            </a:r>
            <a:endParaRPr sz="3200">
              <a:latin typeface="Times New Roman"/>
              <a:cs typeface="Times New Roman"/>
            </a:endParaRPr>
          </a:p>
          <a:p>
            <a:pPr marL="355600" marR="1089025" indent="-342900">
              <a:lnSpc>
                <a:spcPts val="3770"/>
              </a:lnSpc>
              <a:spcBef>
                <a:spcPts val="10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 spc="-2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Timely</a:t>
            </a:r>
            <a:r>
              <a:rPr dirty="0" u="heavy" sz="3200" spc="-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planting-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early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helps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escape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late planting.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8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 spc="-2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Timely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harvesting-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early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enables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escape attack given that some storage pests attack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still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 </a:t>
            </a:r>
            <a:r>
              <a:rPr dirty="0" sz="3200" spc="-5">
                <a:latin typeface="Times New Roman"/>
                <a:cs typeface="Times New Roman"/>
              </a:rPr>
              <a:t>field.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1703"/>
            <a:ext cx="8507095" cy="461010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355600" marR="568325" indent="-342900">
              <a:lnSpc>
                <a:spcPct val="98900"/>
              </a:lnSpc>
              <a:spcBef>
                <a:spcPts val="1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Proper</a:t>
            </a:r>
            <a:r>
              <a:rPr dirty="0" u="heavy" sz="3200" spc="-3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tillage-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field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cultivation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exposes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pests that are soil borne. The pests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scorched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sun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eaten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100"/>
              </a:lnSpc>
              <a:spcBef>
                <a:spcPts val="9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Close </a:t>
            </a:r>
            <a:r>
              <a:rPr dirty="0" u="heavy" sz="3200" spc="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season-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this is a period when a susceptible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(one most and likely attacked crop) is not grown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order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certain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group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pests.</a:t>
            </a:r>
            <a:endParaRPr sz="3200">
              <a:latin typeface="Times New Roman"/>
              <a:cs typeface="Times New Roman"/>
            </a:endParaRPr>
          </a:p>
          <a:p>
            <a:pPr marL="355600" marR="105410" indent="-342900">
              <a:lnSpc>
                <a:spcPct val="99100"/>
              </a:lnSpc>
              <a:spcBef>
                <a:spcPts val="9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 spc="-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Trap </a:t>
            </a:r>
            <a:r>
              <a:rPr dirty="0" u="heavy" sz="3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cropping-a</a:t>
            </a:r>
            <a:r>
              <a:rPr dirty="0" sz="3200">
                <a:latin typeface="Times New Roman"/>
                <a:cs typeface="Times New Roman"/>
              </a:rPr>
              <a:t> trap crop is a crop that </a:t>
            </a:r>
            <a:r>
              <a:rPr dirty="0" sz="3200" spc="-5">
                <a:latin typeface="Times New Roman"/>
                <a:cs typeface="Times New Roman"/>
              </a:rPr>
              <a:t>is </a:t>
            </a:r>
            <a:r>
              <a:rPr dirty="0" sz="3200">
                <a:latin typeface="Times New Roman"/>
                <a:cs typeface="Times New Roman"/>
              </a:rPr>
              <a:t>planted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the main crop for the reason of attracting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away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80264"/>
            <a:ext cx="8346440" cy="590804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355600" marR="133350" indent="-342900">
              <a:lnSpc>
                <a:spcPct val="79900"/>
              </a:lnSpc>
              <a:spcBef>
                <a:spcPts val="8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rotation-some</a:t>
            </a:r>
            <a:r>
              <a:rPr dirty="0" u="heavy" sz="3000" spc="6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prefer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particular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 they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</a:t>
            </a:r>
            <a:r>
              <a:rPr dirty="0" sz="3000">
                <a:latin typeface="Times New Roman"/>
                <a:cs typeface="Times New Roman"/>
              </a:rPr>
              <a:t> be</a:t>
            </a:r>
            <a:r>
              <a:rPr dirty="0" sz="3000" spc="-5">
                <a:latin typeface="Times New Roman"/>
                <a:cs typeface="Times New Roman"/>
              </a:rPr>
              <a:t> rotated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>
                <a:latin typeface="Times New Roman"/>
                <a:cs typeface="Times New Roman"/>
              </a:rPr>
              <a:t> those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not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less </a:t>
            </a:r>
            <a:r>
              <a:rPr dirty="0" sz="3000">
                <a:latin typeface="Times New Roman"/>
                <a:cs typeface="Times New Roman"/>
              </a:rPr>
              <a:t>preferred.</a:t>
            </a:r>
            <a:endParaRPr sz="3000">
              <a:latin typeface="Times New Roman"/>
              <a:cs typeface="Times New Roman"/>
            </a:endParaRPr>
          </a:p>
          <a:p>
            <a:pPr marL="355600" marR="200660" indent="-342900">
              <a:lnSpc>
                <a:spcPct val="79900"/>
              </a:lnSpc>
              <a:spcBef>
                <a:spcPts val="8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Planting</a:t>
            </a:r>
            <a:r>
              <a:rPr dirty="0" u="heavy" sz="3000" spc="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resistant</a:t>
            </a:r>
            <a:r>
              <a:rPr dirty="0" u="heavy" sz="3000" spc="3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varieties-</a:t>
            </a:r>
            <a:r>
              <a:rPr dirty="0" u="heavy" sz="3000" spc="4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resistant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plant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varieties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developed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keep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away</a:t>
            </a:r>
            <a:r>
              <a:rPr dirty="0" sz="3000" spc="-5">
                <a:latin typeface="Times New Roman"/>
                <a:cs typeface="Times New Roman"/>
              </a:rPr>
              <a:t> pests.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Some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able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substances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which 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repellent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pests.</a:t>
            </a:r>
            <a:endParaRPr sz="3000">
              <a:latin typeface="Times New Roman"/>
              <a:cs typeface="Times New Roman"/>
            </a:endParaRPr>
          </a:p>
          <a:p>
            <a:pPr marL="355600" marR="50165" indent="-342900">
              <a:lnSpc>
                <a:spcPct val="79800"/>
              </a:lnSpc>
              <a:spcBef>
                <a:spcPts val="8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Observing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Field 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hygiene- </a:t>
            </a:r>
            <a:r>
              <a:rPr dirty="0" sz="3000">
                <a:latin typeface="Times New Roman"/>
                <a:cs typeface="Times New Roman"/>
              </a:rPr>
              <a:t>it means keeping the </a:t>
            </a:r>
            <a:r>
              <a:rPr dirty="0" sz="3000" spc="-5">
                <a:latin typeface="Times New Roman"/>
                <a:cs typeface="Times New Roman"/>
              </a:rPr>
              <a:t>field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free 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any plant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materials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habour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pests. Field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hygiene</a:t>
            </a:r>
            <a:r>
              <a:rPr dirty="0" sz="3000" spc="-5">
                <a:latin typeface="Times New Roman"/>
                <a:cs typeface="Times New Roman"/>
              </a:rPr>
              <a:t> includes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rogueing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removal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 </a:t>
            </a:r>
            <a:r>
              <a:rPr dirty="0" sz="3000" spc="-5">
                <a:latin typeface="Times New Roman"/>
                <a:cs typeface="Times New Roman"/>
              </a:rPr>
              <a:t>residues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 the </a:t>
            </a:r>
            <a:r>
              <a:rPr dirty="0" sz="3000" spc="-5">
                <a:latin typeface="Times New Roman"/>
                <a:cs typeface="Times New Roman"/>
              </a:rPr>
              <a:t>fields.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79900"/>
              </a:lnSpc>
              <a:spcBef>
                <a:spcPts val="8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Alteration</a:t>
            </a:r>
            <a:r>
              <a:rPr dirty="0" u="heavy" sz="3000" spc="3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000" spc="1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environment-</a:t>
            </a:r>
            <a:r>
              <a:rPr dirty="0" u="heavy" sz="3000" spc="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includes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creation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certain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micro-climate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conducive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some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pest.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For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example,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open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pruning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coffee </a:t>
            </a:r>
            <a:r>
              <a:rPr dirty="0" sz="3000" spc="-5">
                <a:latin typeface="Times New Roman"/>
                <a:cs typeface="Times New Roman"/>
              </a:rPr>
              <a:t> discourages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antestia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bugs.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5984"/>
            <a:ext cx="8481060" cy="623125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355600" marR="37465" indent="-342900">
              <a:lnSpc>
                <a:spcPct val="89200"/>
              </a:lnSpc>
              <a:spcBef>
                <a:spcPts val="48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</a:t>
            </a:r>
            <a:r>
              <a:rPr dirty="0" u="heavy" sz="30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nutrition-</a:t>
            </a:r>
            <a:r>
              <a:rPr dirty="0" u="heavy" sz="3000" spc="4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application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fertiliser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manures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makes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establish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strong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able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resist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escape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attack.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9000"/>
              </a:lnSpc>
              <a:spcBef>
                <a:spcPts val="9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Destruction</a:t>
            </a:r>
            <a:r>
              <a:rPr dirty="0" u="heavy" sz="3000" spc="2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alternative</a:t>
            </a:r>
            <a:r>
              <a:rPr dirty="0" u="heavy" sz="3000" spc="6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hosts-some</a:t>
            </a:r>
            <a:r>
              <a:rPr dirty="0" u="heavy" sz="3000" spc="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weeds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act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alternative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hosts</a:t>
            </a:r>
            <a:r>
              <a:rPr dirty="0" sz="3000">
                <a:latin typeface="Times New Roman"/>
                <a:cs typeface="Times New Roman"/>
              </a:rPr>
              <a:t> for pest hence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</a:t>
            </a:r>
            <a:r>
              <a:rPr dirty="0" sz="3000">
                <a:latin typeface="Times New Roman"/>
                <a:cs typeface="Times New Roman"/>
              </a:rPr>
              <a:t> 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removed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reduce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infestation.</a:t>
            </a:r>
            <a:endParaRPr sz="3000">
              <a:latin typeface="Times New Roman"/>
              <a:cs typeface="Times New Roman"/>
            </a:endParaRPr>
          </a:p>
          <a:p>
            <a:pPr marL="355600" marR="526415" indent="-342900">
              <a:lnSpc>
                <a:spcPct val="89000"/>
              </a:lnSpc>
              <a:spcBef>
                <a:spcPts val="9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 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 clean</a:t>
            </a:r>
            <a:r>
              <a:rPr dirty="0" u="heavy" sz="3000" spc="2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planting</a:t>
            </a:r>
            <a:r>
              <a:rPr dirty="0" u="heavy" sz="3000" spc="2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materials</a:t>
            </a:r>
            <a:r>
              <a:rPr dirty="0" sz="3000" spc="-5">
                <a:latin typeface="Times New Roman"/>
                <a:cs typeface="Times New Roman"/>
              </a:rPr>
              <a:t>-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prevents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introduction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spreading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pests.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materials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 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free.</a:t>
            </a:r>
            <a:endParaRPr sz="3000">
              <a:latin typeface="Times New Roman"/>
              <a:cs typeface="Times New Roman"/>
            </a:endParaRPr>
          </a:p>
          <a:p>
            <a:pPr marL="355600" marR="869950" indent="-342900">
              <a:lnSpc>
                <a:spcPct val="89200"/>
              </a:lnSpc>
              <a:spcBef>
                <a:spcPts val="8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Proper</a:t>
            </a:r>
            <a:r>
              <a:rPr dirty="0" u="heavy" sz="30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spacing</a:t>
            </a:r>
            <a:r>
              <a:rPr dirty="0" sz="3000" spc="-5">
                <a:latin typeface="Times New Roman"/>
                <a:cs typeface="Times New Roman"/>
              </a:rPr>
              <a:t>-properly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spaced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make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difficult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pests </a:t>
            </a:r>
            <a:r>
              <a:rPr dirty="0" sz="3000">
                <a:latin typeface="Times New Roman"/>
                <a:cs typeface="Times New Roman"/>
              </a:rPr>
              <a:t>to move from one plant to 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other.</a:t>
            </a:r>
            <a:endParaRPr sz="3000">
              <a:latin typeface="Times New Roman"/>
              <a:cs typeface="Times New Roman"/>
            </a:endParaRPr>
          </a:p>
          <a:p>
            <a:pPr marL="355600" marR="460375" indent="-342900">
              <a:lnSpc>
                <a:spcPts val="3170"/>
              </a:lnSpc>
              <a:spcBef>
                <a:spcPts val="96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Irrigation</a:t>
            </a:r>
            <a:r>
              <a:rPr dirty="0" sz="3000" spc="-5">
                <a:latin typeface="Times New Roman"/>
                <a:cs typeface="Times New Roman"/>
              </a:rPr>
              <a:t>-overhead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irrigation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popular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aphids in cabbages.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240" y="249936"/>
            <a:ext cx="3272790" cy="393700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4.</a:t>
            </a:r>
            <a:r>
              <a:rPr dirty="0" u="none" sz="2800" spc="-2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Chemical</a:t>
            </a:r>
            <a:r>
              <a:rPr dirty="0" u="none" sz="2800" spc="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methods.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19684"/>
            <a:ext cx="8172450" cy="5123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 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chemicals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known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pesticides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Pesticides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10">
                <a:latin typeface="Times New Roman"/>
                <a:cs typeface="Times New Roman"/>
              </a:rPr>
              <a:t>Efficient</a:t>
            </a:r>
            <a:endParaRPr sz="3200">
              <a:latin typeface="Times New Roman"/>
              <a:cs typeface="Times New Roman"/>
            </a:endParaRPr>
          </a:p>
          <a:p>
            <a:pPr marL="457200" indent="-445134">
              <a:lnSpc>
                <a:spcPct val="100000"/>
              </a:lnSpc>
              <a:spcBef>
                <a:spcPts val="1380"/>
              </a:spcBef>
              <a:buFont typeface="Courier New"/>
              <a:buChar char="o"/>
              <a:tabLst>
                <a:tab pos="457834" algn="l"/>
              </a:tabLst>
            </a:pPr>
            <a:r>
              <a:rPr dirty="0" sz="3200">
                <a:latin typeface="Times New Roman"/>
                <a:cs typeface="Times New Roman"/>
              </a:rPr>
              <a:t>Selective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Courier New"/>
              <a:buChar char="o"/>
              <a:tabLst>
                <a:tab pos="355600" algn="l"/>
                <a:tab pos="1281430" algn="l"/>
              </a:tabLst>
            </a:pPr>
            <a:r>
              <a:rPr dirty="0" sz="3200">
                <a:latin typeface="Times New Roman"/>
                <a:cs typeface="Times New Roman"/>
              </a:rPr>
              <a:t>Safe	to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users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environment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Persistent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Cheap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439102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Classification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Pesticides.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5546"/>
            <a:ext cx="8201025" cy="555752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algn="just" marL="355600" marR="464820" indent="-342900">
              <a:lnSpc>
                <a:spcPct val="94400"/>
              </a:lnSpc>
              <a:spcBef>
                <a:spcPts val="300"/>
              </a:spcBef>
              <a:buAutoNum type="romanLcPeriod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Formulation-</a:t>
            </a:r>
            <a:r>
              <a:rPr dirty="0" sz="3000" spc="-5">
                <a:latin typeface="Times New Roman"/>
                <a:cs typeface="Times New Roman"/>
              </a:rPr>
              <a:t>it is </a:t>
            </a:r>
            <a:r>
              <a:rPr dirty="0" sz="3000">
                <a:latin typeface="Times New Roman"/>
                <a:cs typeface="Times New Roman"/>
              </a:rPr>
              <a:t>the form in which </a:t>
            </a:r>
            <a:r>
              <a:rPr dirty="0" sz="3000" spc="-5">
                <a:latin typeface="Times New Roman"/>
                <a:cs typeface="Times New Roman"/>
              </a:rPr>
              <a:t>pesticide is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available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example soluble </a:t>
            </a:r>
            <a:r>
              <a:rPr dirty="0" sz="3000">
                <a:latin typeface="Times New Roman"/>
                <a:cs typeface="Times New Roman"/>
              </a:rPr>
              <a:t>powders, </a:t>
            </a:r>
            <a:r>
              <a:rPr dirty="0" sz="3000" spc="-5">
                <a:latin typeface="Times New Roman"/>
                <a:cs typeface="Times New Roman"/>
              </a:rPr>
              <a:t>wettable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powder, </a:t>
            </a:r>
            <a:r>
              <a:rPr dirty="0" sz="3000" spc="-5">
                <a:latin typeface="Times New Roman"/>
                <a:cs typeface="Times New Roman"/>
              </a:rPr>
              <a:t>fumigants, liquids, pastes, </a:t>
            </a:r>
            <a:r>
              <a:rPr dirty="0" sz="3000">
                <a:latin typeface="Times New Roman"/>
                <a:cs typeface="Times New Roman"/>
              </a:rPr>
              <a:t>granules 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emulsions.</a:t>
            </a:r>
            <a:endParaRPr sz="3000">
              <a:latin typeface="Times New Roman"/>
              <a:cs typeface="Times New Roman"/>
            </a:endParaRPr>
          </a:p>
          <a:p>
            <a:pPr marL="355600" marR="47625" indent="-342900">
              <a:lnSpc>
                <a:spcPct val="94400"/>
              </a:lnSpc>
              <a:spcBef>
                <a:spcPts val="900"/>
              </a:spcBef>
              <a:buAutoNum type="romanLcPeriod"/>
              <a:tabLst>
                <a:tab pos="355600" algn="l"/>
              </a:tabLst>
            </a:pPr>
            <a:r>
              <a:rPr dirty="0" sz="3000" spc="-50" b="1">
                <a:latin typeface="Times New Roman"/>
                <a:cs typeface="Times New Roman"/>
              </a:rPr>
              <a:t>Target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pest-</a:t>
            </a:r>
            <a:r>
              <a:rPr dirty="0" sz="3000" spc="-5">
                <a:latin typeface="Times New Roman"/>
                <a:cs typeface="Times New Roman"/>
              </a:rPr>
              <a:t>pesticides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according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specific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particular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pesticides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i.e.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insecticides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insects,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nematodes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nematodes,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fungicides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fungi.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60"/>
              </a:lnSpc>
              <a:spcBef>
                <a:spcPts val="994"/>
              </a:spcBef>
              <a:buAutoNum type="romanLcPeriod"/>
              <a:tabLst>
                <a:tab pos="427355" algn="l"/>
              </a:tabLst>
            </a:pPr>
            <a:r>
              <a:rPr dirty="0" sz="3000" b="1">
                <a:latin typeface="Times New Roman"/>
                <a:cs typeface="Times New Roman"/>
              </a:rPr>
              <a:t>Mode of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action-</a:t>
            </a:r>
            <a:r>
              <a:rPr dirty="0" sz="3000" spc="-5">
                <a:latin typeface="Times New Roman"/>
                <a:cs typeface="Times New Roman"/>
              </a:rPr>
              <a:t>pesticides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according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way </a:t>
            </a:r>
            <a:r>
              <a:rPr dirty="0" sz="3000" spc="-5">
                <a:latin typeface="Times New Roman"/>
                <a:cs typeface="Times New Roman"/>
              </a:rPr>
              <a:t>they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function.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grouped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into</a:t>
            </a:r>
            <a:endParaRPr sz="3000">
              <a:latin typeface="Times New Roman"/>
              <a:cs typeface="Times New Roman"/>
            </a:endParaRPr>
          </a:p>
          <a:p>
            <a:pPr marL="355600" marR="436880" indent="-342900">
              <a:lnSpc>
                <a:spcPts val="3350"/>
              </a:lnSpc>
              <a:spcBef>
                <a:spcPts val="93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u="heavy" sz="300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Stomach</a:t>
            </a:r>
            <a:r>
              <a:rPr dirty="0" u="heavy" sz="3000" spc="-1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poisons</a:t>
            </a:r>
            <a:r>
              <a:rPr dirty="0" sz="3000" spc="-5">
                <a:latin typeface="Times New Roman"/>
                <a:cs typeface="Times New Roman"/>
              </a:rPr>
              <a:t>-they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</a:t>
            </a:r>
            <a:r>
              <a:rPr dirty="0" sz="3000">
                <a:latin typeface="Times New Roman"/>
                <a:cs typeface="Times New Roman"/>
              </a:rPr>
              <a:t> when 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part 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plant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sprayed with the </a:t>
            </a:r>
            <a:r>
              <a:rPr dirty="0" sz="3000" spc="-5">
                <a:latin typeface="Times New Roman"/>
                <a:cs typeface="Times New Roman"/>
              </a:rPr>
              <a:t>chemicals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eaten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the</a:t>
            </a:r>
            <a:r>
              <a:rPr dirty="0" sz="3000" spc="-5">
                <a:latin typeface="Times New Roman"/>
                <a:cs typeface="Times New Roman"/>
              </a:rPr>
              <a:t> pests.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30301"/>
            <a:ext cx="8395970" cy="5690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202565" indent="-342900">
              <a:lnSpc>
                <a:spcPct val="114999"/>
              </a:lnSpc>
              <a:spcBef>
                <a:spcPts val="10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u="heavy" sz="30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Systematic poisons</a:t>
            </a:r>
            <a:r>
              <a:rPr dirty="0" sz="3000" spc="-5">
                <a:latin typeface="Times New Roman"/>
                <a:cs typeface="Times New Roman"/>
              </a:rPr>
              <a:t>-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5">
                <a:latin typeface="Times New Roman"/>
                <a:cs typeface="Times New Roman"/>
              </a:rPr>
              <a:t>circulated </a:t>
            </a:r>
            <a:r>
              <a:rPr dirty="0" sz="3000">
                <a:latin typeface="Times New Roman"/>
                <a:cs typeface="Times New Roman"/>
              </a:rPr>
              <a:t>all over the parts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 pest once it </a:t>
            </a:r>
            <a:r>
              <a:rPr dirty="0" sz="3000" spc="-5">
                <a:latin typeface="Times New Roman"/>
                <a:cs typeface="Times New Roman"/>
              </a:rPr>
              <a:t>has </a:t>
            </a:r>
            <a:r>
              <a:rPr dirty="0" sz="3000">
                <a:latin typeface="Times New Roman"/>
                <a:cs typeface="Times New Roman"/>
              </a:rPr>
              <a:t>eaten the sprayed part of the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plant.</a:t>
            </a:r>
            <a:endParaRPr sz="3000">
              <a:latin typeface="Times New Roman"/>
              <a:cs typeface="Times New Roman"/>
            </a:endParaRPr>
          </a:p>
          <a:p>
            <a:pPr marL="355600" marR="523240" indent="-342900">
              <a:lnSpc>
                <a:spcPct val="114999"/>
              </a:lnSpc>
              <a:spcBef>
                <a:spcPts val="79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u="heavy" sz="30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Contact</a:t>
            </a:r>
            <a:r>
              <a:rPr dirty="0" u="heavy" sz="3000" spc="1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poisons</a:t>
            </a:r>
            <a:r>
              <a:rPr dirty="0" sz="3000" spc="-5">
                <a:latin typeface="Times New Roman"/>
                <a:cs typeface="Times New Roman"/>
              </a:rPr>
              <a:t>-they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absorbed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body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skin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cuticle.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80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u="heavy" sz="30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Suffocants</a:t>
            </a:r>
            <a:r>
              <a:rPr dirty="0" sz="3000" spc="-5">
                <a:latin typeface="Times New Roman"/>
                <a:cs typeface="Times New Roman"/>
              </a:rPr>
              <a:t>-they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kill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interfering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breathing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system</a:t>
            </a:r>
            <a:r>
              <a:rPr dirty="0" sz="3000">
                <a:latin typeface="Times New Roman"/>
                <a:cs typeface="Times New Roman"/>
              </a:rPr>
              <a:t> of a pest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being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inhaled.</a:t>
            </a:r>
            <a:endParaRPr sz="3000">
              <a:latin typeface="Times New Roman"/>
              <a:cs typeface="Times New Roman"/>
            </a:endParaRPr>
          </a:p>
          <a:p>
            <a:pPr marL="355600" marR="13335" indent="-342900">
              <a:lnSpc>
                <a:spcPct val="115100"/>
              </a:lnSpc>
              <a:spcBef>
                <a:spcPts val="800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u="heavy" sz="30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Anti-feedants</a:t>
            </a:r>
            <a:r>
              <a:rPr dirty="0" sz="3000" spc="-5">
                <a:latin typeface="Times New Roman"/>
                <a:cs typeface="Times New Roman"/>
              </a:rPr>
              <a:t>-they</a:t>
            </a:r>
            <a:r>
              <a:rPr dirty="0" sz="3000" spc="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inhibit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(prevent)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feeding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insect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other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-5">
                <a:latin typeface="Times New Roman"/>
                <a:cs typeface="Times New Roman"/>
              </a:rPr>
              <a:t> starving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death.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u="heavy" sz="30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Repellants</a:t>
            </a:r>
            <a:r>
              <a:rPr dirty="0" sz="3000" spc="-5">
                <a:latin typeface="Times New Roman"/>
                <a:cs typeface="Times New Roman"/>
              </a:rPr>
              <a:t>-they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keep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away from the </a:t>
            </a:r>
            <a:r>
              <a:rPr dirty="0" sz="3000" spc="-5">
                <a:latin typeface="Times New Roman"/>
                <a:cs typeface="Times New Roman"/>
              </a:rPr>
              <a:t>plant.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77939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METHODS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10" b="1">
                <a:latin typeface="Times New Roman"/>
                <a:cs typeface="Times New Roman"/>
              </a:rPr>
              <a:t> </a:t>
            </a:r>
            <a:r>
              <a:rPr dirty="0" sz="3200" spc="-20" b="1">
                <a:latin typeface="Times New Roman"/>
                <a:cs typeface="Times New Roman"/>
              </a:rPr>
              <a:t>SERVICE</a:t>
            </a:r>
            <a:r>
              <a:rPr dirty="0" sz="3200" spc="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1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LIVESTOCK.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4185285" cy="170878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6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Natural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5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Artificial</a:t>
            </a:r>
            <a:r>
              <a:rPr dirty="0" sz="3200" spc="-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insemination.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58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Embryo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transplant.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697607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632" y="2753867"/>
            <a:ext cx="278003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Natural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384880"/>
            <a:ext cx="802640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 use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male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serve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female.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76327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Factors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affecting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efficiency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pesticides.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76986"/>
            <a:ext cx="8475345" cy="54286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918210" indent="-342900">
              <a:lnSpc>
                <a:spcPts val="4029"/>
              </a:lnSpc>
              <a:spcBef>
                <a:spcPts val="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Concentration-correct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concentration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effective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killing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target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6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20">
                <a:latin typeface="Times New Roman"/>
                <a:cs typeface="Times New Roman"/>
              </a:rPr>
              <a:t>Timing </a:t>
            </a:r>
            <a:r>
              <a:rPr dirty="0" sz="3200">
                <a:latin typeface="Times New Roman"/>
                <a:cs typeface="Times New Roman"/>
              </a:rPr>
              <a:t>of application.-pesticides should be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the stage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development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vulnerable.</a:t>
            </a:r>
            <a:endParaRPr sz="3200">
              <a:latin typeface="Times New Roman"/>
              <a:cs typeface="Times New Roman"/>
            </a:endParaRPr>
          </a:p>
          <a:p>
            <a:pPr marL="355600" marR="663575" indent="-342900">
              <a:lnSpc>
                <a:spcPct val="1050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35">
                <a:latin typeface="Times New Roman"/>
                <a:cs typeface="Times New Roman"/>
              </a:rPr>
              <a:t>Weather </a:t>
            </a:r>
            <a:r>
              <a:rPr dirty="0" sz="3200">
                <a:latin typeface="Times New Roman"/>
                <a:cs typeface="Times New Roman"/>
              </a:rPr>
              <a:t>conditions at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time of application-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pesticides should be </a:t>
            </a:r>
            <a:r>
              <a:rPr dirty="0" sz="3200" spc="-5">
                <a:latin typeface="Times New Roman"/>
                <a:cs typeface="Times New Roman"/>
              </a:rPr>
              <a:t>timed </a:t>
            </a:r>
            <a:r>
              <a:rPr dirty="0" sz="3200">
                <a:latin typeface="Times New Roman"/>
                <a:cs typeface="Times New Roman"/>
              </a:rPr>
              <a:t>so that there is no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likelihood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 falling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after.</a:t>
            </a:r>
            <a:endParaRPr sz="3200">
              <a:latin typeface="Times New Roman"/>
              <a:cs typeface="Times New Roman"/>
            </a:endParaRPr>
          </a:p>
          <a:p>
            <a:pPr marL="355600" marR="607060" indent="-342900">
              <a:lnSpc>
                <a:spcPct val="1050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Persistence-pesticides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remain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effective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achieve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 desired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effects.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321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579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535876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b="1">
                <a:latin typeface="Times New Roman"/>
                <a:cs typeface="Times New Roman"/>
              </a:rPr>
              <a:t>Advantages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chemical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pest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control.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45921"/>
            <a:ext cx="8459470" cy="1704339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355600" marR="1117600" indent="-342900">
              <a:lnSpc>
                <a:spcPts val="3010"/>
              </a:lnSpc>
              <a:spcBef>
                <a:spcPts val="3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faster</a:t>
            </a:r>
            <a:r>
              <a:rPr dirty="0" sz="2700">
                <a:latin typeface="Times New Roman"/>
                <a:cs typeface="Times New Roman"/>
              </a:rPr>
              <a:t> compared 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other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methods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</a:t>
            </a:r>
            <a:r>
              <a:rPr dirty="0" sz="2700" spc="-5">
                <a:latin typeface="Times New Roman"/>
                <a:cs typeface="Times New Roman"/>
              </a:rPr>
              <a:t> as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crop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rotation.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10"/>
              </a:lnSpc>
              <a:spcBef>
                <a:spcPts val="9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Results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</a:t>
            </a:r>
            <a:r>
              <a:rPr dirty="0" sz="2700" spc="-5">
                <a:latin typeface="Times New Roman"/>
                <a:cs typeface="Times New Roman"/>
              </a:rPr>
              <a:t>chemical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 </a:t>
            </a:r>
            <a:r>
              <a:rPr dirty="0" sz="2700" spc="-5">
                <a:latin typeface="Times New Roman"/>
                <a:cs typeface="Times New Roman"/>
              </a:rPr>
              <a:t>more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predictable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than </a:t>
            </a:r>
            <a:r>
              <a:rPr dirty="0" sz="2700" spc="-10">
                <a:latin typeface="Times New Roman"/>
                <a:cs typeface="Times New Roman"/>
              </a:rPr>
              <a:t>most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other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methods.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404998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2453639"/>
            <a:ext cx="575945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b="1">
                <a:latin typeface="Times New Roman"/>
                <a:cs typeface="Times New Roman"/>
              </a:rPr>
              <a:t>Disadvantages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chemical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pest</a:t>
            </a:r>
            <a:r>
              <a:rPr dirty="0" sz="2700" spc="10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control.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807465"/>
            <a:ext cx="8305165" cy="3670300"/>
          </a:xfrm>
          <a:prstGeom prst="rect">
            <a:avLst/>
          </a:prstGeom>
        </p:spPr>
        <p:txBody>
          <a:bodyPr wrap="square" lIns="0" tIns="1022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Pesticides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expensive.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10"/>
              </a:lnSpc>
              <a:spcBef>
                <a:spcPts val="10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Most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pesticides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non-selective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hence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kill</a:t>
            </a:r>
            <a:r>
              <a:rPr dirty="0" sz="2700" spc="-5">
                <a:latin typeface="Times New Roman"/>
                <a:cs typeface="Times New Roman"/>
              </a:rPr>
              <a:t> useful </a:t>
            </a:r>
            <a:r>
              <a:rPr dirty="0" sz="2700">
                <a:latin typeface="Times New Roman"/>
                <a:cs typeface="Times New Roman"/>
              </a:rPr>
              <a:t>insects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</a:t>
            </a:r>
            <a:r>
              <a:rPr dirty="0" sz="2700" spc="-5">
                <a:latin typeface="Times New Roman"/>
                <a:cs typeface="Times New Roman"/>
              </a:rPr>
              <a:t> as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pollinators.</a:t>
            </a:r>
            <a:endParaRPr sz="2700">
              <a:latin typeface="Times New Roman"/>
              <a:cs typeface="Times New Roman"/>
            </a:endParaRPr>
          </a:p>
          <a:p>
            <a:pPr marL="355600" marR="278765" indent="-342900">
              <a:lnSpc>
                <a:spcPts val="3020"/>
              </a:lnSpc>
              <a:spcBef>
                <a:spcPts val="9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Some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pests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easily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develop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resistance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some </a:t>
            </a:r>
            <a:r>
              <a:rPr dirty="0" sz="2700">
                <a:latin typeface="Times New Roman"/>
                <a:cs typeface="Times New Roman"/>
              </a:rPr>
              <a:t>chemicals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hence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become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 problem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then </a:t>
            </a:r>
            <a:r>
              <a:rPr dirty="0" sz="2700" spc="-5">
                <a:latin typeface="Times New Roman"/>
                <a:cs typeface="Times New Roman"/>
              </a:rPr>
              <a:t>before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Most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pesticides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toxic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man.</a:t>
            </a:r>
            <a:endParaRPr sz="2700">
              <a:latin typeface="Times New Roman"/>
              <a:cs typeface="Times New Roman"/>
            </a:endParaRPr>
          </a:p>
          <a:p>
            <a:pPr marL="355600" marR="412115" indent="-342900">
              <a:lnSpc>
                <a:spcPts val="3010"/>
              </a:lnSpc>
              <a:spcBef>
                <a:spcPts val="9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Use </a:t>
            </a:r>
            <a:r>
              <a:rPr dirty="0" sz="2700">
                <a:latin typeface="Times New Roman"/>
                <a:cs typeface="Times New Roman"/>
              </a:rPr>
              <a:t>of pesticides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require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skill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handling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application.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3752" y="249936"/>
            <a:ext cx="3458210" cy="393700"/>
          </a:xfrm>
          <a:custGeom>
            <a:avLst/>
            <a:gdLst/>
            <a:ahLst/>
            <a:cxnLst/>
            <a:rect l="l" t="t" r="r" b="b"/>
            <a:pathLst>
              <a:path w="3458210" h="393700">
                <a:moveTo>
                  <a:pt x="3457955" y="0"/>
                </a:moveTo>
                <a:lnTo>
                  <a:pt x="0" y="0"/>
                </a:lnTo>
                <a:lnTo>
                  <a:pt x="0" y="393192"/>
                </a:lnTo>
                <a:lnTo>
                  <a:pt x="3457955" y="393192"/>
                </a:lnTo>
                <a:lnTo>
                  <a:pt x="3457955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53419"/>
            <a:ext cx="8264525" cy="4923155"/>
          </a:xfrm>
          <a:prstGeom prst="rect">
            <a:avLst/>
          </a:prstGeom>
        </p:spPr>
        <p:txBody>
          <a:bodyPr wrap="square" lIns="0" tIns="157480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1240"/>
              </a:spcBef>
            </a:pPr>
            <a:r>
              <a:rPr dirty="0" sz="2800" spc="10" b="1">
                <a:latin typeface="Times New Roman"/>
                <a:cs typeface="Times New Roman"/>
              </a:rPr>
              <a:t>1.Biological</a:t>
            </a:r>
            <a:r>
              <a:rPr dirty="0" sz="2800" spc="-4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pest</a:t>
            </a:r>
            <a:r>
              <a:rPr dirty="0" sz="2800" spc="-10" b="1">
                <a:latin typeface="Times New Roman"/>
                <a:cs typeface="Times New Roman"/>
              </a:rPr>
              <a:t> control.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involves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use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organisms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predator-prey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relationships.</a:t>
            </a:r>
            <a:endParaRPr sz="3200">
              <a:latin typeface="Times New Roman"/>
              <a:cs typeface="Times New Roman"/>
            </a:endParaRPr>
          </a:p>
          <a:p>
            <a:pPr marL="355600" marR="146050" indent="-342900">
              <a:lnSpc>
                <a:spcPct val="1151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This method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capitalizes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natural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enemies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particular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pest.</a:t>
            </a:r>
            <a:endParaRPr sz="3200">
              <a:latin typeface="Times New Roman"/>
              <a:cs typeface="Times New Roman"/>
            </a:endParaRPr>
          </a:p>
          <a:p>
            <a:pPr marL="355600" marR="375285" indent="-342900">
              <a:lnSpc>
                <a:spcPct val="114999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 following is a table showing how certain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controlled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organisms.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2850" y="6556654"/>
            <a:ext cx="16395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0710250520/0743939160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37253" y="6335674"/>
            <a:ext cx="12706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888888"/>
                </a:solidFill>
                <a:latin typeface="Calibri"/>
                <a:cs typeface="Calibri"/>
              </a:rPr>
              <a:t>Vyntex</a:t>
            </a:r>
            <a:r>
              <a:rPr dirty="0" sz="1200" spc="-5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888888"/>
                </a:solidFill>
                <a:latin typeface="Calibri"/>
                <a:cs typeface="Calibri"/>
              </a:rPr>
              <a:t>technologies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9488" y="6427114"/>
            <a:ext cx="25907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322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52850" y="6556654"/>
            <a:ext cx="16395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0710250520/0743939160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2400" y="298450"/>
          <a:ext cx="8827135" cy="618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6695"/>
                <a:gridCol w="4791074"/>
              </a:tblGrid>
              <a:tr h="771144">
                <a:tc>
                  <a:txBody>
                    <a:bodyPr/>
                    <a:lstStyle/>
                    <a:p>
                      <a:pPr marL="67945" marR="577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4400" spc="-20" b="1">
                          <a:latin typeface="Calibri"/>
                          <a:cs typeface="Calibri"/>
                        </a:rPr>
                        <a:t>Predator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4400" spc="-80" b="1">
                          <a:latin typeface="Calibri"/>
                          <a:cs typeface="Calibri"/>
                        </a:rPr>
                        <a:t>Target</a:t>
                      </a:r>
                      <a:r>
                        <a:rPr dirty="0" sz="44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15" b="1">
                          <a:latin typeface="Calibri"/>
                          <a:cs typeface="Calibri"/>
                        </a:rPr>
                        <a:t>pest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</a:tcPr>
                </a:tc>
              </a:tr>
              <a:tr h="771144">
                <a:tc>
                  <a:txBody>
                    <a:bodyPr/>
                    <a:lstStyle/>
                    <a:p>
                      <a:pPr marL="67945" marR="577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4400" spc="-10" b="1">
                          <a:latin typeface="Calibri"/>
                          <a:cs typeface="Calibri"/>
                        </a:rPr>
                        <a:t>Ladybird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4400">
                          <a:latin typeface="Calibri"/>
                          <a:cs typeface="Calibri"/>
                        </a:rPr>
                        <a:t>Aphids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T w="12700">
                      <a:solidFill>
                        <a:srgbClr val="4F81BC"/>
                      </a:solidFill>
                      <a:prstDash val="solid"/>
                    </a:lnT>
                    <a:solidFill>
                      <a:srgbClr val="DBE5F1"/>
                    </a:solidFill>
                  </a:tcPr>
                </a:tc>
              </a:tr>
              <a:tr h="771143">
                <a:tc>
                  <a:txBody>
                    <a:bodyPr/>
                    <a:lstStyle/>
                    <a:p>
                      <a:pPr marL="67945" marR="577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40" b="1">
                          <a:latin typeface="Calibri"/>
                          <a:cs typeface="Calibri"/>
                        </a:rPr>
                        <a:t>Wasps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25">
                          <a:latin typeface="Calibri"/>
                          <a:cs typeface="Calibri"/>
                        </a:rPr>
                        <a:t>Coffee</a:t>
                      </a:r>
                      <a:r>
                        <a:rPr dirty="0" sz="4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>
                          <a:latin typeface="Calibri"/>
                          <a:cs typeface="Calibri"/>
                        </a:rPr>
                        <a:t>mealy</a:t>
                      </a:r>
                      <a:r>
                        <a:rPr dirty="0" sz="4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5">
                          <a:latin typeface="Calibri"/>
                          <a:cs typeface="Calibri"/>
                        </a:rPr>
                        <a:t>bugs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/>
                </a:tc>
              </a:tr>
              <a:tr h="771144">
                <a:tc>
                  <a:txBody>
                    <a:bodyPr/>
                    <a:lstStyle/>
                    <a:p>
                      <a:pPr marL="67945" marR="577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30" b="1">
                          <a:latin typeface="Calibri"/>
                          <a:cs typeface="Calibri"/>
                        </a:rPr>
                        <a:t>Praying</a:t>
                      </a:r>
                      <a:r>
                        <a:rPr dirty="0" sz="44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10" b="1">
                          <a:latin typeface="Calibri"/>
                          <a:cs typeface="Calibri"/>
                        </a:rPr>
                        <a:t>mantis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10">
                          <a:latin typeface="Calibri"/>
                          <a:cs typeface="Calibri"/>
                        </a:rPr>
                        <a:t>Giant</a:t>
                      </a:r>
                      <a:r>
                        <a:rPr dirty="0" sz="4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5">
                          <a:latin typeface="Calibri"/>
                          <a:cs typeface="Calibri"/>
                        </a:rPr>
                        <a:t>looper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solidFill>
                      <a:srgbClr val="DBE5F1"/>
                    </a:solidFill>
                  </a:tcPr>
                </a:tc>
              </a:tr>
              <a:tr h="771143">
                <a:tc>
                  <a:txBody>
                    <a:bodyPr/>
                    <a:lstStyle/>
                    <a:p>
                      <a:pPr marL="67945" marR="577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10" b="1">
                          <a:latin typeface="Calibri"/>
                          <a:cs typeface="Calibri"/>
                        </a:rPr>
                        <a:t>Majimoto</a:t>
                      </a:r>
                      <a:r>
                        <a:rPr dirty="0" sz="44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10" b="1">
                          <a:latin typeface="Calibri"/>
                          <a:cs typeface="Calibri"/>
                        </a:rPr>
                        <a:t>ants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/>
                </a:tc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10">
                          <a:latin typeface="Calibri"/>
                          <a:cs typeface="Calibri"/>
                        </a:rPr>
                        <a:t>White</a:t>
                      </a:r>
                      <a:r>
                        <a:rPr dirty="0" sz="4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5">
                          <a:latin typeface="Calibri"/>
                          <a:cs typeface="Calibri"/>
                        </a:rPr>
                        <a:t>scales.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/>
                </a:tc>
              </a:tr>
              <a:tr h="771144">
                <a:tc>
                  <a:txBody>
                    <a:bodyPr/>
                    <a:lstStyle/>
                    <a:p>
                      <a:pPr marL="67945" marR="5778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25" b="1">
                          <a:latin typeface="Calibri"/>
                          <a:cs typeface="Calibri"/>
                        </a:rPr>
                        <a:t>Chicken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4400" spc="-20">
                          <a:latin typeface="Calibri"/>
                          <a:cs typeface="Calibri"/>
                        </a:rPr>
                        <a:t>Cotton</a:t>
                      </a:r>
                      <a:r>
                        <a:rPr dirty="0" sz="4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65">
                          <a:latin typeface="Calibri"/>
                          <a:cs typeface="Calibri"/>
                        </a:rPr>
                        <a:t>strainer.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solidFill>
                      <a:srgbClr val="DBE5F1"/>
                    </a:solidFill>
                  </a:tcPr>
                </a:tc>
              </a:tr>
              <a:tr h="771144">
                <a:tc>
                  <a:txBody>
                    <a:bodyPr/>
                    <a:lstStyle/>
                    <a:p>
                      <a:pPr marL="67945" marR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4400" spc="-15" b="1">
                          <a:latin typeface="Calibri"/>
                          <a:cs typeface="Calibri"/>
                        </a:rPr>
                        <a:t>Cats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  <a:tc>
                  <a:txBody>
                    <a:bodyPr/>
                    <a:lstStyle/>
                    <a:p>
                      <a:pPr marL="4781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4400">
                          <a:latin typeface="Calibri"/>
                          <a:cs typeface="Calibri"/>
                        </a:rPr>
                        <a:t>Moles,</a:t>
                      </a:r>
                      <a:r>
                        <a:rPr dirty="0" sz="4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25">
                          <a:latin typeface="Calibri"/>
                          <a:cs typeface="Calibri"/>
                        </a:rPr>
                        <a:t>rats,</a:t>
                      </a:r>
                      <a:r>
                        <a:rPr dirty="0" sz="4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5">
                          <a:latin typeface="Calibri"/>
                          <a:cs typeface="Calibri"/>
                        </a:rPr>
                        <a:t>mice</a:t>
                      </a:r>
                      <a:endParaRPr sz="4400">
                        <a:latin typeface="Calibri"/>
                        <a:cs typeface="Calibri"/>
                      </a:endParaRPr>
                    </a:p>
                  </a:txBody>
                  <a:tcPr marL="0" marR="0" marB="0" marT="21590"/>
                </a:tc>
              </a:tr>
              <a:tr h="771144">
                <a:tc>
                  <a:txBody>
                    <a:bodyPr/>
                    <a:lstStyle/>
                    <a:p>
                      <a:pPr marL="67945" marR="57785">
                        <a:lnSpc>
                          <a:spcPts val="5095"/>
                        </a:lnSpc>
                        <a:spcBef>
                          <a:spcPts val="170"/>
                        </a:spcBef>
                      </a:pPr>
                      <a:r>
                        <a:rPr dirty="0" sz="4400" spc="-5" b="1">
                          <a:latin typeface="Calibri"/>
                          <a:cs typeface="Calibri"/>
                        </a:rPr>
                        <a:t>chameleons</a:t>
                      </a:r>
                      <a:endParaRPr sz="4400">
                        <a:latin typeface="Calibri"/>
                        <a:cs typeface="Calibri"/>
                      </a:endParaRPr>
                    </a:p>
                    <a:p>
                      <a:pPr algn="r">
                        <a:lnSpc>
                          <a:spcPts val="705"/>
                        </a:lnSpc>
                      </a:pPr>
                      <a:r>
                        <a:rPr dirty="0" sz="1200" spc="-1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Vyn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822325">
                        <a:lnSpc>
                          <a:spcPts val="5095"/>
                        </a:lnSpc>
                        <a:spcBef>
                          <a:spcPts val="170"/>
                        </a:spcBef>
                      </a:pPr>
                      <a:r>
                        <a:rPr dirty="0" sz="4400" spc="-10">
                          <a:latin typeface="Calibri"/>
                          <a:cs typeface="Calibri"/>
                        </a:rPr>
                        <a:t>Most</a:t>
                      </a:r>
                      <a:r>
                        <a:rPr dirty="0" sz="4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4400" spc="-5">
                          <a:latin typeface="Calibri"/>
                          <a:cs typeface="Calibri"/>
                        </a:rPr>
                        <a:t>insects.</a:t>
                      </a:r>
                      <a:endParaRPr sz="4400">
                        <a:latin typeface="Calibri"/>
                        <a:cs typeface="Calibri"/>
                      </a:endParaRPr>
                    </a:p>
                    <a:p>
                      <a:pPr marL="56515">
                        <a:lnSpc>
                          <a:spcPts val="705"/>
                        </a:lnSpc>
                        <a:tabLst>
                          <a:tab pos="4237355" algn="l"/>
                        </a:tabLst>
                      </a:pPr>
                      <a:r>
                        <a:rPr dirty="0" sz="1200" spc="-1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tex</a:t>
                      </a:r>
                      <a:r>
                        <a:rPr dirty="0" sz="1200" spc="-15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technologies	</a:t>
                      </a:r>
                      <a:r>
                        <a:rPr dirty="0" baseline="-32407" sz="18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323</a:t>
                      </a:r>
                      <a:endParaRPr baseline="-32407" sz="18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40" y="256031"/>
            <a:ext cx="5503545" cy="451484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none" sz="3200" spc="-15">
                <a:solidFill>
                  <a:srgbClr val="000000"/>
                </a:solidFill>
                <a:latin typeface="Times New Roman"/>
                <a:cs typeface="Times New Roman"/>
              </a:rPr>
              <a:t>Crop</a:t>
            </a:r>
            <a:r>
              <a:rPr dirty="0" u="none" sz="3200" spc="-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>
                <a:solidFill>
                  <a:srgbClr val="000000"/>
                </a:solidFill>
                <a:latin typeface="Times New Roman"/>
                <a:cs typeface="Times New Roman"/>
              </a:rPr>
              <a:t>diseases</a:t>
            </a:r>
            <a:r>
              <a:rPr dirty="0" u="none" sz="3200" spc="-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dirty="0" u="none" sz="3200" spc="-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>
                <a:solidFill>
                  <a:srgbClr val="000000"/>
                </a:solidFill>
                <a:latin typeface="Times New Roman"/>
                <a:cs typeface="Times New Roman"/>
              </a:rPr>
              <a:t>their</a:t>
            </a:r>
            <a:r>
              <a:rPr dirty="0" u="none" sz="3200" spc="-6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200" spc="-10">
                <a:solidFill>
                  <a:srgbClr val="000000"/>
                </a:solidFill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5632" y="2702051"/>
            <a:ext cx="5527675" cy="451484"/>
          </a:xfrm>
          <a:custGeom>
            <a:avLst/>
            <a:gdLst/>
            <a:ahLst/>
            <a:cxnLst/>
            <a:rect l="l" t="t" r="r" b="b"/>
            <a:pathLst>
              <a:path w="5527675" h="451485">
                <a:moveTo>
                  <a:pt x="5527548" y="0"/>
                </a:moveTo>
                <a:lnTo>
                  <a:pt x="0" y="0"/>
                </a:lnTo>
                <a:lnTo>
                  <a:pt x="0" y="451103"/>
                </a:lnTo>
                <a:lnTo>
                  <a:pt x="5527548" y="451103"/>
                </a:lnTo>
                <a:lnTo>
                  <a:pt x="552754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789787"/>
            <a:ext cx="8418195" cy="5754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any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alteration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state of an </a:t>
            </a:r>
            <a:r>
              <a:rPr dirty="0" sz="3200" spc="-10">
                <a:latin typeface="Times New Roman"/>
                <a:cs typeface="Times New Roman"/>
              </a:rPr>
              <a:t>organism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parts which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interrupts</a:t>
            </a:r>
            <a:r>
              <a:rPr dirty="0" sz="3200" spc="7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disturbs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performance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functions.</a:t>
            </a:r>
            <a:endParaRPr sz="3200">
              <a:latin typeface="Times New Roman"/>
              <a:cs typeface="Times New Roman"/>
            </a:endParaRPr>
          </a:p>
          <a:p>
            <a:pPr algn="just" marL="558165" indent="-546100">
              <a:lnSpc>
                <a:spcPct val="100000"/>
              </a:lnSpc>
              <a:spcBef>
                <a:spcPts val="1365"/>
              </a:spcBef>
              <a:buFont typeface="Arial MT"/>
              <a:buChar char="•"/>
              <a:tabLst>
                <a:tab pos="558800" algn="l"/>
              </a:tabLst>
            </a:pPr>
            <a:r>
              <a:rPr dirty="0" sz="3200" b="1">
                <a:latin typeface="Times New Roman"/>
                <a:cs typeface="Times New Roman"/>
              </a:rPr>
              <a:t>Harmful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effects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 </a:t>
            </a:r>
            <a:r>
              <a:rPr dirty="0" sz="3200" spc="-15" b="1">
                <a:latin typeface="Times New Roman"/>
                <a:cs typeface="Times New Roman"/>
              </a:rPr>
              <a:t>crop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yields.</a:t>
            </a:r>
            <a:endParaRPr sz="3200">
              <a:latin typeface="Times New Roman"/>
              <a:cs typeface="Times New Roman"/>
            </a:endParaRPr>
          </a:p>
          <a:p>
            <a:pPr marL="355600" marR="1236345" indent="-342900">
              <a:lnSpc>
                <a:spcPct val="114999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quality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thus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market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value.</a:t>
            </a:r>
            <a:endParaRPr sz="3200">
              <a:latin typeface="Times New Roman"/>
              <a:cs typeface="Times New Roman"/>
            </a:endParaRPr>
          </a:p>
          <a:p>
            <a:pPr marL="355600" marR="452120" indent="-342900">
              <a:lnSpc>
                <a:spcPct val="114999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poisoning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e.g.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ergot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wheat,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barley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etc.</a:t>
            </a:r>
            <a:endParaRPr sz="3200">
              <a:latin typeface="Times New Roman"/>
              <a:cs typeface="Times New Roman"/>
            </a:endParaRPr>
          </a:p>
          <a:p>
            <a:pPr algn="ctr" marL="112395">
              <a:lnSpc>
                <a:spcPct val="100000"/>
              </a:lnSpc>
              <a:spcBef>
                <a:spcPts val="725"/>
              </a:spcBef>
            </a:pPr>
            <a:r>
              <a:rPr dirty="0" sz="1200" spc="-10">
                <a:solidFill>
                  <a:srgbClr val="888888"/>
                </a:solidFill>
                <a:latin typeface="Calibri"/>
                <a:cs typeface="Calibri"/>
              </a:rPr>
              <a:t>Vyntex</a:t>
            </a:r>
            <a:r>
              <a:rPr dirty="0" sz="1200" spc="-4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888888"/>
                </a:solidFill>
                <a:latin typeface="Calibri"/>
                <a:cs typeface="Calibri"/>
              </a:rPr>
              <a:t>technologies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2850" y="6556654"/>
            <a:ext cx="16395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0710250520/0743939160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49488" y="6427114"/>
            <a:ext cx="25907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54101"/>
            <a:ext cx="8352155" cy="1539240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449580" indent="-437515">
              <a:lnSpc>
                <a:spcPct val="100000"/>
              </a:lnSpc>
              <a:spcBef>
                <a:spcPts val="785"/>
              </a:spcBef>
              <a:buFont typeface="Arial MT"/>
              <a:buChar char="•"/>
              <a:tabLst>
                <a:tab pos="449580" algn="l"/>
                <a:tab pos="450215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Classification</a:t>
            </a:r>
            <a:r>
              <a:rPr dirty="0" sz="3000" spc="4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and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identification</a:t>
            </a:r>
            <a:r>
              <a:rPr dirty="0" sz="3000" spc="5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20" b="1">
                <a:latin typeface="Times New Roman"/>
                <a:cs typeface="Times New Roman"/>
              </a:rPr>
              <a:t>crop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diseases.</a:t>
            </a:r>
            <a:endParaRPr sz="3000">
              <a:latin typeface="Times New Roman"/>
              <a:cs typeface="Times New Roman"/>
            </a:endParaRPr>
          </a:p>
          <a:p>
            <a:pPr marL="355600" marR="723900" indent="-342900">
              <a:lnSpc>
                <a:spcPts val="3350"/>
              </a:lnSpc>
              <a:spcBef>
                <a:spcPts val="10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Diseases</a:t>
            </a:r>
            <a:r>
              <a:rPr dirty="0" sz="3000">
                <a:latin typeface="Times New Roman"/>
                <a:cs typeface="Times New Roman"/>
              </a:rPr>
              <a:t> 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classified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according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their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causal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agents.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647190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1700783"/>
            <a:ext cx="300545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>
                <a:latin typeface="Times New Roman"/>
                <a:cs typeface="Times New Roman"/>
              </a:rPr>
              <a:t>a).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fungal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diseases.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2940" y="3308603"/>
            <a:ext cx="1884045" cy="422275"/>
          </a:xfrm>
          <a:custGeom>
            <a:avLst/>
            <a:gdLst/>
            <a:ahLst/>
            <a:cxnLst/>
            <a:rect l="l" t="t" r="r" b="b"/>
            <a:pathLst>
              <a:path w="1884045" h="422275">
                <a:moveTo>
                  <a:pt x="1883664" y="0"/>
                </a:moveTo>
                <a:lnTo>
                  <a:pt x="0" y="0"/>
                </a:lnTo>
                <a:lnTo>
                  <a:pt x="0" y="422148"/>
                </a:lnTo>
                <a:lnTo>
                  <a:pt x="1883664" y="422148"/>
                </a:lnTo>
                <a:lnTo>
                  <a:pt x="188366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7340" y="2106295"/>
            <a:ext cx="8447405" cy="421132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5">
                <a:latin typeface="Times New Roman"/>
                <a:cs typeface="Times New Roman"/>
              </a:rPr>
              <a:t>diseases</a:t>
            </a:r>
            <a:r>
              <a:rPr dirty="0" sz="3000">
                <a:latin typeface="Times New Roman"/>
                <a:cs typeface="Times New Roman"/>
              </a:rPr>
              <a:t> caused 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fungi.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Examples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fungal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include: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Late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blight.</a:t>
            </a:r>
            <a:endParaRPr sz="3000">
              <a:latin typeface="Times New Roman"/>
              <a:cs typeface="Times New Roman"/>
            </a:endParaRPr>
          </a:p>
          <a:p>
            <a:pPr lvl="1" marL="419100" indent="-343535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-caused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fungus </a:t>
            </a:r>
            <a:r>
              <a:rPr dirty="0" sz="3000" spc="-5" i="1">
                <a:latin typeface="Times New Roman"/>
                <a:cs typeface="Times New Roman"/>
              </a:rPr>
              <a:t>Phytophthora</a:t>
            </a:r>
            <a:r>
              <a:rPr dirty="0" sz="3000" spc="25" i="1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infestans.</a:t>
            </a:r>
            <a:endParaRPr sz="3000">
              <a:latin typeface="Times New Roman"/>
              <a:cs typeface="Times New Roman"/>
            </a:endParaRPr>
          </a:p>
          <a:p>
            <a:pPr lvl="1" marL="419100" indent="-343535">
              <a:lnSpc>
                <a:spcPct val="100000"/>
              </a:lnSpc>
              <a:spcBef>
                <a:spcPts val="61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-symptoms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include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patches on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leaves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fruits.</a:t>
            </a:r>
            <a:endParaRPr sz="3000">
              <a:latin typeface="Times New Roman"/>
              <a:cs typeface="Times New Roman"/>
            </a:endParaRPr>
          </a:p>
          <a:p>
            <a:pPr lvl="1" marL="419100" indent="-343535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10">
                <a:latin typeface="Times New Roman"/>
                <a:cs typeface="Times New Roman"/>
              </a:rPr>
              <a:t>-affected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fruits</a:t>
            </a:r>
            <a:r>
              <a:rPr dirty="0" sz="3000">
                <a:latin typeface="Times New Roman"/>
                <a:cs typeface="Times New Roman"/>
              </a:rPr>
              <a:t> appear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rotten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fall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prematurely,</a:t>
            </a:r>
            <a:endParaRPr sz="3000">
              <a:latin typeface="Times New Roman"/>
              <a:cs typeface="Times New Roman"/>
            </a:endParaRPr>
          </a:p>
          <a:p>
            <a:pPr lvl="1" marL="419100" marR="78740" indent="-342900">
              <a:lnSpc>
                <a:spcPts val="3360"/>
              </a:lnSpc>
              <a:spcBef>
                <a:spcPts val="994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-controlled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spraying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Bordeaux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mixture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other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copper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fungicides.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49488" y="6465214"/>
            <a:ext cx="259079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325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195071"/>
            <a:ext cx="1099185" cy="422275"/>
          </a:xfrm>
          <a:custGeom>
            <a:avLst/>
            <a:gdLst/>
            <a:ahLst/>
            <a:cxnLst/>
            <a:rect l="l" t="t" r="r" b="b"/>
            <a:pathLst>
              <a:path w="1099185" h="422275">
                <a:moveTo>
                  <a:pt x="1098804" y="0"/>
                </a:moveTo>
                <a:lnTo>
                  <a:pt x="0" y="0"/>
                </a:lnTo>
                <a:lnTo>
                  <a:pt x="0" y="422148"/>
                </a:lnTo>
                <a:lnTo>
                  <a:pt x="1098804" y="422148"/>
                </a:lnTo>
                <a:lnTo>
                  <a:pt x="109880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3308603"/>
            <a:ext cx="1111250" cy="422275"/>
          </a:xfrm>
          <a:custGeom>
            <a:avLst/>
            <a:gdLst/>
            <a:ahLst/>
            <a:cxnLst/>
            <a:rect l="l" t="t" r="r" b="b"/>
            <a:pathLst>
              <a:path w="1111250" h="422275">
                <a:moveTo>
                  <a:pt x="1110996" y="0"/>
                </a:moveTo>
                <a:lnTo>
                  <a:pt x="0" y="0"/>
                </a:lnTo>
                <a:lnTo>
                  <a:pt x="0" y="422148"/>
                </a:lnTo>
                <a:lnTo>
                  <a:pt x="1110996" y="422148"/>
                </a:lnTo>
                <a:lnTo>
                  <a:pt x="111099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63245"/>
            <a:ext cx="8437245" cy="615188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Rusts.</a:t>
            </a:r>
            <a:endParaRPr sz="3000">
              <a:latin typeface="Times New Roman"/>
              <a:cs typeface="Times New Roman"/>
            </a:endParaRPr>
          </a:p>
          <a:p>
            <a:pPr lvl="1" marL="419100" indent="-343535">
              <a:lnSpc>
                <a:spcPct val="100000"/>
              </a:lnSpc>
              <a:spcBef>
                <a:spcPts val="610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-caused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puccinia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spp.</a:t>
            </a:r>
            <a:endParaRPr sz="3000">
              <a:latin typeface="Times New Roman"/>
              <a:cs typeface="Times New Roman"/>
            </a:endParaRPr>
          </a:p>
          <a:p>
            <a:pPr lvl="1" marL="419100" indent="-343535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-infected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leaves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red 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brown</a:t>
            </a:r>
            <a:r>
              <a:rPr dirty="0" sz="3000" spc="-5">
                <a:latin typeface="Times New Roman"/>
                <a:cs typeface="Times New Roman"/>
              </a:rPr>
              <a:t> pustules.</a:t>
            </a:r>
            <a:endParaRPr sz="3000">
              <a:latin typeface="Times New Roman"/>
              <a:cs typeface="Times New Roman"/>
            </a:endParaRPr>
          </a:p>
          <a:p>
            <a:pPr lvl="1" marL="419100" indent="-343535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-grains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appear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rusty.</a:t>
            </a:r>
            <a:endParaRPr sz="3000">
              <a:latin typeface="Times New Roman"/>
              <a:cs typeface="Times New Roman"/>
            </a:endParaRPr>
          </a:p>
          <a:p>
            <a:pPr lvl="1" marL="419100" marR="1030605" indent="-342900">
              <a:lnSpc>
                <a:spcPts val="3350"/>
              </a:lnSpc>
              <a:spcBef>
                <a:spcPts val="100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spraying copper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fungicides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Bordeaux</a:t>
            </a:r>
            <a:r>
              <a:rPr dirty="0" sz="3000" spc="-5">
                <a:latin typeface="Times New Roman"/>
                <a:cs typeface="Times New Roman"/>
              </a:rPr>
              <a:t> mixture.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Smuts.</a:t>
            </a:r>
            <a:endParaRPr sz="3000">
              <a:latin typeface="Times New Roman"/>
              <a:cs typeface="Times New Roman"/>
            </a:endParaRPr>
          </a:p>
          <a:p>
            <a:pPr lvl="1" marL="419100" indent="-343535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-Caused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Ustilago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spp.</a:t>
            </a:r>
            <a:endParaRPr sz="3000">
              <a:latin typeface="Times New Roman"/>
              <a:cs typeface="Times New Roman"/>
            </a:endParaRPr>
          </a:p>
          <a:p>
            <a:pPr lvl="1" marL="419100" marR="742315" indent="-342900">
              <a:lnSpc>
                <a:spcPts val="3350"/>
              </a:lnSpc>
              <a:spcBef>
                <a:spcPts val="1005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>
                <a:latin typeface="Times New Roman"/>
                <a:cs typeface="Times New Roman"/>
              </a:rPr>
              <a:t>Produce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number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black </a:t>
            </a:r>
            <a:r>
              <a:rPr dirty="0" sz="3000" spc="-5">
                <a:latin typeface="Times New Roman"/>
                <a:cs typeface="Times New Roman"/>
              </a:rPr>
              <a:t>spores</a:t>
            </a:r>
            <a:r>
              <a:rPr dirty="0" sz="3000">
                <a:latin typeface="Times New Roman"/>
                <a:cs typeface="Times New Roman"/>
              </a:rPr>
              <a:t> that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form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black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masses</a:t>
            </a:r>
            <a:r>
              <a:rPr dirty="0" sz="3000">
                <a:latin typeface="Times New Roman"/>
                <a:cs typeface="Times New Roman"/>
              </a:rPr>
              <a:t> on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maize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tassels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cobs.</a:t>
            </a:r>
            <a:endParaRPr sz="3000">
              <a:latin typeface="Times New Roman"/>
              <a:cs typeface="Times New Roman"/>
            </a:endParaRPr>
          </a:p>
          <a:p>
            <a:pPr lvl="1" marL="419100" marR="5080" indent="-342900">
              <a:lnSpc>
                <a:spcPts val="3350"/>
              </a:lnSpc>
              <a:spcBef>
                <a:spcPts val="944"/>
              </a:spcBef>
              <a:buFont typeface="Arial MT"/>
              <a:buChar char="•"/>
              <a:tabLst>
                <a:tab pos="419100" algn="l"/>
                <a:tab pos="419734" algn="l"/>
              </a:tabLst>
            </a:pPr>
            <a:r>
              <a:rPr dirty="0" sz="3000" spc="-5">
                <a:latin typeface="Times New Roman"/>
                <a:cs typeface="Times New Roman"/>
              </a:rPr>
              <a:t>-it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hot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 </a:t>
            </a:r>
            <a:r>
              <a:rPr dirty="0" sz="3000" spc="-5">
                <a:latin typeface="Times New Roman"/>
                <a:cs typeface="Times New Roman"/>
              </a:rPr>
              <a:t>treatment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barley,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certified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seeds, </a:t>
            </a:r>
            <a:r>
              <a:rPr dirty="0" sz="3000">
                <a:latin typeface="Times New Roman"/>
                <a:cs typeface="Times New Roman"/>
              </a:rPr>
              <a:t>crop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rotation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field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hygiene.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195071"/>
            <a:ext cx="4490085" cy="422275"/>
          </a:xfrm>
          <a:custGeom>
            <a:avLst/>
            <a:gdLst/>
            <a:ahLst/>
            <a:cxnLst/>
            <a:rect l="l" t="t" r="r" b="b"/>
            <a:pathLst>
              <a:path w="4490085" h="422275">
                <a:moveTo>
                  <a:pt x="4489691" y="0"/>
                </a:moveTo>
                <a:lnTo>
                  <a:pt x="1184148" y="0"/>
                </a:lnTo>
                <a:lnTo>
                  <a:pt x="1057656" y="0"/>
                </a:lnTo>
                <a:lnTo>
                  <a:pt x="0" y="0"/>
                </a:lnTo>
                <a:lnTo>
                  <a:pt x="0" y="422148"/>
                </a:lnTo>
                <a:lnTo>
                  <a:pt x="1057656" y="422148"/>
                </a:lnTo>
                <a:lnTo>
                  <a:pt x="1184148" y="422148"/>
                </a:lnTo>
                <a:lnTo>
                  <a:pt x="4489691" y="422148"/>
                </a:lnTo>
                <a:lnTo>
                  <a:pt x="4489691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63245"/>
            <a:ext cx="8206740" cy="638365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5"/>
              </a:spcBef>
              <a:buSzPct val="96666"/>
              <a:buFont typeface="Wingdings"/>
              <a:buChar char="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Coffee-berry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disease </a:t>
            </a:r>
            <a:r>
              <a:rPr dirty="0" sz="3000" b="1">
                <a:latin typeface="Times New Roman"/>
                <a:cs typeface="Times New Roman"/>
              </a:rPr>
              <a:t>(CBD)</a:t>
            </a:r>
            <a:endParaRPr sz="3000">
              <a:latin typeface="Times New Roman"/>
              <a:cs typeface="Times New Roman"/>
            </a:endParaRPr>
          </a:p>
          <a:p>
            <a:pPr marL="736600" indent="-724535">
              <a:lnSpc>
                <a:spcPct val="100000"/>
              </a:lnSpc>
              <a:spcBef>
                <a:spcPts val="610"/>
              </a:spcBef>
              <a:buFont typeface="Arial MT"/>
              <a:buChar char="•"/>
              <a:tabLst>
                <a:tab pos="736600" algn="l"/>
                <a:tab pos="737235" algn="l"/>
              </a:tabLst>
            </a:pPr>
            <a:r>
              <a:rPr dirty="0" sz="3000" spc="-5">
                <a:latin typeface="Times New Roman"/>
                <a:cs typeface="Times New Roman"/>
              </a:rPr>
              <a:t>-caused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fungus</a:t>
            </a:r>
            <a:r>
              <a:rPr dirty="0" sz="3000" spc="-5">
                <a:latin typeface="Times New Roman"/>
                <a:cs typeface="Times New Roman"/>
              </a:rPr>
              <a:t> Colletotrichum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coffeanum.</a:t>
            </a:r>
            <a:endParaRPr sz="3000">
              <a:latin typeface="Times New Roman"/>
              <a:cs typeface="Times New Roman"/>
            </a:endParaRPr>
          </a:p>
          <a:p>
            <a:pPr marL="12700" marR="533400">
              <a:lnSpc>
                <a:spcPts val="3350"/>
              </a:lnSpc>
              <a:spcBef>
                <a:spcPts val="1020"/>
              </a:spcBef>
              <a:buFont typeface="Arial MT"/>
              <a:buChar char="•"/>
              <a:tabLst>
                <a:tab pos="736600" algn="l"/>
                <a:tab pos="737235" algn="l"/>
              </a:tabLst>
            </a:pPr>
            <a:r>
              <a:rPr dirty="0" sz="3000" spc="-5">
                <a:latin typeface="Times New Roman"/>
                <a:cs typeface="Times New Roman"/>
              </a:rPr>
              <a:t>-flowers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affected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dark brown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blotch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streak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white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petal.</a:t>
            </a:r>
            <a:endParaRPr sz="3000">
              <a:latin typeface="Times New Roman"/>
              <a:cs typeface="Times New Roman"/>
            </a:endParaRPr>
          </a:p>
          <a:p>
            <a:pPr marL="12700" marR="17780">
              <a:lnSpc>
                <a:spcPts val="3360"/>
              </a:lnSpc>
              <a:spcBef>
                <a:spcPts val="925"/>
              </a:spcBef>
              <a:buFont typeface="Arial MT"/>
              <a:buChar char="•"/>
              <a:tabLst>
                <a:tab pos="736600" algn="l"/>
                <a:tab pos="737235" algn="l"/>
              </a:tabLst>
            </a:pPr>
            <a:r>
              <a:rPr dirty="0" sz="3000" spc="-5">
                <a:latin typeface="Times New Roman"/>
                <a:cs typeface="Times New Roman"/>
              </a:rPr>
              <a:t>-green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berries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small dark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sunken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patches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lessions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spread </a:t>
            </a:r>
            <a:r>
              <a:rPr dirty="0" sz="3000" spc="-30">
                <a:latin typeface="Times New Roman"/>
                <a:cs typeface="Times New Roman"/>
              </a:rPr>
              <a:t>rapidly.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ts val="3350"/>
              </a:lnSpc>
              <a:spcBef>
                <a:spcPts val="930"/>
              </a:spcBef>
              <a:buFont typeface="Arial MT"/>
              <a:buChar char="•"/>
              <a:tabLst>
                <a:tab pos="736600" algn="l"/>
                <a:tab pos="737235" algn="l"/>
              </a:tabLst>
            </a:pPr>
            <a:r>
              <a:rPr dirty="0" sz="3000" spc="-5">
                <a:latin typeface="Times New Roman"/>
                <a:cs typeface="Times New Roman"/>
              </a:rPr>
              <a:t>-infected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berries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drop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ground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remain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tree.</a:t>
            </a:r>
            <a:endParaRPr sz="3000">
              <a:latin typeface="Times New Roman"/>
              <a:cs typeface="Times New Roman"/>
            </a:endParaRPr>
          </a:p>
          <a:p>
            <a:pPr marL="12700" marR="418465">
              <a:lnSpc>
                <a:spcPts val="3350"/>
              </a:lnSpc>
              <a:spcBef>
                <a:spcPts val="950"/>
              </a:spcBef>
              <a:buFont typeface="Arial MT"/>
              <a:buChar char="•"/>
              <a:tabLst>
                <a:tab pos="736600" algn="l"/>
                <a:tab pos="737235" algn="l"/>
              </a:tabLst>
            </a:pP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spraying the </a:t>
            </a:r>
            <a:r>
              <a:rPr dirty="0" sz="3000" spc="-5">
                <a:latin typeface="Times New Roman"/>
                <a:cs typeface="Times New Roman"/>
              </a:rPr>
              <a:t>appropriate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copper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fungicides,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open pruning.</a:t>
            </a:r>
            <a:endParaRPr sz="3000">
              <a:latin typeface="Times New Roman"/>
              <a:cs typeface="Times New Roman"/>
            </a:endParaRPr>
          </a:p>
          <a:p>
            <a:pPr algn="just" marL="279400" marR="482600" indent="-266700">
              <a:lnSpc>
                <a:spcPct val="94200"/>
              </a:lnSpc>
              <a:spcBef>
                <a:spcPts val="819"/>
              </a:spcBef>
              <a:buFont typeface="Arial MT"/>
              <a:buChar char="•"/>
              <a:tabLst>
                <a:tab pos="450215" algn="l"/>
              </a:tabLst>
            </a:pPr>
            <a:r>
              <a:rPr dirty="0"/>
              <a:t>	</a:t>
            </a:r>
            <a:r>
              <a:rPr dirty="0" sz="3000">
                <a:latin typeface="Times New Roman"/>
                <a:cs typeface="Times New Roman"/>
              </a:rPr>
              <a:t>Other fungal </a:t>
            </a:r>
            <a:r>
              <a:rPr dirty="0" sz="3000" spc="-5">
                <a:latin typeface="Times New Roman"/>
                <a:cs typeface="Times New Roman"/>
              </a:rPr>
              <a:t>diseases include </a:t>
            </a:r>
            <a:r>
              <a:rPr dirty="0" sz="3000">
                <a:latin typeface="Times New Roman"/>
                <a:cs typeface="Times New Roman"/>
              </a:rPr>
              <a:t>powdery </a:t>
            </a:r>
            <a:r>
              <a:rPr dirty="0" sz="3000" spc="-35">
                <a:latin typeface="Times New Roman"/>
                <a:cs typeface="Times New Roman"/>
              </a:rPr>
              <a:t>mildew,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fusarium wilt, </a:t>
            </a:r>
            <a:r>
              <a:rPr dirty="0" sz="3000">
                <a:latin typeface="Times New Roman"/>
                <a:cs typeface="Times New Roman"/>
              </a:rPr>
              <a:t>roots rot, </a:t>
            </a:r>
            <a:r>
              <a:rPr dirty="0" sz="3000" spc="-5">
                <a:latin typeface="Times New Roman"/>
                <a:cs typeface="Times New Roman"/>
              </a:rPr>
              <a:t>damping </a:t>
            </a:r>
            <a:r>
              <a:rPr dirty="0" sz="3000" spc="-15">
                <a:latin typeface="Times New Roman"/>
                <a:cs typeface="Times New Roman"/>
              </a:rPr>
              <a:t>off,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Downey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mildew,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early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blight.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247205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25" b="1">
                <a:latin typeface="Times New Roman"/>
                <a:cs typeface="Times New Roman"/>
              </a:rPr>
              <a:t>Viral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86713"/>
            <a:ext cx="630936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viruses.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575562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632" y="1632204"/>
            <a:ext cx="50596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Symptoms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viral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infections.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190724"/>
            <a:ext cx="7560945" cy="395224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Leaf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chlorosis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Leaf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curling.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Mosaics-production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light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green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yellow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patches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various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sizes 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shapes.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Malformations-distortion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parts.</a:t>
            </a:r>
            <a:endParaRPr sz="3200">
              <a:latin typeface="Times New Roman"/>
              <a:cs typeface="Times New Roman"/>
            </a:endParaRPr>
          </a:p>
          <a:p>
            <a:pPr marL="355600" marR="410209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Rosetting-development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abnormal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short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internodes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stunted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579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8283" y="195071"/>
            <a:ext cx="258508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b="1">
                <a:latin typeface="Times New Roman"/>
                <a:cs typeface="Times New Roman"/>
              </a:rPr>
              <a:t>Bacterial</a:t>
            </a:r>
            <a:r>
              <a:rPr dirty="0" sz="2700" spc="-7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diseases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62685"/>
            <a:ext cx="54927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diseases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caused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bacteria.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8084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1229867"/>
            <a:ext cx="454787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spc="-5" b="1">
                <a:latin typeface="Times New Roman"/>
                <a:cs typeface="Times New Roman"/>
              </a:rPr>
              <a:t>Symptoms </a:t>
            </a:r>
            <a:r>
              <a:rPr dirty="0" sz="2700" b="1">
                <a:latin typeface="Times New Roman"/>
                <a:cs typeface="Times New Roman"/>
              </a:rPr>
              <a:t>of bacterial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diseases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1699005"/>
            <a:ext cx="6362065" cy="1219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3165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15">
                <a:latin typeface="Times New Roman"/>
                <a:cs typeface="Times New Roman"/>
              </a:rPr>
              <a:t>Wilting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even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presence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adequate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25">
                <a:latin typeface="Times New Roman"/>
                <a:cs typeface="Times New Roman"/>
              </a:rPr>
              <a:t>water.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ts val="308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Cankers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ts val="3155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Gall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formation.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2999359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0496" y="3048000"/>
            <a:ext cx="318389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b="1">
                <a:latin typeface="Times New Roman"/>
                <a:cs typeface="Times New Roman"/>
              </a:rPr>
              <a:t>Nutritional</a:t>
            </a:r>
            <a:r>
              <a:rPr dirty="0" sz="2700" spc="-8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disorders.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340" y="3525088"/>
            <a:ext cx="8076565" cy="277558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355600" marR="5080" indent="-342900">
              <a:lnSpc>
                <a:spcPts val="3010"/>
              </a:lnSpc>
              <a:spcBef>
                <a:spcPts val="3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These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 </a:t>
            </a:r>
            <a:r>
              <a:rPr dirty="0" sz="2700" spc="-5">
                <a:latin typeface="Times New Roman"/>
                <a:cs typeface="Times New Roman"/>
              </a:rPr>
              <a:t>symptoms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deficiency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nutrients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plants.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include: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ts val="294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700" spc="-35">
                <a:latin typeface="Times New Roman"/>
                <a:cs typeface="Times New Roman"/>
              </a:rPr>
              <a:t>Yellowing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leaves.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ts val="308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Drying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leaves.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ts val="308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Falling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leaves,</a:t>
            </a:r>
            <a:r>
              <a:rPr dirty="0" sz="2700" spc="-5">
                <a:latin typeface="Times New Roman"/>
                <a:cs typeface="Times New Roman"/>
              </a:rPr>
              <a:t> flowers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fruits.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ts val="308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Stunted</a:t>
            </a:r>
            <a:r>
              <a:rPr dirty="0" sz="2700" spc="-5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growth.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ts val="316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Death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extreme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condition.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28383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natural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814171"/>
            <a:ext cx="8407400" cy="4641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2900" marR="897890" indent="-342900">
              <a:lnSpc>
                <a:spcPct val="114999"/>
              </a:lnSpc>
              <a:spcBef>
                <a:spcPts val="100"/>
              </a:spcBef>
              <a:buFont typeface="Courier New"/>
              <a:buChar char="o"/>
              <a:tabLst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more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accurate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males detect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 is on heat increasing chances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conception.</a:t>
            </a:r>
            <a:endParaRPr sz="3200">
              <a:latin typeface="Times New Roman"/>
              <a:cs typeface="Times New Roman"/>
            </a:endParaRPr>
          </a:p>
          <a:p>
            <a:pPr marL="342900" indent="-342900">
              <a:lnSpc>
                <a:spcPct val="114999"/>
              </a:lnSpc>
              <a:buFont typeface="Courier New"/>
              <a:buChar char="o"/>
              <a:tabLst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less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laborious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checking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signs.</a:t>
            </a:r>
            <a:endParaRPr sz="3200">
              <a:latin typeface="Times New Roman"/>
              <a:cs typeface="Times New Roman"/>
            </a:endParaRPr>
          </a:p>
          <a:p>
            <a:pPr marL="342900" marR="437515" indent="-342900">
              <a:lnSpc>
                <a:spcPct val="114999"/>
              </a:lnSpc>
              <a:buFont typeface="Courier New"/>
              <a:buChar char="o"/>
              <a:tabLst>
                <a:tab pos="342900" algn="l"/>
              </a:tabLst>
            </a:pPr>
            <a:r>
              <a:rPr dirty="0" sz="3200">
                <a:latin typeface="Times New Roman"/>
                <a:cs typeface="Times New Roman"/>
              </a:rPr>
              <a:t>Useful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females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cannot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easily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detected.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8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14985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Other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causes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crop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7755255" cy="339153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Flooding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2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Chemicals-toxic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chemicals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absorbed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plant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death.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Poor</a:t>
            </a:r>
            <a:r>
              <a:rPr dirty="0" sz="3200" spc="-20">
                <a:latin typeface="Times New Roman"/>
                <a:cs typeface="Times New Roman"/>
              </a:rPr>
              <a:t> weather.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extreme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temperatures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75"/>
              </a:spcBef>
            </a:pP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10">
                <a:latin typeface="Times New Roman"/>
                <a:cs typeface="Times New Roman"/>
              </a:rPr>
              <a:t>coffee.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Stress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irregular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2940" y="195071"/>
            <a:ext cx="3721735" cy="393700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u="heavy" sz="2800" spc="-1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</a:t>
            </a:r>
            <a:r>
              <a:rPr dirty="0" u="heavy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2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</a:t>
            </a:r>
            <a:r>
              <a:rPr dirty="0" u="heavy" sz="2800" spc="1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diseases.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9847" y="736091"/>
            <a:ext cx="2301240" cy="350520"/>
          </a:xfrm>
          <a:custGeom>
            <a:avLst/>
            <a:gdLst/>
            <a:ahLst/>
            <a:cxnLst/>
            <a:rect l="l" t="t" r="r" b="b"/>
            <a:pathLst>
              <a:path w="2301240" h="350519">
                <a:moveTo>
                  <a:pt x="2301240" y="0"/>
                </a:moveTo>
                <a:lnTo>
                  <a:pt x="0" y="0"/>
                </a:lnTo>
                <a:lnTo>
                  <a:pt x="0" y="350520"/>
                </a:lnTo>
                <a:lnTo>
                  <a:pt x="2301240" y="350520"/>
                </a:lnTo>
                <a:lnTo>
                  <a:pt x="230124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11852"/>
            <a:ext cx="7962265" cy="1082675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93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a).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cultural</a:t>
            </a:r>
            <a:r>
              <a:rPr dirty="0" sz="2500" spc="25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methods-</a:t>
            </a:r>
            <a:r>
              <a:rPr dirty="0" sz="2500" spc="-5">
                <a:latin typeface="Times New Roman"/>
                <a:cs typeface="Times New Roman"/>
              </a:rPr>
              <a:t>are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cropping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practices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used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control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307340" y="934872"/>
            <a:ext cx="8461375" cy="5348605"/>
          </a:xfrm>
          <a:prstGeom prst="rect">
            <a:avLst/>
          </a:prstGeom>
        </p:spPr>
        <p:txBody>
          <a:bodyPr wrap="square" lIns="0" tIns="1206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2500" spc="-5">
                <a:latin typeface="Times New Roman"/>
                <a:cs typeface="Times New Roman"/>
              </a:rPr>
              <a:t>diseases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without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chemical.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They include: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ts val="2955"/>
              </a:lnSpc>
              <a:spcBef>
                <a:spcPts val="8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Use</a:t>
            </a:r>
            <a:r>
              <a:rPr dirty="0" sz="2500" spc="-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healthy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planting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materials.</a:t>
            </a:r>
            <a:endParaRPr sz="25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800"/>
              </a:lnSpc>
              <a:spcBef>
                <a:spcPts val="2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Practicing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field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hygiene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such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as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burning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affected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crop 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residues,</a:t>
            </a:r>
            <a:r>
              <a:rPr dirty="0" sz="2500" spc="4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clean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implements,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clean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weeding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rogueing.</a:t>
            </a:r>
            <a:endParaRPr sz="2500">
              <a:latin typeface="Times New Roman"/>
              <a:cs typeface="Times New Roman"/>
            </a:endParaRPr>
          </a:p>
          <a:p>
            <a:pPr marL="355600" marR="594995" indent="-342900">
              <a:lnSpc>
                <a:spcPts val="28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Proper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seed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preparation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e.g.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control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armillaria</a:t>
            </a:r>
            <a:r>
              <a:rPr dirty="0" sz="2500" spc="7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tea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15">
                <a:latin typeface="Times New Roman"/>
                <a:cs typeface="Times New Roman"/>
              </a:rPr>
              <a:t>coffee.</a:t>
            </a:r>
            <a:endParaRPr sz="2500">
              <a:latin typeface="Times New Roman"/>
              <a:cs typeface="Times New Roman"/>
            </a:endParaRPr>
          </a:p>
          <a:p>
            <a:pPr marL="355600" marR="94615" indent="-342900">
              <a:lnSpc>
                <a:spcPts val="2800"/>
              </a:lnSpc>
              <a:spcBef>
                <a:spcPts val="1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Proper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spacing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control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damping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20">
                <a:latin typeface="Times New Roman"/>
                <a:cs typeface="Times New Roman"/>
              </a:rPr>
              <a:t>off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cabbages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seedlings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25">
                <a:latin typeface="Times New Roman"/>
                <a:cs typeface="Times New Roman"/>
              </a:rPr>
              <a:t>nursery.</a:t>
            </a:r>
            <a:endParaRPr sz="2500">
              <a:latin typeface="Times New Roman"/>
              <a:cs typeface="Times New Roman"/>
            </a:endParaRPr>
          </a:p>
          <a:p>
            <a:pPr marL="355600" marR="411480" indent="-342900">
              <a:lnSpc>
                <a:spcPts val="28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Heat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treatment</a:t>
            </a:r>
            <a:r>
              <a:rPr dirty="0" sz="2500" spc="7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for example,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 the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control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ratoon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stunting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disease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sugarcane.</a:t>
            </a:r>
            <a:endParaRPr sz="2500">
              <a:latin typeface="Times New Roman"/>
              <a:cs typeface="Times New Roman"/>
            </a:endParaRPr>
          </a:p>
          <a:p>
            <a:pPr marL="355600" marR="222885" indent="-342900">
              <a:lnSpc>
                <a:spcPts val="28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Proper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drying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 cereals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up to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recommended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moisture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content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before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storage.</a:t>
            </a:r>
            <a:endParaRPr sz="2500">
              <a:latin typeface="Times New Roman"/>
              <a:cs typeface="Times New Roman"/>
            </a:endParaRPr>
          </a:p>
          <a:p>
            <a:pPr marL="355600" marR="899794" indent="-342900">
              <a:lnSpc>
                <a:spcPts val="28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Use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disease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resistant</a:t>
            </a:r>
            <a:r>
              <a:rPr dirty="0" sz="2500" spc="4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varieties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such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as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Ruiru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0">
                <a:latin typeface="Times New Roman"/>
                <a:cs typeface="Times New Roman"/>
              </a:rPr>
              <a:t>11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15">
                <a:latin typeface="Times New Roman"/>
                <a:cs typeface="Times New Roman"/>
              </a:rPr>
              <a:t>coffee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variety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that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is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resistant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 </a:t>
            </a:r>
            <a:r>
              <a:rPr dirty="0" sz="2500" spc="-15">
                <a:latin typeface="Times New Roman"/>
                <a:cs typeface="Times New Roman"/>
              </a:rPr>
              <a:t>coffee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berry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disease.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195071"/>
            <a:ext cx="3162300" cy="381000"/>
          </a:xfrm>
          <a:custGeom>
            <a:avLst/>
            <a:gdLst/>
            <a:ahLst/>
            <a:cxnLst/>
            <a:rect l="l" t="t" r="r" b="b"/>
            <a:pathLst>
              <a:path w="3162300" h="381000">
                <a:moveTo>
                  <a:pt x="3162300" y="0"/>
                </a:moveTo>
                <a:lnTo>
                  <a:pt x="2057400" y="0"/>
                </a:lnTo>
                <a:lnTo>
                  <a:pt x="0" y="0"/>
                </a:lnTo>
                <a:lnTo>
                  <a:pt x="0" y="381000"/>
                </a:lnTo>
                <a:lnTo>
                  <a:pt x="2057400" y="381000"/>
                </a:lnTo>
                <a:lnTo>
                  <a:pt x="3162300" y="381000"/>
                </a:lnTo>
                <a:lnTo>
                  <a:pt x="316230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" y="1758695"/>
            <a:ext cx="2872740" cy="381000"/>
          </a:xfrm>
          <a:custGeom>
            <a:avLst/>
            <a:gdLst/>
            <a:ahLst/>
            <a:cxnLst/>
            <a:rect l="l" t="t" r="r" b="b"/>
            <a:pathLst>
              <a:path w="2872740" h="381000">
                <a:moveTo>
                  <a:pt x="2872727" y="0"/>
                </a:moveTo>
                <a:lnTo>
                  <a:pt x="1828800" y="0"/>
                </a:lnTo>
                <a:lnTo>
                  <a:pt x="0" y="0"/>
                </a:lnTo>
                <a:lnTo>
                  <a:pt x="0" y="381000"/>
                </a:lnTo>
                <a:lnTo>
                  <a:pt x="1828800" y="381000"/>
                </a:lnTo>
                <a:lnTo>
                  <a:pt x="2872727" y="381000"/>
                </a:lnTo>
                <a:lnTo>
                  <a:pt x="2872727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145796"/>
            <a:ext cx="8418830" cy="5774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85"/>
              </a:lnSpc>
              <a:spcBef>
                <a:spcPts val="100"/>
              </a:spcBef>
            </a:pPr>
            <a:r>
              <a:rPr dirty="0" sz="2700" spc="-5" b="1">
                <a:latin typeface="Times New Roman"/>
                <a:cs typeface="Times New Roman"/>
              </a:rPr>
              <a:t>b)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Legislative</a:t>
            </a:r>
            <a:r>
              <a:rPr dirty="0" sz="2700" spc="-4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method.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4100"/>
              </a:lnSpc>
              <a:spcBef>
                <a:spcPts val="1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involves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imposing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(establishing)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laws 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regulations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 cases of disease outbreak to prevent introduction and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spreading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diseases.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ts val="3085"/>
              </a:lnSpc>
            </a:pPr>
            <a:r>
              <a:rPr dirty="0" sz="2700" b="1">
                <a:latin typeface="Times New Roman"/>
                <a:cs typeface="Times New Roman"/>
              </a:rPr>
              <a:t>c)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Chemical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control.</a:t>
            </a:r>
            <a:endParaRPr sz="2700">
              <a:latin typeface="Times New Roman"/>
              <a:cs typeface="Times New Roman"/>
            </a:endParaRPr>
          </a:p>
          <a:p>
            <a:pPr marL="440690" indent="-428625">
              <a:lnSpc>
                <a:spcPct val="100000"/>
              </a:lnSpc>
              <a:spcBef>
                <a:spcPts val="835"/>
              </a:spcBef>
              <a:buFont typeface="Arial MT"/>
              <a:buChar char="•"/>
              <a:tabLst>
                <a:tab pos="440690" algn="l"/>
                <a:tab pos="441325" algn="l"/>
              </a:tabLst>
            </a:pPr>
            <a:r>
              <a:rPr dirty="0" sz="2700">
                <a:latin typeface="Times New Roman"/>
                <a:cs typeface="Times New Roman"/>
              </a:rPr>
              <a:t>Chemical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measures </a:t>
            </a:r>
            <a:r>
              <a:rPr dirty="0" sz="2700">
                <a:latin typeface="Times New Roman"/>
                <a:cs typeface="Times New Roman"/>
              </a:rPr>
              <a:t>include:</a:t>
            </a:r>
            <a:endParaRPr sz="2700">
              <a:latin typeface="Times New Roman"/>
              <a:cs typeface="Times New Roman"/>
            </a:endParaRPr>
          </a:p>
          <a:p>
            <a:pPr marL="355600" marR="375285" indent="-342900">
              <a:lnSpc>
                <a:spcPts val="3020"/>
              </a:lnSpc>
              <a:spcBef>
                <a:spcPts val="1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Seed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dressing-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application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fungicides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before planting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seeds.</a:t>
            </a:r>
            <a:endParaRPr sz="2700">
              <a:latin typeface="Times New Roman"/>
              <a:cs typeface="Times New Roman"/>
            </a:endParaRPr>
          </a:p>
          <a:p>
            <a:pPr marL="355600" marR="568960" indent="-342900">
              <a:lnSpc>
                <a:spcPct val="94100"/>
              </a:lnSpc>
              <a:spcBef>
                <a:spcPts val="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fumigation-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application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</a:t>
            </a:r>
            <a:r>
              <a:rPr dirty="0" sz="2700" spc="-5">
                <a:latin typeface="Times New Roman"/>
                <a:cs typeface="Times New Roman"/>
              </a:rPr>
              <a:t>fumigants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 soil borne diseases such </a:t>
            </a:r>
            <a:r>
              <a:rPr dirty="0" sz="2700" spc="-5">
                <a:latin typeface="Times New Roman"/>
                <a:cs typeface="Times New Roman"/>
              </a:rPr>
              <a:t>as </a:t>
            </a:r>
            <a:r>
              <a:rPr dirty="0" sz="2700">
                <a:latin typeface="Times New Roman"/>
                <a:cs typeface="Times New Roman"/>
              </a:rPr>
              <a:t>bacterial </a:t>
            </a:r>
            <a:r>
              <a:rPr dirty="0" sz="2700" spc="-5">
                <a:latin typeface="Times New Roman"/>
                <a:cs typeface="Times New Roman"/>
              </a:rPr>
              <a:t>wilt </a:t>
            </a:r>
            <a:r>
              <a:rPr dirty="0" sz="2700">
                <a:latin typeface="Times New Roman"/>
                <a:cs typeface="Times New Roman"/>
              </a:rPr>
              <a:t>in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potatoes.</a:t>
            </a:r>
            <a:endParaRPr sz="2700">
              <a:latin typeface="Times New Roman"/>
              <a:cs typeface="Times New Roman"/>
            </a:endParaRPr>
          </a:p>
          <a:p>
            <a:pPr marL="355600" marR="312420" indent="-342900">
              <a:lnSpc>
                <a:spcPct val="941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Spraying-application of fungicides using a sprayer to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 disease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15">
                <a:latin typeface="Times New Roman"/>
                <a:cs typeface="Times New Roman"/>
              </a:rPr>
              <a:t>coffee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berry disease,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blight,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rusts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etc.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8423" y="157987"/>
            <a:ext cx="79457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2800" spc="40"/>
              <a:t>C</a:t>
            </a:r>
            <a:r>
              <a:rPr dirty="0" u="none" sz="2800" spc="-305"/>
              <a:t>H</a:t>
            </a:r>
            <a:r>
              <a:rPr dirty="0" u="none" sz="2800" spc="-220"/>
              <a:t>8</a:t>
            </a:r>
            <a:r>
              <a:rPr dirty="0" u="none" sz="2800" spc="-20"/>
              <a:t> </a:t>
            </a:r>
            <a:r>
              <a:rPr dirty="0" u="none" sz="4000" spc="20"/>
              <a:t>C</a:t>
            </a:r>
            <a:r>
              <a:rPr dirty="0" u="none" sz="4000" spc="-170"/>
              <a:t>R</a:t>
            </a:r>
            <a:r>
              <a:rPr dirty="0" u="none" sz="4000" spc="-135"/>
              <a:t>O</a:t>
            </a:r>
            <a:r>
              <a:rPr dirty="0" u="none" sz="4000" spc="-114"/>
              <a:t>P</a:t>
            </a:r>
            <a:r>
              <a:rPr dirty="0" u="none" sz="4000" spc="-40"/>
              <a:t> </a:t>
            </a:r>
            <a:r>
              <a:rPr dirty="0" u="none" sz="4000" spc="-65"/>
              <a:t>P</a:t>
            </a:r>
            <a:r>
              <a:rPr dirty="0" u="none" sz="4000" spc="-170"/>
              <a:t>R</a:t>
            </a:r>
            <a:r>
              <a:rPr dirty="0" u="none" sz="4000" spc="-155"/>
              <a:t>O</a:t>
            </a:r>
            <a:r>
              <a:rPr dirty="0" u="none" sz="4000" spc="-140"/>
              <a:t>D</a:t>
            </a:r>
            <a:r>
              <a:rPr dirty="0" u="none" sz="4000" spc="-25"/>
              <a:t>U</a:t>
            </a:r>
            <a:r>
              <a:rPr dirty="0" u="none" sz="4000" spc="-10"/>
              <a:t>C</a:t>
            </a:r>
            <a:r>
              <a:rPr dirty="0" u="none" sz="4000" spc="-70"/>
              <a:t>TION</a:t>
            </a:r>
            <a:r>
              <a:rPr dirty="0" u="none" sz="4000" spc="-45"/>
              <a:t> </a:t>
            </a:r>
            <a:r>
              <a:rPr dirty="0" u="none" sz="4000" spc="10"/>
              <a:t>VI</a:t>
            </a:r>
            <a:r>
              <a:rPr dirty="0" u="none" sz="4000" spc="25"/>
              <a:t> </a:t>
            </a:r>
            <a:r>
              <a:rPr dirty="0" u="none" sz="2400" spc="-100"/>
              <a:t>4</a:t>
            </a:r>
            <a:r>
              <a:rPr dirty="0" u="none" sz="2400" spc="-114"/>
              <a:t>4</a:t>
            </a:r>
            <a:r>
              <a:rPr dirty="0" u="none" sz="2400" spc="60"/>
              <a:t>3/1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741802" y="965961"/>
            <a:ext cx="365950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latin typeface="Times New Roman"/>
                <a:cs typeface="Times New Roman"/>
              </a:rPr>
              <a:t>(Field</a:t>
            </a:r>
            <a:r>
              <a:rPr dirty="0" sz="3600" spc="-30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practices</a:t>
            </a:r>
            <a:r>
              <a:rPr dirty="0" sz="3600" spc="-35" b="1">
                <a:latin typeface="Times New Roman"/>
                <a:cs typeface="Times New Roman"/>
              </a:rPr>
              <a:t> </a:t>
            </a:r>
            <a:r>
              <a:rPr dirty="0" sz="3600" spc="5" b="1">
                <a:latin typeface="Times New Roman"/>
                <a:cs typeface="Times New Roman"/>
              </a:rPr>
              <a:t>II)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349629"/>
            <a:ext cx="186055" cy="1434465"/>
          </a:xfrm>
          <a:prstGeom prst="rect">
            <a:avLst/>
          </a:prstGeom>
        </p:spPr>
        <p:txBody>
          <a:bodyPr wrap="square" lIns="0" tIns="168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568196"/>
            <a:ext cx="563626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b="1">
                <a:latin typeface="Times New Roman"/>
                <a:cs typeface="Times New Roman"/>
              </a:rPr>
              <a:t>PRODUCTION</a:t>
            </a:r>
            <a:r>
              <a:rPr dirty="0" sz="3600" spc="-5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OF</a:t>
            </a:r>
            <a:r>
              <a:rPr dirty="0" sz="3600" spc="-170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MAIZE.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5839" y="2272283"/>
            <a:ext cx="483616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9"/>
              </a:lnSpc>
            </a:pPr>
            <a:r>
              <a:rPr dirty="0" sz="3600" spc="-5" b="1">
                <a:latin typeface="Times New Roman"/>
                <a:cs typeface="Times New Roman"/>
              </a:rPr>
              <a:t>Ecological</a:t>
            </a:r>
            <a:r>
              <a:rPr dirty="0" sz="3600" spc="30" b="1">
                <a:latin typeface="Times New Roman"/>
                <a:cs typeface="Times New Roman"/>
              </a:rPr>
              <a:t> </a:t>
            </a:r>
            <a:r>
              <a:rPr dirty="0" sz="3600" spc="-15" b="1">
                <a:latin typeface="Times New Roman"/>
                <a:cs typeface="Times New Roman"/>
              </a:rPr>
              <a:t>requirements.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912490"/>
            <a:ext cx="7773670" cy="345503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355600" marR="5080" indent="-342900">
              <a:lnSpc>
                <a:spcPts val="4540"/>
              </a:lnSpc>
              <a:spcBef>
                <a:spcPts val="6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Maize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requires</a:t>
            </a:r>
            <a:r>
              <a:rPr dirty="0" sz="3600" spc="-5">
                <a:latin typeface="Times New Roman"/>
                <a:cs typeface="Times New Roman"/>
              </a:rPr>
              <a:t> altitude</a:t>
            </a:r>
            <a:r>
              <a:rPr dirty="0" sz="3600">
                <a:latin typeface="Times New Roman"/>
                <a:cs typeface="Times New Roman"/>
              </a:rPr>
              <a:t> from</a:t>
            </a:r>
            <a:r>
              <a:rPr dirty="0" sz="3600" spc="-5">
                <a:latin typeface="Times New Roman"/>
                <a:cs typeface="Times New Roman"/>
              </a:rPr>
              <a:t> sea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level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2200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above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sea </a:t>
            </a:r>
            <a:r>
              <a:rPr dirty="0" sz="3600" spc="-5">
                <a:latin typeface="Times New Roman"/>
                <a:cs typeface="Times New Roman"/>
              </a:rPr>
              <a:t>level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3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prefers</a:t>
            </a:r>
            <a:r>
              <a:rPr dirty="0" sz="3600" spc="-5">
                <a:latin typeface="Times New Roman"/>
                <a:cs typeface="Times New Roman"/>
              </a:rPr>
              <a:t> medium temperatures.</a:t>
            </a:r>
            <a:endParaRPr sz="3600">
              <a:latin typeface="Times New Roman"/>
              <a:cs typeface="Times New Roman"/>
            </a:endParaRPr>
          </a:p>
          <a:p>
            <a:pPr marL="372745" indent="-360680">
              <a:lnSpc>
                <a:spcPct val="100000"/>
              </a:lnSpc>
              <a:spcBef>
                <a:spcPts val="215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>
                <a:latin typeface="Times New Roman"/>
                <a:cs typeface="Times New Roman"/>
              </a:rPr>
              <a:t>Medium</a:t>
            </a:r>
            <a:r>
              <a:rPr dirty="0" sz="3600" spc="-4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rainfall.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21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5">
                <a:latin typeface="Times New Roman"/>
                <a:cs typeface="Times New Roman"/>
              </a:rPr>
              <a:t>Prefers </a:t>
            </a:r>
            <a:r>
              <a:rPr dirty="0" sz="3600">
                <a:latin typeface="Times New Roman"/>
                <a:cs typeface="Times New Roman"/>
              </a:rPr>
              <a:t>fertile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alluvial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or loam </a:t>
            </a:r>
            <a:r>
              <a:rPr dirty="0" sz="3600" spc="-5">
                <a:latin typeface="Times New Roman"/>
                <a:cs typeface="Times New Roman"/>
              </a:rPr>
              <a:t>soils.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219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Soil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pH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5">
                <a:latin typeface="Times New Roman"/>
                <a:cs typeface="Times New Roman"/>
              </a:rPr>
              <a:t> neutral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or</a:t>
            </a:r>
            <a:r>
              <a:rPr dirty="0" sz="3600" spc="-5">
                <a:latin typeface="Times New Roman"/>
                <a:cs typeface="Times New Roman"/>
              </a:rPr>
              <a:t> alkaline.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7132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6408"/>
            <a:ext cx="137033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spc="-265" b="1">
                <a:latin typeface="Times New Roman"/>
                <a:cs typeface="Times New Roman"/>
              </a:rPr>
              <a:t>V</a:t>
            </a:r>
            <a:r>
              <a:rPr dirty="0" sz="2700" b="1">
                <a:latin typeface="Times New Roman"/>
                <a:cs typeface="Times New Roman"/>
              </a:rPr>
              <a:t>ar</a:t>
            </a:r>
            <a:r>
              <a:rPr dirty="0" sz="2700" spc="10" b="1">
                <a:latin typeface="Times New Roman"/>
                <a:cs typeface="Times New Roman"/>
              </a:rPr>
              <a:t>i</a:t>
            </a:r>
            <a:r>
              <a:rPr dirty="0" sz="2700" b="1">
                <a:latin typeface="Times New Roman"/>
                <a:cs typeface="Times New Roman"/>
              </a:rPr>
              <a:t>eti</a:t>
            </a:r>
            <a:r>
              <a:rPr dirty="0" sz="2700" spc="5" b="1">
                <a:latin typeface="Times New Roman"/>
                <a:cs typeface="Times New Roman"/>
              </a:rPr>
              <a:t>e</a:t>
            </a:r>
            <a:r>
              <a:rPr dirty="0" sz="2700" spc="-5" b="1">
                <a:latin typeface="Times New Roman"/>
                <a:cs typeface="Times New Roman"/>
              </a:rPr>
              <a:t>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03834"/>
            <a:ext cx="8463280" cy="3051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52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Hybrids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like kitale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hybrids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</a:t>
            </a:r>
            <a:r>
              <a:rPr dirty="0" sz="2700">
                <a:latin typeface="Times New Roman"/>
                <a:cs typeface="Times New Roman"/>
              </a:rPr>
              <a:t> 614,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622,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625,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626,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627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632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suitable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medium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high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altitudes.</a:t>
            </a:r>
            <a:endParaRPr sz="2700">
              <a:latin typeface="Times New Roman"/>
              <a:cs typeface="Times New Roman"/>
            </a:endParaRPr>
          </a:p>
          <a:p>
            <a:pPr marL="355600" marR="981075" indent="-342900">
              <a:lnSpc>
                <a:spcPts val="3410"/>
              </a:lnSpc>
              <a:spcBef>
                <a:spcPts val="12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Embu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hybrids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</a:t>
            </a:r>
            <a:r>
              <a:rPr dirty="0" sz="2700" spc="-5">
                <a:latin typeface="Times New Roman"/>
                <a:cs typeface="Times New Roman"/>
              </a:rPr>
              <a:t> as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30">
                <a:latin typeface="Times New Roman"/>
                <a:cs typeface="Times New Roman"/>
              </a:rPr>
              <a:t>511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513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best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medium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altitudes.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Katumani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composites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lower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altitudes.</a:t>
            </a:r>
            <a:endParaRPr sz="2700">
              <a:latin typeface="Times New Roman"/>
              <a:cs typeface="Times New Roman"/>
            </a:endParaRPr>
          </a:p>
          <a:p>
            <a:pPr marL="355600" marR="697865" indent="-342900">
              <a:lnSpc>
                <a:spcPct val="104900"/>
              </a:lnSpc>
              <a:spcBef>
                <a:spcPts val="1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Coast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composites,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pwani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hybrid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1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pwani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hybrid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4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developed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coast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region.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87743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3627" y="3925823"/>
            <a:ext cx="261683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60"/>
              </a:lnSpc>
            </a:pPr>
            <a:r>
              <a:rPr dirty="0" sz="2700" spc="-5" b="1">
                <a:latin typeface="Times New Roman"/>
                <a:cs typeface="Times New Roman"/>
              </a:rPr>
              <a:t>Land</a:t>
            </a:r>
            <a:r>
              <a:rPr dirty="0" sz="2700" spc="-5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preparation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4415351"/>
            <a:ext cx="8442960" cy="175577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Prepare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early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allow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enough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time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weeds</a:t>
            </a:r>
            <a:r>
              <a:rPr dirty="0" sz="2700">
                <a:latin typeface="Times New Roman"/>
                <a:cs typeface="Times New Roman"/>
              </a:rPr>
              <a:t> 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rot.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Carry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out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ploughing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disc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or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mouldboard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plough.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410"/>
              </a:lnSpc>
              <a:spcBef>
                <a:spcPts val="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Harrowing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done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when 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seedbed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rough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 </a:t>
            </a:r>
            <a:r>
              <a:rPr dirty="0" sz="2700" spc="-5">
                <a:latin typeface="Times New Roman"/>
                <a:cs typeface="Times New Roman"/>
              </a:rPr>
              <a:t>medium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5">
                <a:latin typeface="Times New Roman"/>
                <a:cs typeface="Times New Roman"/>
              </a:rPr>
              <a:t>tilth.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7338"/>
            <a:ext cx="159385" cy="114808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27311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Field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operations.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755904"/>
            <a:ext cx="156527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90500"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Plant</a:t>
            </a:r>
            <a:r>
              <a:rPr dirty="0" sz="3000" spc="-20" b="1">
                <a:latin typeface="Times New Roman"/>
                <a:cs typeface="Times New Roman"/>
              </a:rPr>
              <a:t>i</a:t>
            </a:r>
            <a:r>
              <a:rPr dirty="0" sz="3000" spc="-5" b="1">
                <a:latin typeface="Times New Roman"/>
                <a:cs typeface="Times New Roman"/>
              </a:rPr>
              <a:t>ng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72285"/>
            <a:ext cx="7610475" cy="221170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55600" marR="128905" indent="-342900">
              <a:lnSpc>
                <a:spcPts val="3350"/>
              </a:lnSpc>
              <a:spcBef>
                <a:spcPts val="42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early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make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maximum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available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moisture.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26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Planting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depth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varies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between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2.5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10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cm.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2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One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two seeds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placed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every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hole.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51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Spacing</a:t>
            </a:r>
            <a:r>
              <a:rPr dirty="0" sz="3000" spc="-5">
                <a:latin typeface="Times New Roman"/>
                <a:cs typeface="Times New Roman"/>
              </a:rPr>
              <a:t> is </a:t>
            </a:r>
            <a:r>
              <a:rPr dirty="0" sz="3000">
                <a:latin typeface="Times New Roman"/>
                <a:cs typeface="Times New Roman"/>
              </a:rPr>
              <a:t>20cm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30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75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90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cm.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3563492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439" y="3616452"/>
            <a:ext cx="3510279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spc="-5" b="1">
                <a:latin typeface="Times New Roman"/>
                <a:cs typeface="Times New Roman"/>
              </a:rPr>
              <a:t>Fertiliser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application.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4133469"/>
            <a:ext cx="8519795" cy="1777364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55600" marR="5080" indent="-342900">
              <a:lnSpc>
                <a:spcPts val="3350"/>
              </a:lnSpc>
              <a:spcBef>
                <a:spcPts val="42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time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apply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D.AP</a:t>
            </a:r>
            <a:r>
              <a:rPr dirty="0" sz="3000" spc="-1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fertiliser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rate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100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150 kg per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hectare.</a:t>
            </a:r>
            <a:endParaRPr sz="3000">
              <a:latin typeface="Times New Roman"/>
              <a:cs typeface="Times New Roman"/>
            </a:endParaRPr>
          </a:p>
          <a:p>
            <a:pPr marL="355600" marR="227965" indent="-342900">
              <a:lnSpc>
                <a:spcPts val="3350"/>
              </a:lnSpc>
              <a:spcBef>
                <a:spcPts val="1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During top </a:t>
            </a:r>
            <a:r>
              <a:rPr dirty="0" sz="3000" spc="-5">
                <a:latin typeface="Times New Roman"/>
                <a:cs typeface="Times New Roman"/>
              </a:rPr>
              <a:t>dressing </a:t>
            </a:r>
            <a:r>
              <a:rPr dirty="0" sz="3000">
                <a:latin typeface="Times New Roman"/>
                <a:cs typeface="Times New Roman"/>
              </a:rPr>
              <a:t>apply C.A.N </a:t>
            </a:r>
            <a:r>
              <a:rPr dirty="0" sz="3000" spc="-5">
                <a:latin typeface="Times New Roman"/>
                <a:cs typeface="Times New Roman"/>
              </a:rPr>
              <a:t>fertiliser </a:t>
            </a:r>
            <a:r>
              <a:rPr dirty="0" sz="3000">
                <a:latin typeface="Times New Roman"/>
                <a:cs typeface="Times New Roman"/>
              </a:rPr>
              <a:t>when 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maize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about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45 cm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knee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high.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24130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45" b="1">
                <a:latin typeface="Times New Roman"/>
                <a:cs typeface="Times New Roman"/>
              </a:rPr>
              <a:t>Weed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37550" cy="2269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 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early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stages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competition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moisture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nutrients.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mainly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practised.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Herbicides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 be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258388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3314700"/>
            <a:ext cx="42418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Pest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disease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873474"/>
            <a:ext cx="8332470" cy="1147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worms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controlled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dusting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Malathion,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diazinon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other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chemicals.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327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662940" y="213359"/>
            <a:ext cx="1786255" cy="33718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ts val="2615"/>
              </a:lnSpc>
            </a:pPr>
            <a:r>
              <a:rPr dirty="0" sz="2400" b="1">
                <a:latin typeface="Times New Roman"/>
                <a:cs typeface="Times New Roman"/>
              </a:rPr>
              <a:t>a).Field</a:t>
            </a:r>
            <a:r>
              <a:rPr dirty="0" sz="2400" spc="-8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pests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707136"/>
            <a:ext cx="2566670" cy="33718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52400">
              <a:lnSpc>
                <a:spcPts val="2620"/>
              </a:lnSpc>
            </a:pPr>
            <a:r>
              <a:rPr dirty="0" sz="2400" spc="-5" b="1">
                <a:latin typeface="Times New Roman"/>
                <a:cs typeface="Times New Roman"/>
              </a:rPr>
              <a:t>Maize</a:t>
            </a:r>
            <a:r>
              <a:rPr dirty="0" sz="2400" spc="-3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stalk</a:t>
            </a:r>
            <a:r>
              <a:rPr dirty="0" sz="2400" spc="-4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borers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38862"/>
            <a:ext cx="8500745" cy="3335020"/>
          </a:xfrm>
          <a:prstGeom prst="rect">
            <a:avLst/>
          </a:prstGeom>
        </p:spPr>
        <p:txBody>
          <a:bodyPr wrap="square" lIns="0" tIns="140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dirty="0" sz="240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dirty="0" sz="240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They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make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holes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leaves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causing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windowing.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820"/>
              </a:lnSpc>
              <a:spcBef>
                <a:spcPts val="20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serious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attacks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leaves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at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centre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plant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are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destroyed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die.</a:t>
            </a:r>
            <a:endParaRPr sz="2400">
              <a:latin typeface="Times New Roman"/>
              <a:cs typeface="Times New Roman"/>
            </a:endParaRPr>
          </a:p>
          <a:p>
            <a:pPr marL="355600" marR="479425" indent="-342900">
              <a:lnSpc>
                <a:spcPct val="99000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Maize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stalk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borers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can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be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controlled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by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early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planting,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burning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infected </a:t>
            </a:r>
            <a:r>
              <a:rPr dirty="0" sz="2400" spc="-5">
                <a:latin typeface="Times New Roman"/>
                <a:cs typeface="Times New Roman"/>
              </a:rPr>
              <a:t>maize </a:t>
            </a:r>
            <a:r>
              <a:rPr dirty="0" sz="2400">
                <a:latin typeface="Times New Roman"/>
                <a:cs typeface="Times New Roman"/>
              </a:rPr>
              <a:t>crop </a:t>
            </a:r>
            <a:r>
              <a:rPr dirty="0" sz="2400" spc="-5">
                <a:latin typeface="Times New Roman"/>
                <a:cs typeface="Times New Roman"/>
              </a:rPr>
              <a:t>remains </a:t>
            </a:r>
            <a:r>
              <a:rPr dirty="0" sz="2400">
                <a:latin typeface="Times New Roman"/>
                <a:cs typeface="Times New Roman"/>
              </a:rPr>
              <a:t>and </a:t>
            </a:r>
            <a:r>
              <a:rPr dirty="0" sz="2400" spc="-5">
                <a:latin typeface="Times New Roman"/>
                <a:cs typeface="Times New Roman"/>
              </a:rPr>
              <a:t>use </a:t>
            </a:r>
            <a:r>
              <a:rPr dirty="0" sz="2400">
                <a:latin typeface="Times New Roman"/>
                <a:cs typeface="Times New Roman"/>
              </a:rPr>
              <a:t>of pesticides such </a:t>
            </a:r>
            <a:r>
              <a:rPr dirty="0" sz="2400" spc="-5">
                <a:latin typeface="Times New Roman"/>
                <a:cs typeface="Times New Roman"/>
              </a:rPr>
              <a:t>as 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endosulfan,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diazinon,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dipterex,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malathion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etc.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3520440"/>
            <a:ext cx="1793875" cy="33718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25"/>
              </a:lnSpc>
            </a:pPr>
            <a:r>
              <a:rPr dirty="0" sz="2400" b="1">
                <a:latin typeface="Times New Roman"/>
                <a:cs typeface="Times New Roman"/>
              </a:rPr>
              <a:t>Army</a:t>
            </a:r>
            <a:r>
              <a:rPr dirty="0" sz="2400" spc="-7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worms.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3340611"/>
            <a:ext cx="8328025" cy="2482850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dirty="0" sz="240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  <a:p>
            <a:pPr marL="355600" marR="469265" indent="-342900">
              <a:lnSpc>
                <a:spcPts val="2830"/>
              </a:lnSpc>
              <a:spcBef>
                <a:spcPts val="11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They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are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worms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moth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greyish-green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colour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with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black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stripes.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840"/>
              </a:lnSpc>
              <a:spcBef>
                <a:spcPts val="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Cause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damage </a:t>
            </a:r>
            <a:r>
              <a:rPr dirty="0" sz="2400">
                <a:latin typeface="Times New Roman"/>
                <a:cs typeface="Times New Roman"/>
              </a:rPr>
              <a:t>by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eating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leaves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leaving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only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midrib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hence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causing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defoliation.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785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Army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3359"/>
            <a:ext cx="931544" cy="337185"/>
          </a:xfrm>
          <a:custGeom>
            <a:avLst/>
            <a:gdLst/>
            <a:ahLst/>
            <a:cxnLst/>
            <a:rect l="l" t="t" r="r" b="b"/>
            <a:pathLst>
              <a:path w="931544" h="337184">
                <a:moveTo>
                  <a:pt x="931163" y="0"/>
                </a:moveTo>
                <a:lnTo>
                  <a:pt x="0" y="0"/>
                </a:lnTo>
                <a:lnTo>
                  <a:pt x="0" y="336804"/>
                </a:lnTo>
                <a:lnTo>
                  <a:pt x="931163" y="336804"/>
                </a:lnTo>
                <a:lnTo>
                  <a:pt x="931163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57564"/>
            <a:ext cx="8388350" cy="2635250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Aphids.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850"/>
              </a:lnSpc>
              <a:spcBef>
                <a:spcPts val="8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These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are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pests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that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suck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sap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from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green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husks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cobs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850"/>
              </a:lnSpc>
            </a:pPr>
            <a:r>
              <a:rPr dirty="0" sz="2400">
                <a:latin typeface="Times New Roman"/>
                <a:cs typeface="Times New Roman"/>
              </a:rPr>
              <a:t>leaves.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Attacked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leaves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appear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black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colour.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850"/>
              </a:lnSpc>
              <a:spcBef>
                <a:spcPts val="8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Aphids </a:t>
            </a:r>
            <a:r>
              <a:rPr dirty="0" sz="2400">
                <a:latin typeface="Times New Roman"/>
                <a:cs typeface="Times New Roman"/>
              </a:rPr>
              <a:t>are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controlled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by spraying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crops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with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suitable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insecticides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850"/>
              </a:lnSpc>
            </a:pPr>
            <a:r>
              <a:rPr dirty="0" sz="2400" spc="-5">
                <a:latin typeface="Times New Roman"/>
                <a:cs typeface="Times New Roman"/>
              </a:rPr>
              <a:t>such </a:t>
            </a:r>
            <a:r>
              <a:rPr dirty="0" sz="2400">
                <a:latin typeface="Times New Roman"/>
                <a:cs typeface="Times New Roman"/>
              </a:rPr>
              <a:t>as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diazinon,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Malathion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others.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6303860"/>
            <a:ext cx="165735" cy="3994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400"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240" y="6338721"/>
            <a:ext cx="3544570" cy="363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720"/>
              </a:lnSpc>
            </a:pPr>
            <a:r>
              <a:rPr dirty="0" sz="2400">
                <a:latin typeface="Times New Roman"/>
                <a:cs typeface="Times New Roman"/>
              </a:rPr>
              <a:t>Proper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storage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hygiene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270">
                <a:latin typeface="Times New Roman"/>
                <a:cs typeface="Times New Roman"/>
              </a:rPr>
              <a:t>also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80395" y="6338721"/>
            <a:ext cx="3304540" cy="363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720"/>
              </a:lnSpc>
            </a:pPr>
            <a:r>
              <a:rPr dirty="0" sz="2400" spc="-10">
                <a:latin typeface="Times New Roman"/>
                <a:cs typeface="Times New Roman"/>
              </a:rPr>
              <a:t>effective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weevil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control.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7253" y="6373774"/>
            <a:ext cx="124142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888888"/>
                </a:solidFill>
                <a:latin typeface="Calibri"/>
                <a:cs typeface="Calibri"/>
              </a:rPr>
              <a:t>Vyntex</a:t>
            </a:r>
            <a:r>
              <a:rPr dirty="0" sz="1200" spc="-55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technologies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338</a:t>
            </a:fld>
          </a:p>
        </p:txBody>
      </p:sp>
      <p:sp>
        <p:nvSpPr>
          <p:cNvPr id="12" name="object 12"/>
          <p:cNvSpPr txBox="1"/>
          <p:nvPr/>
        </p:nvSpPr>
        <p:spPr>
          <a:xfrm>
            <a:off x="3752850" y="6556654"/>
            <a:ext cx="16395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0710250520/0743939160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2811" y="2814827"/>
            <a:ext cx="1744980" cy="33718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20"/>
              </a:lnSpc>
            </a:pPr>
            <a:r>
              <a:rPr dirty="0" sz="2400" b="1">
                <a:latin typeface="Times New Roman"/>
                <a:cs typeface="Times New Roman"/>
              </a:rPr>
              <a:t>storage</a:t>
            </a:r>
            <a:r>
              <a:rPr dirty="0" sz="2400" spc="-65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pests.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3282696"/>
            <a:ext cx="1911350" cy="33718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52400">
              <a:lnSpc>
                <a:spcPts val="2620"/>
              </a:lnSpc>
            </a:pPr>
            <a:r>
              <a:rPr dirty="0" sz="2400" spc="-5" b="1">
                <a:latin typeface="Times New Roman"/>
                <a:cs typeface="Times New Roman"/>
              </a:rPr>
              <a:t>Maize</a:t>
            </a:r>
            <a:r>
              <a:rPr dirty="0" sz="2400" spc="-5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weevil.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667126"/>
            <a:ext cx="8458200" cy="3561715"/>
          </a:xfrm>
          <a:prstGeom prst="rect">
            <a:avLst/>
          </a:prstGeom>
        </p:spPr>
        <p:txBody>
          <a:bodyPr wrap="square" lIns="0" tIns="114935" rIns="0" bIns="0" rtlCol="0" vert="horz">
            <a:spAutoFit/>
          </a:bodyPr>
          <a:lstStyle/>
          <a:p>
            <a:pPr marL="431800" indent="-419100">
              <a:lnSpc>
                <a:spcPct val="100000"/>
              </a:lnSpc>
              <a:spcBef>
                <a:spcPts val="905"/>
              </a:spcBef>
              <a:buFont typeface="Arial MT"/>
              <a:buChar char="•"/>
              <a:tabLst>
                <a:tab pos="431165" algn="l"/>
                <a:tab pos="4318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b).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2400">
                <a:latin typeface="Arial MT"/>
                <a:cs typeface="Arial MT"/>
              </a:rPr>
              <a:t>•</a:t>
            </a:r>
            <a:endParaRPr sz="24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May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attack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maize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while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still</a:t>
            </a:r>
            <a:r>
              <a:rPr dirty="0" sz="2400" spc="-5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fields.</a:t>
            </a:r>
            <a:endParaRPr sz="2400">
              <a:latin typeface="Times New Roman"/>
              <a:cs typeface="Times New Roman"/>
            </a:endParaRPr>
          </a:p>
          <a:p>
            <a:pPr marL="355600" marR="589915" indent="-342900">
              <a:lnSpc>
                <a:spcPts val="2820"/>
              </a:lnSpc>
              <a:spcBef>
                <a:spcPts val="10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Makes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tunnels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beneath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seed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coat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circular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holes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on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surface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 the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grain.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ts val="2855"/>
              </a:lnSpc>
              <a:spcBef>
                <a:spcPts val="7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Can</a:t>
            </a:r>
            <a:r>
              <a:rPr dirty="0" sz="2400" spc="-5">
                <a:latin typeface="Times New Roman"/>
                <a:cs typeface="Times New Roman"/>
              </a:rPr>
              <a:t> be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controlled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by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dusting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maize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cobs or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shelled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maize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with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ts val="2855"/>
              </a:lnSpc>
            </a:pPr>
            <a:r>
              <a:rPr dirty="0" sz="2400">
                <a:latin typeface="Times New Roman"/>
                <a:cs typeface="Times New Roman"/>
              </a:rPr>
              <a:t>Malathion.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Fumigation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 stored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maize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with</a:t>
            </a:r>
            <a:r>
              <a:rPr dirty="0" sz="2400" spc="-5">
                <a:latin typeface="Times New Roman"/>
                <a:cs typeface="Times New Roman"/>
              </a:rPr>
              <a:t> methyl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bromide.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28727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Red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flour</a:t>
            </a:r>
            <a:r>
              <a:rPr dirty="0" sz="3200" spc="-1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beetle.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940" y="2804160"/>
            <a:ext cx="792480" cy="451484"/>
          </a:xfrm>
          <a:custGeom>
            <a:avLst/>
            <a:gdLst/>
            <a:ahLst/>
            <a:cxnLst/>
            <a:rect l="l" t="t" r="r" b="b"/>
            <a:pathLst>
              <a:path w="792480" h="451485">
                <a:moveTo>
                  <a:pt x="792479" y="0"/>
                </a:moveTo>
                <a:lnTo>
                  <a:pt x="0" y="0"/>
                </a:lnTo>
                <a:lnTo>
                  <a:pt x="0" y="451103"/>
                </a:lnTo>
                <a:lnTo>
                  <a:pt x="792479" y="451103"/>
                </a:lnTo>
                <a:lnTo>
                  <a:pt x="792479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789787"/>
            <a:ext cx="8241030" cy="558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small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reddish-brown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beetle that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flour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previously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damaged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broken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grains.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Can 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controlled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storage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hygiene.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Rats.</a:t>
            </a:r>
            <a:endParaRPr sz="3200">
              <a:latin typeface="Times New Roman"/>
              <a:cs typeface="Times New Roman"/>
            </a:endParaRPr>
          </a:p>
          <a:p>
            <a:pPr marL="355600" marR="155575" indent="-342900">
              <a:lnSpc>
                <a:spcPct val="114999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stoked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fallen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maize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field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well as maize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store.</a:t>
            </a:r>
            <a:endParaRPr sz="3200">
              <a:latin typeface="Times New Roman"/>
              <a:cs typeface="Times New Roman"/>
            </a:endParaRPr>
          </a:p>
          <a:p>
            <a:pPr marL="355600" marR="155575" indent="-342900">
              <a:lnSpc>
                <a:spcPct val="115100"/>
              </a:lnSpc>
              <a:spcBef>
                <a:spcPts val="7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Controlled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proof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stores,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cats, traps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poisoned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baits.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Bush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clearing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around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stores discourages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7581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Disadvantages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natural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521700" cy="5634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02590" indent="-342900">
              <a:lnSpc>
                <a:spcPct val="114999"/>
              </a:lnSpc>
              <a:spcBef>
                <a:spcPts val="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chances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inbreeding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inbreeding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not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easily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controlled.</a:t>
            </a:r>
            <a:endParaRPr sz="3200">
              <a:latin typeface="Times New Roman"/>
              <a:cs typeface="Times New Roman"/>
            </a:endParaRPr>
          </a:p>
          <a:p>
            <a:pPr marL="355600" marR="410209" indent="-342900">
              <a:lnSpc>
                <a:spcPct val="114999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Males need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extra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eat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would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24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possible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transmit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 such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brucellosis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10">
                <a:latin typeface="Times New Roman"/>
                <a:cs typeface="Times New Roman"/>
              </a:rPr>
              <a:t>Large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males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injure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small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females.</a:t>
            </a:r>
            <a:endParaRPr sz="3200">
              <a:latin typeface="Times New Roman"/>
              <a:cs typeface="Times New Roman"/>
            </a:endParaRPr>
          </a:p>
          <a:p>
            <a:pPr marL="355600" marR="489584" indent="-342900">
              <a:lnSpc>
                <a:spcPct val="114999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 lot of semen is wasted as single ejaculation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semen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several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Expensive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transport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bulls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4770"/>
            <a:ext cx="146050" cy="1010919"/>
          </a:xfrm>
          <a:prstGeom prst="rect">
            <a:avLst/>
          </a:prstGeom>
        </p:spPr>
        <p:txBody>
          <a:bodyPr wrap="square" lIns="0" tIns="933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139001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b="1">
                <a:latin typeface="Times New Roman"/>
                <a:cs typeface="Times New Roman"/>
              </a:rPr>
              <a:t>Diseases.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687323"/>
            <a:ext cx="271018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64465">
              <a:lnSpc>
                <a:spcPts val="2955"/>
              </a:lnSpc>
            </a:pPr>
            <a:r>
              <a:rPr dirty="0" sz="2700" spc="-5" b="1">
                <a:latin typeface="Times New Roman"/>
                <a:cs typeface="Times New Roman"/>
              </a:rPr>
              <a:t>White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leaf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blight.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38173"/>
            <a:ext cx="8248015" cy="1805939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355600" marR="564515" indent="-342900">
              <a:lnSpc>
                <a:spcPts val="3010"/>
              </a:lnSpc>
              <a:spcBef>
                <a:spcPts val="3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A</a:t>
            </a:r>
            <a:r>
              <a:rPr dirty="0" sz="2700" spc="-15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fungal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disease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caused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fungus</a:t>
            </a:r>
            <a:r>
              <a:rPr dirty="0" sz="2700" spc="20">
                <a:latin typeface="Times New Roman"/>
                <a:cs typeface="Times New Roman"/>
              </a:rPr>
              <a:t> </a:t>
            </a:r>
            <a:r>
              <a:rPr dirty="0" sz="2700" i="1">
                <a:latin typeface="Times New Roman"/>
                <a:cs typeface="Times New Roman"/>
              </a:rPr>
              <a:t>helminthosporium </a:t>
            </a:r>
            <a:r>
              <a:rPr dirty="0" sz="2700" spc="-660" i="1">
                <a:latin typeface="Times New Roman"/>
                <a:cs typeface="Times New Roman"/>
              </a:rPr>
              <a:t> </a:t>
            </a:r>
            <a:r>
              <a:rPr dirty="0" sz="2700" spc="-10" i="1">
                <a:latin typeface="Times New Roman"/>
                <a:cs typeface="Times New Roman"/>
              </a:rPr>
              <a:t>turcicum.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disease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causes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oval,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grey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lessions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leaves.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Can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controlled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planting</a:t>
            </a:r>
            <a:r>
              <a:rPr dirty="0" sz="2700" spc="-5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resistant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varieties.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999359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3627" y="3048000"/>
            <a:ext cx="198818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b="1">
                <a:latin typeface="Times New Roman"/>
                <a:cs typeface="Times New Roman"/>
              </a:rPr>
              <a:t>Maize</a:t>
            </a:r>
            <a:r>
              <a:rPr dirty="0" sz="2700" spc="-60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streak.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3403150"/>
            <a:ext cx="8362315" cy="268414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Caused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virus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spread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 grasshoppers.</a:t>
            </a:r>
            <a:endParaRPr sz="2700">
              <a:latin typeface="Times New Roman"/>
              <a:cs typeface="Times New Roman"/>
            </a:endParaRPr>
          </a:p>
          <a:p>
            <a:pPr marL="355600" marR="525780" indent="-342900">
              <a:lnSpc>
                <a:spcPts val="3020"/>
              </a:lnSpc>
              <a:spcBef>
                <a:spcPts val="9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disease </a:t>
            </a:r>
            <a:r>
              <a:rPr dirty="0" sz="2700" spc="-5">
                <a:latin typeface="Times New Roman"/>
                <a:cs typeface="Times New Roman"/>
              </a:rPr>
              <a:t>causes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yellow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longitudinal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stripes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that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run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parallel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midrib,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4100"/>
              </a:lnSpc>
              <a:spcBef>
                <a:spcPts val="8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Can be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controlled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</a:t>
            </a:r>
            <a:r>
              <a:rPr dirty="0" sz="2700" spc="-5">
                <a:latin typeface="Times New Roman"/>
                <a:cs typeface="Times New Roman"/>
              </a:rPr>
              <a:t>certified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seeds,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early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planting,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uprooting and burning </a:t>
            </a:r>
            <a:r>
              <a:rPr dirty="0" sz="2700" spc="-10">
                <a:latin typeface="Times New Roman"/>
                <a:cs typeface="Times New Roman"/>
              </a:rPr>
              <a:t>affected </a:t>
            </a:r>
            <a:r>
              <a:rPr dirty="0" sz="2700">
                <a:latin typeface="Times New Roman"/>
                <a:cs typeface="Times New Roman"/>
              </a:rPr>
              <a:t>plants to prevent </a:t>
            </a:r>
            <a:r>
              <a:rPr dirty="0" sz="2700" spc="-5">
                <a:latin typeface="Times New Roman"/>
                <a:cs typeface="Times New Roman"/>
              </a:rPr>
              <a:t>further </a:t>
            </a:r>
            <a:r>
              <a:rPr dirty="0" sz="2700">
                <a:latin typeface="Times New Roman"/>
                <a:cs typeface="Times New Roman"/>
              </a:rPr>
              <a:t> spread.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9456"/>
            <a:ext cx="814069" cy="451484"/>
          </a:xfrm>
          <a:custGeom>
            <a:avLst/>
            <a:gdLst/>
            <a:ahLst/>
            <a:cxnLst/>
            <a:rect l="l" t="t" r="r" b="b"/>
            <a:pathLst>
              <a:path w="814069" h="451484">
                <a:moveTo>
                  <a:pt x="813816" y="0"/>
                </a:moveTo>
                <a:lnTo>
                  <a:pt x="0" y="0"/>
                </a:lnTo>
                <a:lnTo>
                  <a:pt x="0" y="451104"/>
                </a:lnTo>
                <a:lnTo>
                  <a:pt x="813816" y="451104"/>
                </a:lnTo>
                <a:lnTo>
                  <a:pt x="81381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3186683"/>
            <a:ext cx="925194" cy="451484"/>
          </a:xfrm>
          <a:custGeom>
            <a:avLst/>
            <a:gdLst/>
            <a:ahLst/>
            <a:cxnLst/>
            <a:rect l="l" t="t" r="r" b="b"/>
            <a:pathLst>
              <a:path w="925194" h="451485">
                <a:moveTo>
                  <a:pt x="925068" y="0"/>
                </a:moveTo>
                <a:lnTo>
                  <a:pt x="0" y="0"/>
                </a:lnTo>
                <a:lnTo>
                  <a:pt x="0" y="451103"/>
                </a:lnTo>
                <a:lnTo>
                  <a:pt x="925068" y="451103"/>
                </a:lnTo>
                <a:lnTo>
                  <a:pt x="92506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36423"/>
            <a:ext cx="8392160" cy="596138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Rust.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Puccinia</a:t>
            </a:r>
            <a:r>
              <a:rPr dirty="0" sz="3200" spc="-15" i="1">
                <a:latin typeface="Times New Roman"/>
                <a:cs typeface="Times New Roman"/>
              </a:rPr>
              <a:t> </a:t>
            </a:r>
            <a:r>
              <a:rPr dirty="0" sz="3200" spc="-20" i="1">
                <a:latin typeface="Times New Roman"/>
                <a:cs typeface="Times New Roman"/>
              </a:rPr>
              <a:t>sorghi</a:t>
            </a:r>
            <a:r>
              <a:rPr dirty="0" sz="3200" spc="-25" i="1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and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190"/>
              </a:spcBef>
            </a:pPr>
            <a:r>
              <a:rPr dirty="0" sz="3200" i="1">
                <a:latin typeface="Times New Roman"/>
                <a:cs typeface="Times New Roman"/>
              </a:rPr>
              <a:t>Puccinia</a:t>
            </a:r>
            <a:r>
              <a:rPr dirty="0" sz="3200" spc="-35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polysora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Forms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brown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pustules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leaves.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Can be controlled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resistant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varieties.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Smut.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fungal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fungus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Ustilago</a:t>
            </a:r>
            <a:r>
              <a:rPr dirty="0" sz="3200" spc="-15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zeas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marR="368935" indent="-342900">
              <a:lnSpc>
                <a:spcPct val="1051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destroys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grains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tassels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masses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black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powder.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Controlled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crop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5814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Harvesting</a:t>
            </a:r>
            <a:r>
              <a:rPr dirty="0" u="heavy" sz="3200" spc="-6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maize.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9787"/>
            <a:ext cx="8364220" cy="4818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0160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duration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between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maize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varies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depending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maize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variety.</a:t>
            </a:r>
            <a:endParaRPr sz="3200">
              <a:latin typeface="Times New Roman"/>
              <a:cs typeface="Times New Roman"/>
            </a:endParaRPr>
          </a:p>
          <a:p>
            <a:pPr marL="355600" marR="119380" indent="-342900">
              <a:lnSpc>
                <a:spcPct val="114999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Stalks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cut 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stoked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field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allow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cobs to dry </a:t>
            </a:r>
            <a:r>
              <a:rPr dirty="0" sz="3200" spc="-25">
                <a:latin typeface="Times New Roman"/>
                <a:cs typeface="Times New Roman"/>
              </a:rPr>
              <a:t>properly, </a:t>
            </a:r>
            <a:r>
              <a:rPr dirty="0" sz="3200">
                <a:latin typeface="Times New Roman"/>
                <a:cs typeface="Times New Roman"/>
              </a:rPr>
              <a:t>and then the cobs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placed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store.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De-husking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directly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field 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most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common.</a:t>
            </a:r>
            <a:endParaRPr sz="3200">
              <a:latin typeface="Times New Roman"/>
              <a:cs typeface="Times New Roman"/>
            </a:endParaRPr>
          </a:p>
          <a:p>
            <a:pPr marL="355600" marR="1685925" indent="-342900">
              <a:lnSpc>
                <a:spcPct val="1151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combine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harvesters.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5048" y="256031"/>
            <a:ext cx="6809740" cy="451484"/>
          </a:xfrm>
          <a:custGeom>
            <a:avLst/>
            <a:gdLst/>
            <a:ahLst/>
            <a:cxnLst/>
            <a:rect l="l" t="t" r="r" b="b"/>
            <a:pathLst>
              <a:path w="6809740" h="451484">
                <a:moveTo>
                  <a:pt x="6809232" y="0"/>
                </a:moveTo>
                <a:lnTo>
                  <a:pt x="0" y="0"/>
                </a:lnTo>
                <a:lnTo>
                  <a:pt x="0" y="451104"/>
                </a:lnTo>
                <a:lnTo>
                  <a:pt x="6809232" y="451104"/>
                </a:lnTo>
                <a:lnTo>
                  <a:pt x="680923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24231"/>
            <a:ext cx="7383145" cy="135191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457200" indent="-445134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457200" algn="l"/>
                <a:tab pos="457834" algn="l"/>
              </a:tabLst>
            </a:pPr>
            <a:r>
              <a:rPr dirty="0" sz="3200" b="1">
                <a:latin typeface="Times New Roman"/>
                <a:cs typeface="Times New Roman"/>
              </a:rPr>
              <a:t>PRODUCTION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FINGER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35" b="1">
                <a:latin typeface="Times New Roman"/>
                <a:cs typeface="Times New Roman"/>
              </a:rPr>
              <a:t>MILLET.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5632" y="918972"/>
            <a:ext cx="43027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Ecological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requirements.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2940" y="4128515"/>
            <a:ext cx="1525905" cy="451484"/>
          </a:xfrm>
          <a:custGeom>
            <a:avLst/>
            <a:gdLst/>
            <a:ahLst/>
            <a:cxnLst/>
            <a:rect l="l" t="t" r="r" b="b"/>
            <a:pathLst>
              <a:path w="1525905" h="451485">
                <a:moveTo>
                  <a:pt x="1525523" y="0"/>
                </a:moveTo>
                <a:lnTo>
                  <a:pt x="0" y="0"/>
                </a:lnTo>
                <a:lnTo>
                  <a:pt x="0" y="451104"/>
                </a:lnTo>
                <a:lnTo>
                  <a:pt x="1525523" y="451104"/>
                </a:lnTo>
                <a:lnTo>
                  <a:pt x="1525523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7340" y="1348714"/>
            <a:ext cx="8100695" cy="456374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rainfall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900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mm </a:t>
            </a:r>
            <a:r>
              <a:rPr dirty="0" sz="3200" spc="-25">
                <a:latin typeface="Times New Roman"/>
                <a:cs typeface="Times New Roman"/>
              </a:rPr>
              <a:t>annually.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Grows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 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level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2400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free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draining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30" b="1">
                <a:latin typeface="Times New Roman"/>
                <a:cs typeface="Times New Roman"/>
              </a:rPr>
              <a:t>Varieties.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Ultra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lupin.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5.18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 spc="-90">
                <a:latin typeface="Times New Roman"/>
                <a:cs typeface="Times New Roman"/>
              </a:rPr>
              <a:t>OATS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48843"/>
            <a:ext cx="136525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5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6595"/>
            <a:ext cx="6486525" cy="350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20"/>
              </a:lnSpc>
            </a:pPr>
            <a:r>
              <a:rPr dirty="0" sz="2500" spc="-5" b="1">
                <a:latin typeface="Times New Roman"/>
                <a:cs typeface="Times New Roman"/>
              </a:rPr>
              <a:t>Selection</a:t>
            </a:r>
            <a:r>
              <a:rPr dirty="0" sz="2500" spc="45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and</a:t>
            </a:r>
            <a:r>
              <a:rPr dirty="0" sz="2500" spc="15" b="1">
                <a:latin typeface="Times New Roman"/>
                <a:cs typeface="Times New Roman"/>
              </a:rPr>
              <a:t> </a:t>
            </a:r>
            <a:r>
              <a:rPr dirty="0" sz="2500" spc="-10" b="1">
                <a:latin typeface="Times New Roman"/>
                <a:cs typeface="Times New Roman"/>
              </a:rPr>
              <a:t>preparation</a:t>
            </a:r>
            <a:r>
              <a:rPr dirty="0" sz="2500" spc="45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of</a:t>
            </a:r>
            <a:r>
              <a:rPr dirty="0" sz="2500" spc="15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planting</a:t>
            </a:r>
            <a:r>
              <a:rPr dirty="0" sz="2500" spc="10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materials.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19709"/>
            <a:ext cx="8399145" cy="158623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3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Harvested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grains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sun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dried,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winnowed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stored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for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as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seeds.</a:t>
            </a:r>
            <a:endParaRPr sz="2500">
              <a:latin typeface="Times New Roman"/>
              <a:cs typeface="Times New Roman"/>
            </a:endParaRPr>
          </a:p>
          <a:p>
            <a:pPr marL="355600" marR="754380" indent="-342900">
              <a:lnSpc>
                <a:spcPts val="2780"/>
              </a:lnSpc>
              <a:spcBef>
                <a:spcPts val="9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Certified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seeds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can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also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obtained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from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Kenya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seed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30">
                <a:latin typeface="Times New Roman"/>
                <a:cs typeface="Times New Roman"/>
              </a:rPr>
              <a:t>company.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263267"/>
            <a:ext cx="136525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5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2310383"/>
            <a:ext cx="2494915" cy="350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25"/>
              </a:lnSpc>
            </a:pPr>
            <a:r>
              <a:rPr dirty="0" sz="2500" spc="-5" b="1">
                <a:latin typeface="Times New Roman"/>
                <a:cs typeface="Times New Roman"/>
              </a:rPr>
              <a:t>Land</a:t>
            </a:r>
            <a:r>
              <a:rPr dirty="0" sz="2500" spc="-45" b="1">
                <a:latin typeface="Times New Roman"/>
                <a:cs typeface="Times New Roman"/>
              </a:rPr>
              <a:t> </a:t>
            </a:r>
            <a:r>
              <a:rPr dirty="0" sz="2500" spc="-10" b="1">
                <a:latin typeface="Times New Roman"/>
                <a:cs typeface="Times New Roman"/>
              </a:rPr>
              <a:t>preparation.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734182"/>
            <a:ext cx="8286750" cy="76136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3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Land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thoroughly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prepared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fine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tilth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as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seeds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are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very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tiny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are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broadcasted.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0683" y="3599688"/>
            <a:ext cx="2273935" cy="350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25"/>
              </a:lnSpc>
            </a:pPr>
            <a:r>
              <a:rPr dirty="0" sz="2500" spc="-5" b="1">
                <a:latin typeface="Times New Roman"/>
                <a:cs typeface="Times New Roman"/>
              </a:rPr>
              <a:t>Field</a:t>
            </a:r>
            <a:r>
              <a:rPr dirty="0" sz="2500" spc="-35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operations.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00683" y="4062984"/>
            <a:ext cx="1146175" cy="350520"/>
          </a:xfrm>
          <a:custGeom>
            <a:avLst/>
            <a:gdLst/>
            <a:ahLst/>
            <a:cxnLst/>
            <a:rect l="l" t="t" r="r" b="b"/>
            <a:pathLst>
              <a:path w="1146175" h="350520">
                <a:moveTo>
                  <a:pt x="1146048" y="0"/>
                </a:moveTo>
                <a:lnTo>
                  <a:pt x="0" y="0"/>
                </a:lnTo>
                <a:lnTo>
                  <a:pt x="0" y="350519"/>
                </a:lnTo>
                <a:lnTo>
                  <a:pt x="1146048" y="350519"/>
                </a:lnTo>
                <a:lnTo>
                  <a:pt x="114604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07340" y="3469919"/>
            <a:ext cx="1831975" cy="95250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2500" spc="-5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 marL="593090" indent="-581025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593090" algn="l"/>
                <a:tab pos="593725" algn="l"/>
              </a:tabLst>
            </a:pPr>
            <a:r>
              <a:rPr dirty="0" sz="2500" spc="-5" b="1">
                <a:latin typeface="Times New Roman"/>
                <a:cs typeface="Times New Roman"/>
              </a:rPr>
              <a:t>Planting.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11" name="object 11"/>
          <p:cNvSpPr txBox="1"/>
          <p:nvPr/>
        </p:nvSpPr>
        <p:spPr>
          <a:xfrm>
            <a:off x="307340" y="4398038"/>
            <a:ext cx="8387080" cy="141605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Planting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done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early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season.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Planting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is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done by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broadcasting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by hand.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case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rows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are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used,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furrows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30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 33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cm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apart.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24130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45" b="1">
                <a:latin typeface="Times New Roman"/>
                <a:cs typeface="Times New Roman"/>
              </a:rPr>
              <a:t>Weed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9787"/>
            <a:ext cx="8507730" cy="2369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done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manually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finger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millet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very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closely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spaced.</a:t>
            </a:r>
            <a:endParaRPr sz="3200">
              <a:latin typeface="Times New Roman"/>
              <a:cs typeface="Times New Roman"/>
            </a:endParaRPr>
          </a:p>
          <a:p>
            <a:pPr marL="355600" marR="638175" indent="-342900">
              <a:lnSpc>
                <a:spcPct val="114999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  <a:tab pos="1348105" algn="l"/>
              </a:tabLst>
            </a:pPr>
            <a:r>
              <a:rPr dirty="0" sz="3200">
                <a:latin typeface="Times New Roman"/>
                <a:cs typeface="Times New Roman"/>
              </a:rPr>
              <a:t>Thorough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seedbed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preparation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rows	reduces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labour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308680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3364991"/>
            <a:ext cx="374459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Fertiliser</a:t>
            </a:r>
            <a:r>
              <a:rPr dirty="0" sz="3200" spc="-1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application.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899382"/>
            <a:ext cx="7947025" cy="1870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Recommended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125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kh/ha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sulphate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ammonia.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5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crop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15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63245"/>
            <a:ext cx="159385" cy="109601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398462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Pest and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disease </a:t>
            </a:r>
            <a:r>
              <a:rPr dirty="0" sz="3000" spc="-10" b="1">
                <a:latin typeface="Times New Roman"/>
                <a:cs typeface="Times New Roman"/>
              </a:rPr>
              <a:t>control.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729995"/>
            <a:ext cx="93345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Pests.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2940" y="3308603"/>
            <a:ext cx="1353820" cy="422275"/>
          </a:xfrm>
          <a:custGeom>
            <a:avLst/>
            <a:gdLst/>
            <a:ahLst/>
            <a:cxnLst/>
            <a:rect l="l" t="t" r="r" b="b"/>
            <a:pathLst>
              <a:path w="1353820" h="422275">
                <a:moveTo>
                  <a:pt x="1353311" y="0"/>
                </a:moveTo>
                <a:lnTo>
                  <a:pt x="0" y="0"/>
                </a:lnTo>
                <a:lnTo>
                  <a:pt x="0" y="422148"/>
                </a:lnTo>
                <a:lnTo>
                  <a:pt x="1353311" y="422148"/>
                </a:lnTo>
                <a:lnTo>
                  <a:pt x="1353311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7340" y="1221994"/>
            <a:ext cx="8313420" cy="499364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55600" marR="5080" indent="-342900">
              <a:lnSpc>
                <a:spcPts val="3350"/>
              </a:lnSpc>
              <a:spcBef>
                <a:spcPts val="42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Finger </a:t>
            </a:r>
            <a:r>
              <a:rPr dirty="0" sz="3000" spc="-5">
                <a:latin typeface="Times New Roman"/>
                <a:cs typeface="Times New Roman"/>
              </a:rPr>
              <a:t>millet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easily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attacked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pest</a:t>
            </a:r>
            <a:r>
              <a:rPr dirty="0" sz="3000">
                <a:latin typeface="Times New Roman"/>
                <a:cs typeface="Times New Roman"/>
              </a:rPr>
              <a:t> due to</a:t>
            </a:r>
            <a:r>
              <a:rPr dirty="0" sz="3000" spc="-5">
                <a:latin typeface="Times New Roman"/>
                <a:cs typeface="Times New Roman"/>
              </a:rPr>
              <a:t> its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small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size.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Major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field</a:t>
            </a:r>
            <a:r>
              <a:rPr dirty="0" sz="3000">
                <a:latin typeface="Times New Roman"/>
                <a:cs typeface="Times New Roman"/>
              </a:rPr>
              <a:t> 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birds.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scaring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them </a:t>
            </a:r>
            <a:r>
              <a:rPr dirty="0" sz="3000" spc="-15">
                <a:latin typeface="Times New Roman"/>
                <a:cs typeface="Times New Roman"/>
              </a:rPr>
              <a:t>off.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Diseases.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79"/>
              </a:lnSpc>
              <a:spcBef>
                <a:spcPts val="6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Most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serious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head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blast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fungus</a:t>
            </a:r>
            <a:endParaRPr sz="3000">
              <a:latin typeface="Times New Roman"/>
              <a:cs typeface="Times New Roman"/>
            </a:endParaRPr>
          </a:p>
          <a:p>
            <a:pPr marL="355600">
              <a:lnSpc>
                <a:spcPts val="3479"/>
              </a:lnSpc>
            </a:pPr>
            <a:r>
              <a:rPr dirty="0" sz="3000" spc="-5" i="1">
                <a:latin typeface="Times New Roman"/>
                <a:cs typeface="Times New Roman"/>
              </a:rPr>
              <a:t>piricularia</a:t>
            </a:r>
            <a:r>
              <a:rPr dirty="0" sz="3000" spc="20" i="1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oryzae.</a:t>
            </a:r>
            <a:endParaRPr sz="3000">
              <a:latin typeface="Times New Roman"/>
              <a:cs typeface="Times New Roman"/>
            </a:endParaRPr>
          </a:p>
          <a:p>
            <a:pPr marL="355600" marR="919480" indent="-342900">
              <a:lnSpc>
                <a:spcPts val="3350"/>
              </a:lnSpc>
              <a:spcBef>
                <a:spcPts val="10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 causes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brown</a:t>
            </a:r>
            <a:r>
              <a:rPr dirty="0" sz="3000" spc="-5">
                <a:latin typeface="Times New Roman"/>
                <a:cs typeface="Times New Roman"/>
              </a:rPr>
              <a:t> spots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grey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centres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leaves.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planting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resistant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varieties.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1923414" cy="451484"/>
          </a:xfrm>
          <a:custGeom>
            <a:avLst/>
            <a:gdLst/>
            <a:ahLst/>
            <a:cxnLst/>
            <a:rect l="l" t="t" r="r" b="b"/>
            <a:pathLst>
              <a:path w="1923414" h="451484">
                <a:moveTo>
                  <a:pt x="1923288" y="0"/>
                </a:moveTo>
                <a:lnTo>
                  <a:pt x="0" y="0"/>
                </a:lnTo>
                <a:lnTo>
                  <a:pt x="0" y="451104"/>
                </a:lnTo>
                <a:lnTo>
                  <a:pt x="1923288" y="451104"/>
                </a:lnTo>
                <a:lnTo>
                  <a:pt x="192328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24231"/>
            <a:ext cx="8431530" cy="201358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Harvesting.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knifes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heads.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dried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threshed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winnowed.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44348"/>
            <a:ext cx="149860" cy="112331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6377940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sz="2800" spc="-10" b="1">
                <a:latin typeface="Times New Roman"/>
                <a:cs typeface="Times New Roman"/>
              </a:rPr>
              <a:t>PRODUCTION</a:t>
            </a:r>
            <a:r>
              <a:rPr dirty="0" sz="2800" spc="5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OF</a:t>
            </a:r>
            <a:r>
              <a:rPr dirty="0" sz="2800" spc="-95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BULRUSH</a:t>
            </a:r>
            <a:r>
              <a:rPr dirty="0" sz="2800" spc="25" b="1">
                <a:latin typeface="Times New Roman"/>
                <a:cs typeface="Times New Roman"/>
              </a:rPr>
              <a:t> </a:t>
            </a:r>
            <a:r>
              <a:rPr dirty="0" sz="2800" spc="-35" b="1">
                <a:latin typeface="Times New Roman"/>
                <a:cs typeface="Times New Roman"/>
              </a:rPr>
              <a:t>MILLET.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1247" y="766572"/>
            <a:ext cx="3615054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60"/>
              </a:lnSpc>
            </a:pPr>
            <a:r>
              <a:rPr dirty="0" sz="2800" spc="-5" b="1">
                <a:latin typeface="Times New Roman"/>
                <a:cs typeface="Times New Roman"/>
              </a:rPr>
              <a:t>Ecological</a:t>
            </a:r>
            <a:r>
              <a:rPr dirty="0" sz="2800" spc="-25" b="1">
                <a:latin typeface="Times New Roman"/>
                <a:cs typeface="Times New Roman"/>
              </a:rPr>
              <a:t> </a:t>
            </a:r>
            <a:r>
              <a:rPr dirty="0" sz="2800" spc="-15" b="1">
                <a:latin typeface="Times New Roman"/>
                <a:cs typeface="Times New Roman"/>
              </a:rPr>
              <a:t>requirement.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5632" y="5309615"/>
            <a:ext cx="1525905" cy="451484"/>
          </a:xfrm>
          <a:custGeom>
            <a:avLst/>
            <a:gdLst/>
            <a:ahLst/>
            <a:cxnLst/>
            <a:rect l="l" t="t" r="r" b="b"/>
            <a:pathLst>
              <a:path w="1525905" h="451485">
                <a:moveTo>
                  <a:pt x="1525524" y="0"/>
                </a:moveTo>
                <a:lnTo>
                  <a:pt x="0" y="0"/>
                </a:lnTo>
                <a:lnTo>
                  <a:pt x="0" y="451104"/>
                </a:lnTo>
                <a:lnTo>
                  <a:pt x="1525524" y="451104"/>
                </a:lnTo>
                <a:lnTo>
                  <a:pt x="152552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7340" y="1261618"/>
            <a:ext cx="8338820" cy="51206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Bulrush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millet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drought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resistant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thrives</a:t>
            </a:r>
            <a:endParaRPr sz="3200">
              <a:latin typeface="Times New Roman"/>
              <a:cs typeface="Times New Roman"/>
            </a:endParaRPr>
          </a:p>
          <a:p>
            <a:pPr marL="355600" marR="5080">
              <a:lnSpc>
                <a:spcPct val="105000"/>
              </a:lnSpc>
            </a:pPr>
            <a:r>
              <a:rPr dirty="0" sz="3200">
                <a:latin typeface="Times New Roman"/>
                <a:cs typeface="Times New Roman"/>
              </a:rPr>
              <a:t>well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areas where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rainfall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i.e. 500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mm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600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annum.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warm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climate.</a:t>
            </a:r>
            <a:endParaRPr sz="3200">
              <a:latin typeface="Times New Roman"/>
              <a:cs typeface="Times New Roman"/>
            </a:endParaRPr>
          </a:p>
          <a:p>
            <a:pPr marL="355600" marR="601980" indent="-342900">
              <a:lnSpc>
                <a:spcPct val="105000"/>
              </a:lnSpc>
              <a:spcBef>
                <a:spcPts val="8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altitude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below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1200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m </a:t>
            </a:r>
            <a:r>
              <a:rPr dirty="0" sz="3200">
                <a:latin typeface="Times New Roman"/>
                <a:cs typeface="Times New Roman"/>
              </a:rPr>
              <a:t>above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drained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soils.</a:t>
            </a:r>
            <a:endParaRPr sz="3200">
              <a:latin typeface="Times New Roman"/>
              <a:cs typeface="Times New Roman"/>
            </a:endParaRPr>
          </a:p>
          <a:p>
            <a:pPr marL="558165" indent="-546100">
              <a:lnSpc>
                <a:spcPct val="100000"/>
              </a:lnSpc>
              <a:spcBef>
                <a:spcPts val="1000"/>
              </a:spcBef>
              <a:buFont typeface="Arial MT"/>
              <a:buChar char="•"/>
              <a:tabLst>
                <a:tab pos="558165" algn="l"/>
                <a:tab pos="558800" algn="l"/>
              </a:tabLst>
            </a:pPr>
            <a:r>
              <a:rPr dirty="0" sz="3200" spc="-30" b="1">
                <a:latin typeface="Times New Roman"/>
                <a:cs typeface="Times New Roman"/>
              </a:rPr>
              <a:t>Varieties.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Serere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26/19,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17,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26/9.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6A,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2A</a:t>
            </a:r>
            <a:r>
              <a:rPr dirty="0" sz="3200" spc="-17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3A.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321500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preparation.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76986"/>
            <a:ext cx="8259445" cy="215138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5080" indent="-342900">
              <a:lnSpc>
                <a:spcPts val="4029"/>
              </a:lnSpc>
              <a:spcBef>
                <a:spcPts val="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give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 enough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 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settle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seedbed.</a:t>
            </a:r>
            <a:endParaRPr sz="3200">
              <a:latin typeface="Times New Roman"/>
              <a:cs typeface="Times New Roman"/>
            </a:endParaRPr>
          </a:p>
          <a:p>
            <a:pPr marL="355600" marR="173990" indent="-342900">
              <a:lnSpc>
                <a:spcPct val="105000"/>
              </a:lnSpc>
              <a:spcBef>
                <a:spcPts val="6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Seeds 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tiny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therefore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fine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tilth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contact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soil.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902178"/>
            <a:ext cx="168275" cy="125476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632" y="3084576"/>
            <a:ext cx="29171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Field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operations.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940" y="3698747"/>
            <a:ext cx="177418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202565"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Planti</a:t>
            </a:r>
            <a:r>
              <a:rPr dirty="0" sz="3200" spc="-10" b="1">
                <a:latin typeface="Times New Roman"/>
                <a:cs typeface="Times New Roman"/>
              </a:rPr>
              <a:t>n</a:t>
            </a:r>
            <a:r>
              <a:rPr dirty="0" sz="3200" b="1">
                <a:latin typeface="Times New Roman"/>
                <a:cs typeface="Times New Roman"/>
              </a:rPr>
              <a:t>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4255389"/>
            <a:ext cx="8509000" cy="215265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355600" marR="1156970" indent="-342900">
              <a:lnSpc>
                <a:spcPts val="4040"/>
              </a:lnSpc>
              <a:spcBef>
                <a:spcPts val="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broadcasting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followed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shallow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cultivation.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6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row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done,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spacing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60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x 15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0208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Artificial</a:t>
            </a:r>
            <a:r>
              <a:rPr dirty="0" sz="3200" spc="-8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insemination.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294370" cy="2830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Refers to the introduction of semen into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reproductive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tract 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syringes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tubes</a:t>
            </a:r>
            <a:endParaRPr sz="3200">
              <a:latin typeface="Times New Roman"/>
              <a:cs typeface="Times New Roman"/>
            </a:endParaRPr>
          </a:p>
          <a:p>
            <a:pPr marL="355600" marR="81280" indent="-342900">
              <a:lnSpc>
                <a:spcPct val="114999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semen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collected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inseminate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121525" cy="201358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25" b="1">
                <a:latin typeface="Times New Roman"/>
                <a:cs typeface="Times New Roman"/>
              </a:rPr>
              <a:t>Weeding.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Seedbed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maintained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free.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2187067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2243327"/>
            <a:ext cx="374459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Fertiliser</a:t>
            </a:r>
            <a:r>
              <a:rPr dirty="0" sz="3200" spc="-1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application.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777569"/>
            <a:ext cx="7942580" cy="1147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151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Apply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sulphate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ammonia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rate of 200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hectare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30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 high.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38862"/>
            <a:ext cx="159385" cy="1190625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398462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Pest and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disease </a:t>
            </a:r>
            <a:r>
              <a:rPr dirty="0" sz="3000" spc="-10" b="1">
                <a:latin typeface="Times New Roman"/>
                <a:cs typeface="Times New Roman"/>
              </a:rPr>
              <a:t>control.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7240" y="800100"/>
            <a:ext cx="93345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Pests.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28673"/>
            <a:ext cx="7419975" cy="963294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355600" marR="5080" indent="-342900">
              <a:lnSpc>
                <a:spcPts val="3779"/>
              </a:lnSpc>
              <a:spcBef>
                <a:spcPts val="2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Main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pests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bulrush </a:t>
            </a:r>
            <a:r>
              <a:rPr dirty="0" sz="3000" spc="-5">
                <a:latin typeface="Times New Roman"/>
                <a:cs typeface="Times New Roman"/>
              </a:rPr>
              <a:t>millet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birds such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weaver </a:t>
            </a:r>
            <a:r>
              <a:rPr dirty="0" sz="3000" spc="-5">
                <a:latin typeface="Times New Roman"/>
                <a:cs typeface="Times New Roman"/>
              </a:rPr>
              <a:t>birds,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quelea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25">
                <a:latin typeface="Times New Roman"/>
                <a:cs typeface="Times New Roman"/>
              </a:rPr>
              <a:t>bishop’s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birds.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2264791"/>
            <a:ext cx="159385" cy="1189990"/>
          </a:xfrm>
          <a:prstGeom prst="rect">
            <a:avLst/>
          </a:prstGeom>
        </p:spPr>
        <p:txBody>
          <a:bodyPr wrap="square" lIns="0" tIns="1371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240" y="2442972"/>
            <a:ext cx="146240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Diseases.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7240" y="3025139"/>
            <a:ext cx="249491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b="1">
                <a:latin typeface="Times New Roman"/>
                <a:cs typeface="Times New Roman"/>
              </a:rPr>
              <a:t>Downy</a:t>
            </a:r>
            <a:r>
              <a:rPr dirty="0" sz="3000" spc="-80" b="1">
                <a:latin typeface="Times New Roman"/>
                <a:cs typeface="Times New Roman"/>
              </a:rPr>
              <a:t> </a:t>
            </a:r>
            <a:r>
              <a:rPr dirty="0" sz="3000" spc="-30" b="1">
                <a:latin typeface="Times New Roman"/>
                <a:cs typeface="Times New Roman"/>
              </a:rPr>
              <a:t>mildew.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3554044"/>
            <a:ext cx="8045450" cy="260667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55600" marR="1345565" indent="-342900">
              <a:lnSpc>
                <a:spcPts val="3779"/>
              </a:lnSpc>
              <a:spcBef>
                <a:spcPts val="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17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</a:t>
            </a:r>
            <a:r>
              <a:rPr dirty="0" sz="3000">
                <a:latin typeface="Times New Roman"/>
                <a:cs typeface="Times New Roman"/>
              </a:rPr>
              <a:t> caused by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fungus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5" i="1">
                <a:latin typeface="Times New Roman"/>
                <a:cs typeface="Times New Roman"/>
              </a:rPr>
              <a:t>sclerospora </a:t>
            </a:r>
            <a:r>
              <a:rPr dirty="0" sz="3000" spc="-735" i="1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graminicola.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2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Characterized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long, </a:t>
            </a:r>
            <a:r>
              <a:rPr dirty="0" sz="3000" spc="-5">
                <a:latin typeface="Times New Roman"/>
                <a:cs typeface="Times New Roman"/>
              </a:rPr>
              <a:t>whitish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lines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leaves.</a:t>
            </a:r>
            <a:endParaRPr sz="3000">
              <a:latin typeface="Times New Roman"/>
              <a:cs typeface="Times New Roman"/>
            </a:endParaRPr>
          </a:p>
          <a:p>
            <a:pPr marL="355600" marR="90805" indent="-342900">
              <a:lnSpc>
                <a:spcPct val="1050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crop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rotation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destroying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</a:t>
            </a:r>
            <a:r>
              <a:rPr dirty="0" sz="3000" spc="-5">
                <a:latin typeface="Times New Roman"/>
                <a:cs typeface="Times New Roman"/>
              </a:rPr>
              <a:t> remains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harvesting.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2984"/>
            <a:ext cx="762000" cy="422275"/>
          </a:xfrm>
          <a:custGeom>
            <a:avLst/>
            <a:gdLst/>
            <a:ahLst/>
            <a:cxnLst/>
            <a:rect l="l" t="t" r="r" b="b"/>
            <a:pathLst>
              <a:path w="762000" h="422275">
                <a:moveTo>
                  <a:pt x="762000" y="0"/>
                </a:moveTo>
                <a:lnTo>
                  <a:pt x="0" y="0"/>
                </a:lnTo>
                <a:lnTo>
                  <a:pt x="0" y="422147"/>
                </a:lnTo>
                <a:lnTo>
                  <a:pt x="762000" y="422147"/>
                </a:lnTo>
                <a:lnTo>
                  <a:pt x="76200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3287267"/>
            <a:ext cx="931544" cy="422275"/>
          </a:xfrm>
          <a:custGeom>
            <a:avLst/>
            <a:gdLst/>
            <a:ahLst/>
            <a:cxnLst/>
            <a:rect l="l" t="t" r="r" b="b"/>
            <a:pathLst>
              <a:path w="931544" h="422275">
                <a:moveTo>
                  <a:pt x="931163" y="0"/>
                </a:moveTo>
                <a:lnTo>
                  <a:pt x="0" y="0"/>
                </a:lnTo>
                <a:lnTo>
                  <a:pt x="0" y="422147"/>
                </a:lnTo>
                <a:lnTo>
                  <a:pt x="931163" y="422147"/>
                </a:lnTo>
                <a:lnTo>
                  <a:pt x="931163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29717"/>
            <a:ext cx="8382000" cy="6096000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3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Rust.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Caused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fungus </a:t>
            </a:r>
            <a:r>
              <a:rPr dirty="0" sz="3000" i="1">
                <a:latin typeface="Times New Roman"/>
                <a:cs typeface="Times New Roman"/>
              </a:rPr>
              <a:t>Puccinia</a:t>
            </a:r>
            <a:r>
              <a:rPr dirty="0" sz="3000" spc="5" i="1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penniseti.</a:t>
            </a:r>
            <a:endParaRPr sz="3000">
              <a:latin typeface="Times New Roman"/>
              <a:cs typeface="Times New Roman"/>
            </a:endParaRPr>
          </a:p>
          <a:p>
            <a:pPr marL="355600" marR="923290" indent="-342900">
              <a:lnSpc>
                <a:spcPct val="1151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Characterized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pustules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develops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leaves.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planting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resistant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varieties.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Ergot.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-17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fungal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Clavicepts</a:t>
            </a:r>
            <a:r>
              <a:rPr dirty="0" sz="3000" spc="30" i="1">
                <a:latin typeface="Times New Roman"/>
                <a:cs typeface="Times New Roman"/>
              </a:rPr>
              <a:t> </a:t>
            </a:r>
            <a:r>
              <a:rPr dirty="0" sz="3000" spc="-10" i="1">
                <a:latin typeface="Times New Roman"/>
                <a:cs typeface="Times New Roman"/>
              </a:rPr>
              <a:t>microcephala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Affected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heads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become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sticky.</a:t>
            </a:r>
            <a:endParaRPr sz="3000">
              <a:latin typeface="Times New Roman"/>
              <a:cs typeface="Times New Roman"/>
            </a:endParaRPr>
          </a:p>
          <a:p>
            <a:pPr marL="355600" marR="43180" indent="-342900">
              <a:lnSpc>
                <a:spcPct val="114999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use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certified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seeds,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rotation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destruction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infected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crop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residues</a:t>
            </a:r>
            <a:r>
              <a:rPr dirty="0" sz="3000" i="1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1923414" cy="451484"/>
          </a:xfrm>
          <a:custGeom>
            <a:avLst/>
            <a:gdLst/>
            <a:ahLst/>
            <a:cxnLst/>
            <a:rect l="l" t="t" r="r" b="b"/>
            <a:pathLst>
              <a:path w="1923414" h="451484">
                <a:moveTo>
                  <a:pt x="1923288" y="0"/>
                </a:moveTo>
                <a:lnTo>
                  <a:pt x="0" y="0"/>
                </a:lnTo>
                <a:lnTo>
                  <a:pt x="0" y="451104"/>
                </a:lnTo>
                <a:lnTo>
                  <a:pt x="1923288" y="451104"/>
                </a:lnTo>
                <a:lnTo>
                  <a:pt x="192328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24231"/>
            <a:ext cx="7865745" cy="313563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Harvesting.</a:t>
            </a:r>
            <a:endParaRPr sz="3200">
              <a:latin typeface="Times New Roman"/>
              <a:cs typeface="Times New Roman"/>
            </a:endParaRPr>
          </a:p>
          <a:p>
            <a:pPr marL="355600" marR="142875" indent="-342900">
              <a:lnSpc>
                <a:spcPct val="114999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done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heads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knife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sickle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dried.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Threshing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beating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heads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63245"/>
            <a:ext cx="159385" cy="109601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541528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b="1">
                <a:latin typeface="Times New Roman"/>
                <a:cs typeface="Times New Roman"/>
              </a:rPr>
              <a:t>PRODUCTION</a:t>
            </a:r>
            <a:r>
              <a:rPr dirty="0" sz="3000" spc="-7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14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SORGHUM.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7927" y="729995"/>
            <a:ext cx="404558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Ecological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requirements.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2940" y="3308603"/>
            <a:ext cx="1423670" cy="422275"/>
          </a:xfrm>
          <a:custGeom>
            <a:avLst/>
            <a:gdLst/>
            <a:ahLst/>
            <a:cxnLst/>
            <a:rect l="l" t="t" r="r" b="b"/>
            <a:pathLst>
              <a:path w="1423670" h="422275">
                <a:moveTo>
                  <a:pt x="1423416" y="0"/>
                </a:moveTo>
                <a:lnTo>
                  <a:pt x="0" y="0"/>
                </a:lnTo>
                <a:lnTo>
                  <a:pt x="0" y="422148"/>
                </a:lnTo>
                <a:lnTo>
                  <a:pt x="1423416" y="422148"/>
                </a:lnTo>
                <a:lnTo>
                  <a:pt x="142341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7340" y="1126356"/>
            <a:ext cx="8321040" cy="3683635"/>
          </a:xfrm>
          <a:prstGeom prst="rect">
            <a:avLst/>
          </a:prstGeom>
        </p:spPr>
        <p:txBody>
          <a:bodyPr wrap="square" lIns="0" tIns="990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Requires</a:t>
            </a:r>
            <a:r>
              <a:rPr dirty="0" sz="3000" spc="-5">
                <a:latin typeface="Times New Roman"/>
                <a:cs typeface="Times New Roman"/>
              </a:rPr>
              <a:t> rainfall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420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mm 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630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mm per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annum.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60"/>
              </a:lnSpc>
              <a:spcBef>
                <a:spcPts val="9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Requires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grows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well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areas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below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 </a:t>
            </a:r>
            <a:r>
              <a:rPr dirty="0" sz="3000" spc="-5">
                <a:latin typeface="Times New Roman"/>
                <a:cs typeface="Times New Roman"/>
              </a:rPr>
              <a:t>altitude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1500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 above </a:t>
            </a:r>
            <a:r>
              <a:rPr dirty="0" sz="3000" spc="-5">
                <a:latin typeface="Times New Roman"/>
                <a:cs typeface="Times New Roman"/>
              </a:rPr>
              <a:t>sea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level.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Requires</a:t>
            </a:r>
            <a:r>
              <a:rPr dirty="0" sz="3000" spc="-5">
                <a:latin typeface="Times New Roman"/>
                <a:cs typeface="Times New Roman"/>
              </a:rPr>
              <a:t> fairly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fertile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well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drained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soils.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30" b="1">
                <a:latin typeface="Times New Roman"/>
                <a:cs typeface="Times New Roman"/>
              </a:rPr>
              <a:t>Varieties.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Dobbs.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Serena.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349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307340" y="4863541"/>
            <a:ext cx="15938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3439" y="4916423"/>
            <a:ext cx="778002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spc="-5" b="1">
                <a:latin typeface="Times New Roman"/>
                <a:cs typeface="Times New Roman"/>
              </a:rPr>
              <a:t>Selection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and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preparation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planting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materials.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5407863"/>
            <a:ext cx="6899909" cy="909319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355600" marR="5080" indent="-342900">
              <a:lnSpc>
                <a:spcPts val="3360"/>
              </a:lnSpc>
              <a:spcBef>
                <a:spcPts val="40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Seeds </a:t>
            </a:r>
            <a:r>
              <a:rPr dirty="0" sz="3000">
                <a:latin typeface="Times New Roman"/>
                <a:cs typeface="Times New Roman"/>
              </a:rPr>
              <a:t>are prepared by </a:t>
            </a:r>
            <a:r>
              <a:rPr dirty="0" sz="3000" spc="-5">
                <a:latin typeface="Times New Roman"/>
                <a:cs typeface="Times New Roman"/>
              </a:rPr>
              <a:t>threshing </a:t>
            </a:r>
            <a:r>
              <a:rPr dirty="0" sz="3000">
                <a:latin typeface="Times New Roman"/>
                <a:cs typeface="Times New Roman"/>
              </a:rPr>
              <a:t>dry heads,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winnowing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then seed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dressing.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3245"/>
            <a:ext cx="159385" cy="109601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27311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Field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operations.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729995"/>
            <a:ext cx="16611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90500"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Plant</a:t>
            </a:r>
            <a:r>
              <a:rPr dirty="0" sz="3000" spc="-20" b="1">
                <a:latin typeface="Times New Roman"/>
                <a:cs typeface="Times New Roman"/>
              </a:rPr>
              <a:t>i</a:t>
            </a:r>
            <a:r>
              <a:rPr dirty="0" sz="3000" spc="-5" b="1">
                <a:latin typeface="Times New Roman"/>
                <a:cs typeface="Times New Roman"/>
              </a:rPr>
              <a:t>ng.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21994"/>
            <a:ext cx="8267700" cy="284861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55600" marR="5080" indent="-342900">
              <a:lnSpc>
                <a:spcPts val="3350"/>
              </a:lnSpc>
              <a:spcBef>
                <a:spcPts val="42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broadcasting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seeds</a:t>
            </a:r>
            <a:r>
              <a:rPr dirty="0" sz="3000">
                <a:latin typeface="Times New Roman"/>
                <a:cs typeface="Times New Roman"/>
              </a:rPr>
              <a:t> on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prepared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or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seedbed.</a:t>
            </a:r>
            <a:endParaRPr sz="3000">
              <a:latin typeface="Times New Roman"/>
              <a:cs typeface="Times New Roman"/>
            </a:endParaRPr>
          </a:p>
          <a:p>
            <a:pPr marL="355600" marR="361950" indent="-342900">
              <a:lnSpc>
                <a:spcPts val="3360"/>
              </a:lnSpc>
              <a:spcBef>
                <a:spcPts val="9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Sorghum</a:t>
            </a:r>
            <a:r>
              <a:rPr dirty="0" sz="3000" spc="-5">
                <a:latin typeface="Times New Roman"/>
                <a:cs typeface="Times New Roman"/>
              </a:rPr>
              <a:t> is intercropped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other crops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maize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beans.</a:t>
            </a:r>
            <a:endParaRPr sz="3000">
              <a:latin typeface="Times New Roman"/>
              <a:cs typeface="Times New Roman"/>
            </a:endParaRPr>
          </a:p>
          <a:p>
            <a:pPr marL="355600" marR="34925" indent="-342900">
              <a:lnSpc>
                <a:spcPts val="3350"/>
              </a:lnSpc>
              <a:spcBef>
                <a:spcPts val="9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Can also be </a:t>
            </a:r>
            <a:r>
              <a:rPr dirty="0" sz="3000" spc="-5">
                <a:latin typeface="Times New Roman"/>
                <a:cs typeface="Times New Roman"/>
              </a:rPr>
              <a:t>planted as </a:t>
            </a:r>
            <a:r>
              <a:rPr dirty="0" sz="3000">
                <a:latin typeface="Times New Roman"/>
                <a:cs typeface="Times New Roman"/>
              </a:rPr>
              <a:t>pure stand at a spacing of 60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cm to 15 cm.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4124325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940" y="4177284"/>
            <a:ext cx="3510279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spc="-5" b="1">
                <a:latin typeface="Times New Roman"/>
                <a:cs typeface="Times New Roman"/>
              </a:rPr>
              <a:t>Fertiliser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application.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4668088"/>
            <a:ext cx="7371715" cy="1841500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55600" marR="294640" indent="-342900">
              <a:lnSpc>
                <a:spcPts val="3360"/>
              </a:lnSpc>
              <a:spcBef>
                <a:spcPts val="41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Sorghum </a:t>
            </a:r>
            <a:r>
              <a:rPr dirty="0" sz="3000">
                <a:latin typeface="Times New Roman"/>
                <a:cs typeface="Times New Roman"/>
              </a:rPr>
              <a:t>responds well in </a:t>
            </a:r>
            <a:r>
              <a:rPr dirty="0" sz="3000" spc="-5">
                <a:latin typeface="Times New Roman"/>
                <a:cs typeface="Times New Roman"/>
              </a:rPr>
              <a:t>farmyard manure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application.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79700"/>
              </a:lnSpc>
              <a:spcBef>
                <a:spcPts val="15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Fertilisers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commonly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sorghum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6068"/>
            <a:ext cx="136525" cy="95250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2500" spc="-5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2500" spc="-5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6595"/>
            <a:ext cx="3310254" cy="350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20"/>
              </a:lnSpc>
            </a:pPr>
            <a:r>
              <a:rPr dirty="0" sz="2500" spc="-5" b="1">
                <a:latin typeface="Times New Roman"/>
                <a:cs typeface="Times New Roman"/>
              </a:rPr>
              <a:t>Pest</a:t>
            </a:r>
            <a:r>
              <a:rPr dirty="0" sz="2500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and</a:t>
            </a:r>
            <a:r>
              <a:rPr dirty="0" sz="2500" spc="-20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disease</a:t>
            </a:r>
            <a:r>
              <a:rPr dirty="0" sz="2500" spc="25" b="1">
                <a:latin typeface="Times New Roman"/>
                <a:cs typeface="Times New Roman"/>
              </a:rPr>
              <a:t> </a:t>
            </a:r>
            <a:r>
              <a:rPr dirty="0" sz="2500" spc="-10" b="1">
                <a:latin typeface="Times New Roman"/>
                <a:cs typeface="Times New Roman"/>
              </a:rPr>
              <a:t>control.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659891"/>
            <a:ext cx="936625" cy="350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58115">
              <a:lnSpc>
                <a:spcPts val="2720"/>
              </a:lnSpc>
            </a:pPr>
            <a:r>
              <a:rPr dirty="0" sz="2500" spc="-5" b="1">
                <a:latin typeface="Times New Roman"/>
                <a:cs typeface="Times New Roman"/>
              </a:rPr>
              <a:t>P</a:t>
            </a:r>
            <a:r>
              <a:rPr dirty="0" sz="2500" spc="-15" b="1">
                <a:latin typeface="Times New Roman"/>
                <a:cs typeface="Times New Roman"/>
              </a:rPr>
              <a:t>e</a:t>
            </a:r>
            <a:r>
              <a:rPr dirty="0" sz="2500" spc="-5" b="1">
                <a:latin typeface="Times New Roman"/>
                <a:cs typeface="Times New Roman"/>
              </a:rPr>
              <a:t>sts.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992784"/>
            <a:ext cx="8350884" cy="528447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 b="1">
                <a:latin typeface="Times New Roman"/>
                <a:cs typeface="Times New Roman"/>
              </a:rPr>
              <a:t>Birds-</a:t>
            </a:r>
            <a:r>
              <a:rPr dirty="0" sz="2500" spc="-5">
                <a:latin typeface="Times New Roman"/>
                <a:cs typeface="Times New Roman"/>
              </a:rPr>
              <a:t>causes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crop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loss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15">
                <a:latin typeface="Times New Roman"/>
                <a:cs typeface="Times New Roman"/>
              </a:rPr>
              <a:t>sorghum.</a:t>
            </a:r>
            <a:endParaRPr sz="25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2500" spc="-5">
                <a:latin typeface="Times New Roman"/>
                <a:cs typeface="Times New Roman"/>
              </a:rPr>
              <a:t>They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include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quelea,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weaver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bird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20">
                <a:latin typeface="Times New Roman"/>
                <a:cs typeface="Times New Roman"/>
              </a:rPr>
              <a:t>bishop’s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birds.</a:t>
            </a:r>
            <a:endParaRPr sz="2500">
              <a:latin typeface="Times New Roman"/>
              <a:cs typeface="Times New Roman"/>
            </a:endParaRPr>
          </a:p>
          <a:p>
            <a:pPr lvl="1" marL="469900" marR="338455" indent="-342900">
              <a:lnSpc>
                <a:spcPts val="2800"/>
              </a:lnSpc>
              <a:spcBef>
                <a:spcPts val="969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2500" spc="-5">
                <a:latin typeface="Times New Roman"/>
                <a:cs typeface="Times New Roman"/>
              </a:rPr>
              <a:t>Controlled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by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scaring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them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15">
                <a:latin typeface="Times New Roman"/>
                <a:cs typeface="Times New Roman"/>
              </a:rPr>
              <a:t>off,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explosives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or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poison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traps.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 b="1">
                <a:latin typeface="Times New Roman"/>
                <a:cs typeface="Times New Roman"/>
              </a:rPr>
              <a:t>Sorghum</a:t>
            </a:r>
            <a:r>
              <a:rPr dirty="0" sz="2500" spc="-10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shoot </a:t>
            </a:r>
            <a:r>
              <a:rPr dirty="0" sz="2500" spc="-40" b="1">
                <a:latin typeface="Times New Roman"/>
                <a:cs typeface="Times New Roman"/>
              </a:rPr>
              <a:t>fly.</a:t>
            </a:r>
            <a:endParaRPr sz="25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2500" spc="-5">
                <a:latin typeface="Times New Roman"/>
                <a:cs typeface="Times New Roman"/>
              </a:rPr>
              <a:t>Feed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on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young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stems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killing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shoot.</a:t>
            </a:r>
            <a:endParaRPr sz="2500">
              <a:latin typeface="Times New Roman"/>
              <a:cs typeface="Times New Roman"/>
            </a:endParaRPr>
          </a:p>
          <a:p>
            <a:pPr lvl="1" marL="469900" marR="5080" indent="-342900">
              <a:lnSpc>
                <a:spcPts val="2800"/>
              </a:lnSpc>
              <a:spcBef>
                <a:spcPts val="97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2500" spc="-5">
                <a:latin typeface="Times New Roman"/>
                <a:cs typeface="Times New Roman"/>
              </a:rPr>
              <a:t>Controlled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by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early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planting,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closed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season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application</a:t>
            </a:r>
            <a:r>
              <a:rPr dirty="0" sz="2500" spc="7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insecticides.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 b="1">
                <a:latin typeface="Times New Roman"/>
                <a:cs typeface="Times New Roman"/>
              </a:rPr>
              <a:t>Stem</a:t>
            </a:r>
            <a:r>
              <a:rPr dirty="0" sz="2500" spc="-15" b="1">
                <a:latin typeface="Times New Roman"/>
                <a:cs typeface="Times New Roman"/>
              </a:rPr>
              <a:t> borers.</a:t>
            </a:r>
            <a:endParaRPr sz="25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65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2500" spc="-5">
                <a:latin typeface="Times New Roman"/>
                <a:cs typeface="Times New Roman"/>
              </a:rPr>
              <a:t>Bore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holes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into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centre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stems.</a:t>
            </a:r>
            <a:endParaRPr sz="2500">
              <a:latin typeface="Times New Roman"/>
              <a:cs typeface="Times New Roman"/>
            </a:endParaRPr>
          </a:p>
          <a:p>
            <a:pPr lvl="1" marL="469900" marR="147320" indent="-342900">
              <a:lnSpc>
                <a:spcPts val="2800"/>
              </a:lnSpc>
              <a:spcBef>
                <a:spcPts val="96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2500" spc="-5">
                <a:latin typeface="Times New Roman"/>
                <a:cs typeface="Times New Roman"/>
              </a:rPr>
              <a:t>Controlled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by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insecticides</a:t>
            </a:r>
            <a:r>
              <a:rPr dirty="0" sz="2500" spc="6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proper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disposal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crop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remains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after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harvesting.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3316223"/>
            <a:ext cx="1880870" cy="381000"/>
          </a:xfrm>
          <a:custGeom>
            <a:avLst/>
            <a:gdLst/>
            <a:ahLst/>
            <a:cxnLst/>
            <a:rect l="l" t="t" r="r" b="b"/>
            <a:pathLst>
              <a:path w="1880870" h="381000">
                <a:moveTo>
                  <a:pt x="1880616" y="0"/>
                </a:moveTo>
                <a:lnTo>
                  <a:pt x="257556" y="0"/>
                </a:lnTo>
                <a:lnTo>
                  <a:pt x="0" y="0"/>
                </a:lnTo>
                <a:lnTo>
                  <a:pt x="0" y="381000"/>
                </a:lnTo>
                <a:lnTo>
                  <a:pt x="257556" y="381000"/>
                </a:lnTo>
                <a:lnTo>
                  <a:pt x="1880616" y="381000"/>
                </a:lnTo>
                <a:lnTo>
                  <a:pt x="188061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44958"/>
            <a:ext cx="8166100" cy="612457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469900" indent="-342900">
              <a:lnSpc>
                <a:spcPct val="100000"/>
              </a:lnSpc>
              <a:spcBef>
                <a:spcPts val="1060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2700" b="1">
                <a:latin typeface="Times New Roman"/>
                <a:cs typeface="Times New Roman"/>
              </a:rPr>
              <a:t>Diseases.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10">
                <a:latin typeface="Times New Roman"/>
                <a:cs typeface="Times New Roman"/>
              </a:rPr>
              <a:t>Sorghum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attacked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following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diseases: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2700">
                <a:latin typeface="Courier New"/>
                <a:cs typeface="Courier New"/>
              </a:rPr>
              <a:t>o</a:t>
            </a:r>
            <a:endParaRPr sz="2700">
              <a:latin typeface="Courier New"/>
              <a:cs typeface="Courier New"/>
            </a:endParaRPr>
          </a:p>
          <a:p>
            <a:pPr marL="355600">
              <a:lnSpc>
                <a:spcPct val="100000"/>
              </a:lnSpc>
              <a:spcBef>
                <a:spcPts val="160"/>
              </a:spcBef>
            </a:pPr>
            <a:r>
              <a:rPr dirty="0" sz="2700">
                <a:latin typeface="Times New Roman"/>
                <a:cs typeface="Times New Roman"/>
              </a:rPr>
              <a:t>leaf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blight.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2700">
                <a:latin typeface="Courier New"/>
                <a:cs typeface="Courier New"/>
              </a:rPr>
              <a:t>o</a:t>
            </a:r>
            <a:r>
              <a:rPr dirty="0" sz="2700" spc="-545">
                <a:latin typeface="Courier New"/>
                <a:cs typeface="Courier New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Ant</a:t>
            </a:r>
            <a:r>
              <a:rPr dirty="0" sz="2700" spc="5">
                <a:latin typeface="Times New Roman"/>
                <a:cs typeface="Times New Roman"/>
              </a:rPr>
              <a:t>h</a:t>
            </a:r>
            <a:r>
              <a:rPr dirty="0" sz="2700">
                <a:latin typeface="Times New Roman"/>
                <a:cs typeface="Times New Roman"/>
              </a:rPr>
              <a:t>rac</a:t>
            </a:r>
            <a:r>
              <a:rPr dirty="0" sz="2700" spc="5">
                <a:latin typeface="Times New Roman"/>
                <a:cs typeface="Times New Roman"/>
              </a:rPr>
              <a:t>n</a:t>
            </a:r>
            <a:r>
              <a:rPr dirty="0" sz="2700" spc="-5">
                <a:latin typeface="Times New Roman"/>
                <a:cs typeface="Times New Roman"/>
              </a:rPr>
              <a:t>o</a:t>
            </a:r>
            <a:r>
              <a:rPr dirty="0" sz="2700">
                <a:latin typeface="Times New Roman"/>
                <a:cs typeface="Times New Roman"/>
              </a:rPr>
              <a:t>s</a:t>
            </a:r>
            <a:r>
              <a:rPr dirty="0" sz="2700">
                <a:latin typeface="Times New Roman"/>
                <a:cs typeface="Times New Roman"/>
              </a:rPr>
              <a:t>e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2700">
                <a:latin typeface="Courier New"/>
                <a:cs typeface="Courier New"/>
              </a:rPr>
              <a:t>o</a:t>
            </a:r>
            <a:r>
              <a:rPr dirty="0" sz="2700" spc="-545">
                <a:latin typeface="Courier New"/>
                <a:cs typeface="Courier New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</a:t>
            </a:r>
            <a:r>
              <a:rPr dirty="0" sz="2700">
                <a:latin typeface="Times New Roman"/>
                <a:cs typeface="Times New Roman"/>
              </a:rPr>
              <a:t>o</a:t>
            </a:r>
            <a:r>
              <a:rPr dirty="0" sz="2700">
                <a:latin typeface="Times New Roman"/>
                <a:cs typeface="Times New Roman"/>
              </a:rPr>
              <a:t>o</a:t>
            </a:r>
            <a:r>
              <a:rPr dirty="0" sz="2700" spc="5">
                <a:latin typeface="Times New Roman"/>
                <a:cs typeface="Times New Roman"/>
              </a:rPr>
              <a:t>t</a:t>
            </a:r>
            <a:r>
              <a:rPr dirty="0" sz="2700">
                <a:latin typeface="Times New Roman"/>
                <a:cs typeface="Times New Roman"/>
              </a:rPr>
              <a:t>y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</a:t>
            </a:r>
            <a:r>
              <a:rPr dirty="0" sz="2700">
                <a:latin typeface="Times New Roman"/>
                <a:cs typeface="Times New Roman"/>
              </a:rPr>
              <a:t>t</a:t>
            </a:r>
            <a:r>
              <a:rPr dirty="0" sz="2700">
                <a:latin typeface="Times New Roman"/>
                <a:cs typeface="Times New Roman"/>
              </a:rPr>
              <a:t>ri</a:t>
            </a:r>
            <a:r>
              <a:rPr dirty="0" sz="2700" spc="10">
                <a:latin typeface="Times New Roman"/>
                <a:cs typeface="Times New Roman"/>
              </a:rPr>
              <a:t>p</a:t>
            </a:r>
            <a:r>
              <a:rPr dirty="0" sz="2700">
                <a:latin typeface="Times New Roman"/>
                <a:cs typeface="Times New Roman"/>
              </a:rPr>
              <a:t>e.</a:t>
            </a:r>
            <a:endParaRPr sz="2700">
              <a:latin typeface="Times New Roman"/>
              <a:cs typeface="Times New Roman"/>
            </a:endParaRPr>
          </a:p>
          <a:p>
            <a:pPr marL="269875">
              <a:lnSpc>
                <a:spcPct val="100000"/>
              </a:lnSpc>
              <a:spcBef>
                <a:spcPts val="960"/>
              </a:spcBef>
            </a:pPr>
            <a:r>
              <a:rPr dirty="0" sz="2700" b="1">
                <a:latin typeface="Times New Roman"/>
                <a:cs typeface="Times New Roman"/>
              </a:rPr>
              <a:t>Harvesting.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200"/>
              </a:lnSpc>
              <a:spcBef>
                <a:spcPts val="7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10">
                <a:latin typeface="Times New Roman"/>
                <a:cs typeface="Times New Roman"/>
              </a:rPr>
              <a:t>Sorghum </a:t>
            </a:r>
            <a:r>
              <a:rPr dirty="0" sz="2700" spc="-5">
                <a:latin typeface="Times New Roman"/>
                <a:cs typeface="Times New Roman"/>
              </a:rPr>
              <a:t>is </a:t>
            </a:r>
            <a:r>
              <a:rPr dirty="0" sz="2700">
                <a:latin typeface="Times New Roman"/>
                <a:cs typeface="Times New Roman"/>
              </a:rPr>
              <a:t>ready for harvesting </a:t>
            </a:r>
            <a:r>
              <a:rPr dirty="0" sz="2700" spc="-5">
                <a:latin typeface="Times New Roman"/>
                <a:cs typeface="Times New Roman"/>
              </a:rPr>
              <a:t>after </a:t>
            </a:r>
            <a:r>
              <a:rPr dirty="0" sz="2700">
                <a:latin typeface="Times New Roman"/>
                <a:cs typeface="Times New Roman"/>
              </a:rPr>
              <a:t>3 to 4 </a:t>
            </a:r>
            <a:r>
              <a:rPr dirty="0" sz="2700" spc="-5">
                <a:latin typeface="Times New Roman"/>
                <a:cs typeface="Times New Roman"/>
              </a:rPr>
              <a:t>months after </a:t>
            </a:r>
            <a:r>
              <a:rPr dirty="0" sz="2700" spc="-66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planting.</a:t>
            </a:r>
            <a:endParaRPr sz="2700">
              <a:latin typeface="Times New Roman"/>
              <a:cs typeface="Times New Roman"/>
            </a:endParaRPr>
          </a:p>
          <a:p>
            <a:pPr marL="355600" marR="371475" indent="-342900">
              <a:lnSpc>
                <a:spcPct val="104800"/>
              </a:lnSpc>
              <a:spcBef>
                <a:spcPts val="8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heads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cut </a:t>
            </a:r>
            <a:r>
              <a:rPr dirty="0" sz="2700" spc="-20">
                <a:latin typeface="Times New Roman"/>
                <a:cs typeface="Times New Roman"/>
              </a:rPr>
              <a:t>off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sharp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knife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then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dried.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Dried </a:t>
            </a:r>
            <a:r>
              <a:rPr dirty="0" sz="2700" spc="-10">
                <a:latin typeface="Times New Roman"/>
                <a:cs typeface="Times New Roman"/>
              </a:rPr>
              <a:t>sorghum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then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threshed,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winnowed 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stored.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168275" cy="135191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9885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PRODUCTION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BEANS.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918972"/>
            <a:ext cx="43465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202565"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Ecological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requirement.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48714"/>
            <a:ext cx="8503285" cy="435991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Beans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range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soils.</a:t>
            </a:r>
            <a:endParaRPr sz="3200">
              <a:latin typeface="Times New Roman"/>
              <a:cs typeface="Times New Roman"/>
            </a:endParaRPr>
          </a:p>
          <a:p>
            <a:pPr marL="355600" marR="575945" indent="-342900">
              <a:lnSpc>
                <a:spcPct val="114999"/>
              </a:lnSpc>
              <a:spcBef>
                <a:spcPts val="8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Beans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thrive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 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drained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loam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rich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in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organic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matter.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Beans require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moist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soils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moderate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rainfall.</a:t>
            </a:r>
            <a:endParaRPr sz="3200">
              <a:latin typeface="Times New Roman"/>
              <a:cs typeface="Times New Roman"/>
            </a:endParaRPr>
          </a:p>
          <a:p>
            <a:pPr marL="355600" marR="25400" indent="-342900">
              <a:lnSpc>
                <a:spcPct val="115100"/>
              </a:lnSpc>
              <a:spcBef>
                <a:spcPts val="7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Beans </a:t>
            </a:r>
            <a:r>
              <a:rPr dirty="0" sz="3200" spc="-10">
                <a:latin typeface="Times New Roman"/>
                <a:cs typeface="Times New Roman"/>
              </a:rPr>
              <a:t>don’t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 because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sprouting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beans.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7132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6408"/>
            <a:ext cx="270383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spc="-30" b="1">
                <a:latin typeface="Times New Roman"/>
                <a:cs typeface="Times New Roman"/>
              </a:rPr>
              <a:t>Varieties</a:t>
            </a:r>
            <a:r>
              <a:rPr dirty="0" sz="2700" spc="-4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Beans.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00785"/>
            <a:ext cx="8505190" cy="183515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5080" indent="-342900">
              <a:lnSpc>
                <a:spcPts val="3400"/>
              </a:lnSpc>
              <a:spcBef>
                <a:spcPts val="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Bean varieties </a:t>
            </a:r>
            <a:r>
              <a:rPr dirty="0" sz="2700" spc="-5">
                <a:latin typeface="Times New Roman"/>
                <a:cs typeface="Times New Roman"/>
              </a:rPr>
              <a:t>for </a:t>
            </a:r>
            <a:r>
              <a:rPr dirty="0" sz="2700">
                <a:latin typeface="Times New Roman"/>
                <a:cs typeface="Times New Roman"/>
              </a:rPr>
              <a:t>producing dry beans include: rose coco,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mwezi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moja, </a:t>
            </a:r>
            <a:r>
              <a:rPr dirty="0" sz="2700">
                <a:latin typeface="Times New Roman"/>
                <a:cs typeface="Times New Roman"/>
              </a:rPr>
              <a:t>Canadian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wonder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wairimu,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Mexican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142.</a:t>
            </a:r>
            <a:endParaRPr sz="2700">
              <a:latin typeface="Times New Roman"/>
              <a:cs typeface="Times New Roman"/>
            </a:endParaRPr>
          </a:p>
          <a:p>
            <a:pPr marL="355600" marR="746760" indent="-342900">
              <a:lnSpc>
                <a:spcPct val="105300"/>
              </a:lnSpc>
              <a:spcBef>
                <a:spcPts val="6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Bean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varieties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 </a:t>
            </a:r>
            <a:r>
              <a:rPr dirty="0" sz="2700">
                <a:latin typeface="Times New Roman"/>
                <a:cs typeface="Times New Roman"/>
              </a:rPr>
              <a:t>green pods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include: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tom,</a:t>
            </a:r>
            <a:r>
              <a:rPr dirty="0" sz="2700" spc="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saxa,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mater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piece,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mondel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etc.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632075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2680716"/>
            <a:ext cx="7007859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b="1">
                <a:latin typeface="Times New Roman"/>
                <a:cs typeface="Times New Roman"/>
              </a:rPr>
              <a:t>Selection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and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preparation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planting </a:t>
            </a:r>
            <a:r>
              <a:rPr dirty="0" sz="2700" b="1">
                <a:latin typeface="Times New Roman"/>
                <a:cs typeface="Times New Roman"/>
              </a:rPr>
              <a:t>materials.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043300"/>
            <a:ext cx="7973695" cy="302577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Seeds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dried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before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planted.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Seeds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not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damaged</a:t>
            </a:r>
            <a:r>
              <a:rPr dirty="0" sz="2700">
                <a:latin typeface="Times New Roman"/>
                <a:cs typeface="Times New Roman"/>
              </a:rPr>
              <a:t> or wrinkled.</a:t>
            </a:r>
            <a:endParaRPr sz="2700">
              <a:latin typeface="Times New Roman"/>
              <a:cs typeface="Times New Roman"/>
            </a:endParaRPr>
          </a:p>
          <a:p>
            <a:pPr marL="355600" marR="231775" indent="-342900">
              <a:lnSpc>
                <a:spcPct val="104800"/>
              </a:lnSpc>
              <a:spcBef>
                <a:spcPts val="8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dressed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appropriate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chemicals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borne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pests.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2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Inoculate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seeds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right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strain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rhizobium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encourage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nitrogen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fixation.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6503034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artificial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insemination.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01370"/>
            <a:ext cx="8195945" cy="56356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10160" indent="-342900">
              <a:lnSpc>
                <a:spcPts val="4029"/>
              </a:lnSpc>
              <a:spcBef>
                <a:spcPts val="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Semen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superior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bull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be 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serve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cows.</a:t>
            </a:r>
            <a:endParaRPr sz="3200">
              <a:latin typeface="Times New Roman"/>
              <a:cs typeface="Times New Roman"/>
            </a:endParaRPr>
          </a:p>
          <a:p>
            <a:pPr marL="355600" marR="18415" indent="-342900">
              <a:lnSpc>
                <a:spcPts val="4029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transmission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easy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inbreeding.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large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bulls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injuring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small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cows.</a:t>
            </a:r>
            <a:endParaRPr sz="3200">
              <a:latin typeface="Times New Roman"/>
              <a:cs typeface="Times New Roman"/>
            </a:endParaRPr>
          </a:p>
          <a:p>
            <a:pPr marL="355600" marR="30480" indent="-342900">
              <a:lnSpc>
                <a:spcPct val="10500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Sires </a:t>
            </a:r>
            <a:r>
              <a:rPr dirty="0" sz="3200" spc="-5">
                <a:latin typeface="Times New Roman"/>
                <a:cs typeface="Times New Roman"/>
              </a:rPr>
              <a:t>that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unable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serve cows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heavy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weight or injury can produce semen to serve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cows.</a:t>
            </a:r>
            <a:endParaRPr sz="3200">
              <a:latin typeface="Times New Roman"/>
              <a:cs typeface="Times New Roman"/>
            </a:endParaRPr>
          </a:p>
          <a:p>
            <a:pPr marL="355600" marR="40005" indent="-342900">
              <a:lnSpc>
                <a:spcPct val="10500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expenses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bull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veterinary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bills.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30105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Land</a:t>
            </a:r>
            <a:r>
              <a:rPr dirty="0" sz="3000" spc="-7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preparation.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88010"/>
            <a:ext cx="8380095" cy="1541780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Beans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required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fine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tilth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since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they have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seeds.</a:t>
            </a:r>
            <a:endParaRPr sz="3000">
              <a:latin typeface="Times New Roman"/>
              <a:cs typeface="Times New Roman"/>
            </a:endParaRPr>
          </a:p>
          <a:p>
            <a:pPr marL="355600" marR="48260" indent="-342900">
              <a:lnSpc>
                <a:spcPts val="3350"/>
              </a:lnSpc>
              <a:spcBef>
                <a:spcPts val="10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Primary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cultivation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 secondary </a:t>
            </a:r>
            <a:r>
              <a:rPr dirty="0" sz="3000" spc="-5">
                <a:latin typeface="Times New Roman"/>
                <a:cs typeface="Times New Roman"/>
              </a:rPr>
              <a:t>cultivation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enough.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106295"/>
            <a:ext cx="159385" cy="1095375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439" y="2237232"/>
            <a:ext cx="27311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Field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operations.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940" y="2772155"/>
            <a:ext cx="16611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90500"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Plant</a:t>
            </a:r>
            <a:r>
              <a:rPr dirty="0" sz="3000" spc="-20" b="1">
                <a:latin typeface="Times New Roman"/>
                <a:cs typeface="Times New Roman"/>
              </a:rPr>
              <a:t>i</a:t>
            </a:r>
            <a:r>
              <a:rPr dirty="0" sz="3000" spc="-5" b="1">
                <a:latin typeface="Times New Roman"/>
                <a:cs typeface="Times New Roman"/>
              </a:rPr>
              <a:t>ng.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3175581"/>
            <a:ext cx="8218170" cy="314198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Planting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 </a:t>
            </a:r>
            <a:r>
              <a:rPr dirty="0" sz="3000">
                <a:latin typeface="Times New Roman"/>
                <a:cs typeface="Times New Roman"/>
              </a:rPr>
              <a:t>be done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onset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rains.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2-3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seeds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placed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hole.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-17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spacing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30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45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x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15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cm should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10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Diammonium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phosphate</a:t>
            </a:r>
            <a:r>
              <a:rPr dirty="0" sz="3000">
                <a:latin typeface="Times New Roman"/>
                <a:cs typeface="Times New Roman"/>
              </a:rPr>
              <a:t> should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 </a:t>
            </a:r>
            <a:r>
              <a:rPr dirty="0" sz="3000" spc="-5">
                <a:latin typeface="Times New Roman"/>
                <a:cs typeface="Times New Roman"/>
              </a:rPr>
              <a:t>applied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rate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200 kg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 hectare.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seed</a:t>
            </a:r>
            <a:r>
              <a:rPr dirty="0" sz="3000" spc="-5">
                <a:latin typeface="Times New Roman"/>
                <a:cs typeface="Times New Roman"/>
              </a:rPr>
              <a:t> rate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50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60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kg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hectare.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196595"/>
            <a:ext cx="1181100" cy="350520"/>
          </a:xfrm>
          <a:custGeom>
            <a:avLst/>
            <a:gdLst/>
            <a:ahLst/>
            <a:cxnLst/>
            <a:rect l="l" t="t" r="r" b="b"/>
            <a:pathLst>
              <a:path w="1181100" h="350520">
                <a:moveTo>
                  <a:pt x="1181099" y="0"/>
                </a:moveTo>
                <a:lnTo>
                  <a:pt x="0" y="0"/>
                </a:lnTo>
                <a:lnTo>
                  <a:pt x="0" y="350519"/>
                </a:lnTo>
                <a:lnTo>
                  <a:pt x="1181099" y="350519"/>
                </a:lnTo>
                <a:lnTo>
                  <a:pt x="1181099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66068"/>
            <a:ext cx="8072120" cy="306832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500" spc="-20" b="1">
                <a:latin typeface="Times New Roman"/>
                <a:cs typeface="Times New Roman"/>
              </a:rPr>
              <a:t>Weeding.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Fields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kept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clean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by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shallow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weeding.</a:t>
            </a:r>
            <a:endParaRPr sz="25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800"/>
              </a:lnSpc>
              <a:spcBef>
                <a:spcPts val="96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35">
                <a:latin typeface="Times New Roman"/>
                <a:cs typeface="Times New Roman"/>
              </a:rPr>
              <a:t>Weeding</a:t>
            </a:r>
            <a:r>
              <a:rPr dirty="0" sz="2500" spc="4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done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before</a:t>
            </a:r>
            <a:r>
              <a:rPr dirty="0" sz="2500" spc="4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flowering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avoid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knocking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down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flowers.</a:t>
            </a:r>
            <a:endParaRPr sz="2500">
              <a:latin typeface="Times New Roman"/>
              <a:cs typeface="Times New Roman"/>
            </a:endParaRPr>
          </a:p>
          <a:p>
            <a:pPr marL="355600" marR="207645" indent="-342900">
              <a:lnSpc>
                <a:spcPts val="2780"/>
              </a:lnSpc>
              <a:spcBef>
                <a:spcPts val="9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field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dry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at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weeding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time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avoid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spreading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diseases.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Hand</a:t>
            </a:r>
            <a:r>
              <a:rPr dirty="0" sz="2500" spc="-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weeding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is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practised.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307340" y="3108223"/>
            <a:ext cx="136525" cy="952500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500" spc="-5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2500" spc="-5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1436" y="3238500"/>
            <a:ext cx="3310254" cy="350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25"/>
              </a:lnSpc>
            </a:pPr>
            <a:r>
              <a:rPr dirty="0" sz="2500" spc="-5" b="1">
                <a:latin typeface="Times New Roman"/>
                <a:cs typeface="Times New Roman"/>
              </a:rPr>
              <a:t>Pest</a:t>
            </a:r>
            <a:r>
              <a:rPr dirty="0" sz="2500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and</a:t>
            </a:r>
            <a:r>
              <a:rPr dirty="0" sz="2500" spc="-10" b="1">
                <a:latin typeface="Times New Roman"/>
                <a:cs typeface="Times New Roman"/>
              </a:rPr>
              <a:t> </a:t>
            </a:r>
            <a:r>
              <a:rPr dirty="0" sz="2500" spc="-5" b="1">
                <a:latin typeface="Times New Roman"/>
                <a:cs typeface="Times New Roman"/>
              </a:rPr>
              <a:t>disease</a:t>
            </a:r>
            <a:r>
              <a:rPr dirty="0" sz="2500" spc="15" b="1">
                <a:latin typeface="Times New Roman"/>
                <a:cs typeface="Times New Roman"/>
              </a:rPr>
              <a:t> </a:t>
            </a:r>
            <a:r>
              <a:rPr dirty="0" sz="2500" spc="-10" b="1">
                <a:latin typeface="Times New Roman"/>
                <a:cs typeface="Times New Roman"/>
              </a:rPr>
              <a:t>control.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3701796"/>
            <a:ext cx="936625" cy="350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58115">
              <a:lnSpc>
                <a:spcPts val="2725"/>
              </a:lnSpc>
            </a:pPr>
            <a:r>
              <a:rPr dirty="0" sz="2500" spc="-5" b="1">
                <a:latin typeface="Times New Roman"/>
                <a:cs typeface="Times New Roman"/>
              </a:rPr>
              <a:t>Pest</a:t>
            </a:r>
            <a:r>
              <a:rPr dirty="0" sz="2500" spc="-10" b="1">
                <a:latin typeface="Times New Roman"/>
                <a:cs typeface="Times New Roman"/>
              </a:rPr>
              <a:t>s</a:t>
            </a:r>
            <a:r>
              <a:rPr dirty="0" sz="2500" spc="-5">
                <a:latin typeface="Times New Roman"/>
                <a:cs typeface="Times New Roman"/>
              </a:rPr>
              <a:t>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4125848"/>
            <a:ext cx="8420735" cy="1948814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3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Most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common</a:t>
            </a:r>
            <a:r>
              <a:rPr dirty="0" sz="2500" spc="7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bean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pets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include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aphids,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bean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bruchids,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spotted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20">
                <a:latin typeface="Times New Roman"/>
                <a:cs typeface="Times New Roman"/>
              </a:rPr>
              <a:t>borer,</a:t>
            </a:r>
            <a:r>
              <a:rPr dirty="0" sz="2500" spc="-11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American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boll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worm,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bean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fly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>
                <a:latin typeface="Times New Roman"/>
                <a:cs typeface="Times New Roman"/>
              </a:rPr>
              <a:t> golden-ring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moth.</a:t>
            </a:r>
            <a:endParaRPr sz="2500">
              <a:latin typeface="Times New Roman"/>
              <a:cs typeface="Times New Roman"/>
            </a:endParaRPr>
          </a:p>
          <a:p>
            <a:pPr marL="355600" marR="1003300" indent="-342900">
              <a:lnSpc>
                <a:spcPct val="94000"/>
              </a:lnSpc>
              <a:spcBef>
                <a:spcPts val="8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Can 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controlled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by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spraying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crop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with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various 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insecticides</a:t>
            </a:r>
            <a:r>
              <a:rPr dirty="0" sz="2500" spc="4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such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as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dieldrin,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dimethoate,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formathion</a:t>
            </a:r>
            <a:r>
              <a:rPr dirty="0" sz="2500" spc="7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or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diazinon.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64770"/>
            <a:ext cx="146050" cy="1010919"/>
          </a:xfrm>
          <a:prstGeom prst="rect">
            <a:avLst/>
          </a:prstGeom>
        </p:spPr>
        <p:txBody>
          <a:bodyPr wrap="square" lIns="0" tIns="933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130810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spc="-5" b="1">
                <a:latin typeface="Times New Roman"/>
                <a:cs typeface="Times New Roman"/>
              </a:rPr>
              <a:t>Dise</a:t>
            </a:r>
            <a:r>
              <a:rPr dirty="0" sz="2700" spc="5" b="1">
                <a:latin typeface="Times New Roman"/>
                <a:cs typeface="Times New Roman"/>
              </a:rPr>
              <a:t>a</a:t>
            </a:r>
            <a:r>
              <a:rPr dirty="0" sz="2700" spc="-5" b="1">
                <a:latin typeface="Times New Roman"/>
                <a:cs typeface="Times New Roman"/>
              </a:rPr>
              <a:t>se</a:t>
            </a:r>
            <a:r>
              <a:rPr dirty="0" sz="2700" spc="5" b="1">
                <a:latin typeface="Times New Roman"/>
                <a:cs typeface="Times New Roman"/>
              </a:rPr>
              <a:t>s</a:t>
            </a:r>
            <a:r>
              <a:rPr dirty="0" sz="2700" b="1"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687323"/>
            <a:ext cx="347980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70180">
              <a:lnSpc>
                <a:spcPts val="2955"/>
              </a:lnSpc>
            </a:pPr>
            <a:r>
              <a:rPr dirty="0" sz="2700" b="1">
                <a:latin typeface="Times New Roman"/>
                <a:cs typeface="Times New Roman"/>
              </a:rPr>
              <a:t>Bacterial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(halo)</a:t>
            </a:r>
            <a:r>
              <a:rPr dirty="0" sz="2700" spc="-5" b="1">
                <a:latin typeface="Times New Roman"/>
                <a:cs typeface="Times New Roman"/>
              </a:rPr>
              <a:t> blight.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2940" y="3438144"/>
            <a:ext cx="1868805" cy="381000"/>
          </a:xfrm>
          <a:custGeom>
            <a:avLst/>
            <a:gdLst/>
            <a:ahLst/>
            <a:cxnLst/>
            <a:rect l="l" t="t" r="r" b="b"/>
            <a:pathLst>
              <a:path w="1868805" h="381000">
                <a:moveTo>
                  <a:pt x="1868424" y="0"/>
                </a:moveTo>
                <a:lnTo>
                  <a:pt x="0" y="0"/>
                </a:lnTo>
                <a:lnTo>
                  <a:pt x="0" y="380999"/>
                </a:lnTo>
                <a:lnTo>
                  <a:pt x="1868424" y="380999"/>
                </a:lnTo>
                <a:lnTo>
                  <a:pt x="186842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7340" y="1042161"/>
            <a:ext cx="8281670" cy="504507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Caused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bacteria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 i="1">
                <a:latin typeface="Times New Roman"/>
                <a:cs typeface="Times New Roman"/>
              </a:rPr>
              <a:t>Pseudomonas</a:t>
            </a:r>
            <a:r>
              <a:rPr dirty="0" sz="2700" spc="-30" i="1">
                <a:latin typeface="Times New Roman"/>
                <a:cs typeface="Times New Roman"/>
              </a:rPr>
              <a:t> </a:t>
            </a:r>
            <a:r>
              <a:rPr dirty="0" sz="2700" i="1">
                <a:latin typeface="Times New Roman"/>
                <a:cs typeface="Times New Roman"/>
              </a:rPr>
              <a:t>phaseolicola.</a:t>
            </a:r>
            <a:endParaRPr sz="2700">
              <a:latin typeface="Times New Roman"/>
              <a:cs typeface="Times New Roman"/>
            </a:endParaRPr>
          </a:p>
          <a:p>
            <a:pPr marL="355600" marR="351155" indent="-342900">
              <a:lnSpc>
                <a:spcPts val="3030"/>
              </a:lnSpc>
              <a:spcBef>
                <a:spcPts val="96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 disease </a:t>
            </a:r>
            <a:r>
              <a:rPr dirty="0" sz="2700" spc="-5">
                <a:latin typeface="Times New Roman"/>
                <a:cs typeface="Times New Roman"/>
              </a:rPr>
              <a:t>causes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brown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water-soaked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lessions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pods.</a:t>
            </a:r>
            <a:endParaRPr sz="2700">
              <a:latin typeface="Times New Roman"/>
              <a:cs typeface="Times New Roman"/>
            </a:endParaRPr>
          </a:p>
          <a:p>
            <a:pPr marL="355600" marR="426084" indent="-342900">
              <a:lnSpc>
                <a:spcPts val="3010"/>
              </a:lnSpc>
              <a:spcBef>
                <a:spcPts val="9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Controlled by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destroying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infected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plants,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rogueing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crop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rotation.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Anthracnose.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Caused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fungus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i="1">
                <a:latin typeface="Times New Roman"/>
                <a:cs typeface="Times New Roman"/>
              </a:rPr>
              <a:t>colletotrichum</a:t>
            </a:r>
            <a:r>
              <a:rPr dirty="0" sz="2700" spc="-25" i="1">
                <a:latin typeface="Times New Roman"/>
                <a:cs typeface="Times New Roman"/>
              </a:rPr>
              <a:t> </a:t>
            </a:r>
            <a:r>
              <a:rPr dirty="0" sz="2700" i="1">
                <a:latin typeface="Times New Roman"/>
                <a:cs typeface="Times New Roman"/>
              </a:rPr>
              <a:t>lindemuthianum.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20"/>
              </a:lnSpc>
              <a:spcBef>
                <a:spcPts val="9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Causes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brown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lesions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 pods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stems</a:t>
            </a:r>
            <a:r>
              <a:rPr dirty="0" sz="2700">
                <a:latin typeface="Times New Roman"/>
                <a:cs typeface="Times New Roman"/>
              </a:rPr>
              <a:t> 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brown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spots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leaves.</a:t>
            </a:r>
            <a:endParaRPr sz="2700">
              <a:latin typeface="Times New Roman"/>
              <a:cs typeface="Times New Roman"/>
            </a:endParaRPr>
          </a:p>
          <a:p>
            <a:pPr marL="355600" marR="510540" indent="-342900">
              <a:lnSpc>
                <a:spcPts val="3010"/>
              </a:lnSpc>
              <a:spcBef>
                <a:spcPts val="9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Controlled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growing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resistant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varieties,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clean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seeds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dressing.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1923414" cy="451484"/>
          </a:xfrm>
          <a:custGeom>
            <a:avLst/>
            <a:gdLst/>
            <a:ahLst/>
            <a:cxnLst/>
            <a:rect l="l" t="t" r="r" b="b"/>
            <a:pathLst>
              <a:path w="1923414" h="451484">
                <a:moveTo>
                  <a:pt x="1923288" y="0"/>
                </a:moveTo>
                <a:lnTo>
                  <a:pt x="0" y="0"/>
                </a:lnTo>
                <a:lnTo>
                  <a:pt x="0" y="451104"/>
                </a:lnTo>
                <a:lnTo>
                  <a:pt x="1923288" y="451104"/>
                </a:lnTo>
                <a:lnTo>
                  <a:pt x="192328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24231"/>
            <a:ext cx="8519795" cy="435927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Harvesting.</a:t>
            </a:r>
            <a:endParaRPr sz="3200">
              <a:latin typeface="Times New Roman"/>
              <a:cs typeface="Times New Roman"/>
            </a:endParaRPr>
          </a:p>
          <a:p>
            <a:pPr marL="355600" marR="399415" indent="-342900">
              <a:lnSpc>
                <a:spcPct val="114999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Beans 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uprooting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enough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beaten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sticks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seeds 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pods.</a:t>
            </a:r>
            <a:endParaRPr sz="3200">
              <a:latin typeface="Times New Roman"/>
              <a:cs typeface="Times New Roman"/>
            </a:endParaRPr>
          </a:p>
          <a:p>
            <a:pPr marL="355600" marR="205740" indent="-342900">
              <a:lnSpc>
                <a:spcPct val="114999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beans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treated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appropriate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pesticides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packed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bags.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579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338074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spc="-5" b="1">
                <a:latin typeface="Times New Roman"/>
                <a:cs typeface="Times New Roman"/>
              </a:rPr>
              <a:t>RICE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PRODUCTION.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38302"/>
            <a:ext cx="520509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A</a:t>
            </a:r>
            <a:r>
              <a:rPr dirty="0" sz="2700" spc="-1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cereal crop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staple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food.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30553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1179575"/>
            <a:ext cx="270256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spc="-5" b="1">
                <a:latin typeface="Times New Roman"/>
                <a:cs typeface="Times New Roman"/>
              </a:rPr>
              <a:t>Land</a:t>
            </a:r>
            <a:r>
              <a:rPr dirty="0" sz="2700" spc="-4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preparation.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1630426"/>
            <a:ext cx="8404860" cy="170370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55600" marR="23495" indent="-342900">
              <a:lnSpc>
                <a:spcPts val="3030"/>
              </a:lnSpc>
              <a:spcBef>
                <a:spcPts val="3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Rice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fields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leveled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bunds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constructed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around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them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control</a:t>
            </a:r>
            <a:r>
              <a:rPr dirty="0" sz="2700" spc="-25">
                <a:latin typeface="Times New Roman"/>
                <a:cs typeface="Times New Roman"/>
              </a:rPr>
              <a:t> water.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10"/>
              </a:lnSpc>
              <a:spcBef>
                <a:spcPts val="9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Implements</a:t>
            </a:r>
            <a:r>
              <a:rPr dirty="0" sz="2700">
                <a:latin typeface="Times New Roman"/>
                <a:cs typeface="Times New Roman"/>
              </a:rPr>
              <a:t> such</a:t>
            </a:r>
            <a:r>
              <a:rPr dirty="0" sz="2700" spc="-5">
                <a:latin typeface="Times New Roman"/>
                <a:cs typeface="Times New Roman"/>
              </a:rPr>
              <a:t> as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jembes,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 tractor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drawn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implements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can be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used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prepare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field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before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flooding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3389452"/>
            <a:ext cx="146050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940" y="3438144"/>
            <a:ext cx="212344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60"/>
              </a:lnSpc>
            </a:pPr>
            <a:r>
              <a:rPr dirty="0" sz="2700" spc="-150" b="1">
                <a:latin typeface="Times New Roman"/>
                <a:cs typeface="Times New Roman"/>
              </a:rPr>
              <a:t>W</a:t>
            </a:r>
            <a:r>
              <a:rPr dirty="0" sz="2700" b="1">
                <a:latin typeface="Times New Roman"/>
                <a:cs typeface="Times New Roman"/>
              </a:rPr>
              <a:t>ater</a:t>
            </a:r>
            <a:r>
              <a:rPr dirty="0" sz="2700" spc="-6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cont</a:t>
            </a:r>
            <a:r>
              <a:rPr dirty="0" sz="2700" spc="-50" b="1">
                <a:latin typeface="Times New Roman"/>
                <a:cs typeface="Times New Roman"/>
              </a:rPr>
              <a:t>r</a:t>
            </a:r>
            <a:r>
              <a:rPr dirty="0" sz="2700" b="1">
                <a:latin typeface="Times New Roman"/>
                <a:cs typeface="Times New Roman"/>
              </a:rPr>
              <a:t>o</a:t>
            </a:r>
            <a:r>
              <a:rPr dirty="0" sz="2700" spc="5" b="1">
                <a:latin typeface="Times New Roman"/>
                <a:cs typeface="Times New Roman"/>
              </a:rPr>
              <a:t>l</a:t>
            </a:r>
            <a:r>
              <a:rPr dirty="0" sz="2700" b="1"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340" y="3891153"/>
            <a:ext cx="8404225" cy="258635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355600" marR="26034" indent="-342900">
              <a:lnSpc>
                <a:spcPct val="94100"/>
              </a:lnSpc>
              <a:spcBef>
                <a:spcPts val="2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At </a:t>
            </a:r>
            <a:r>
              <a:rPr dirty="0" sz="2700">
                <a:latin typeface="Times New Roman"/>
                <a:cs typeface="Times New Roman"/>
              </a:rPr>
              <a:t>planting </a:t>
            </a:r>
            <a:r>
              <a:rPr dirty="0" sz="2700" spc="-5">
                <a:latin typeface="Times New Roman"/>
                <a:cs typeface="Times New Roman"/>
              </a:rPr>
              <a:t>time, </a:t>
            </a:r>
            <a:r>
              <a:rPr dirty="0" sz="2700">
                <a:latin typeface="Times New Roman"/>
                <a:cs typeface="Times New Roman"/>
              </a:rPr>
              <a:t>water level </a:t>
            </a:r>
            <a:r>
              <a:rPr dirty="0" sz="2700" spc="-5">
                <a:latin typeface="Times New Roman"/>
                <a:cs typeface="Times New Roman"/>
              </a:rPr>
              <a:t>is </a:t>
            </a:r>
            <a:r>
              <a:rPr dirty="0" sz="2700">
                <a:latin typeface="Times New Roman"/>
                <a:cs typeface="Times New Roman"/>
              </a:rPr>
              <a:t>increased </a:t>
            </a:r>
            <a:r>
              <a:rPr dirty="0" sz="2700" spc="-5">
                <a:latin typeface="Times New Roman"/>
                <a:cs typeface="Times New Roman"/>
              </a:rPr>
              <a:t>from </a:t>
            </a:r>
            <a:r>
              <a:rPr dirty="0" sz="2700">
                <a:latin typeface="Times New Roman"/>
                <a:cs typeface="Times New Roman"/>
              </a:rPr>
              <a:t>very low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level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5 cm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gradually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height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15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cm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time</a:t>
            </a:r>
            <a:r>
              <a:rPr dirty="0" sz="2700">
                <a:latin typeface="Times New Roman"/>
                <a:cs typeface="Times New Roman"/>
              </a:rPr>
              <a:t> of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seedlings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fully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grown.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45">
                <a:latin typeface="Times New Roman"/>
                <a:cs typeface="Times New Roman"/>
              </a:rPr>
              <a:t>Water</a:t>
            </a:r>
            <a:r>
              <a:rPr dirty="0" sz="2700">
                <a:latin typeface="Times New Roman"/>
                <a:cs typeface="Times New Roman"/>
              </a:rPr>
              <a:t> should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 allowed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flow</a:t>
            </a:r>
            <a:r>
              <a:rPr dirty="0" sz="2700">
                <a:latin typeface="Times New Roman"/>
                <a:cs typeface="Times New Roman"/>
              </a:rPr>
              <a:t> slowly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 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fields.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10"/>
              </a:lnSpc>
              <a:spcBef>
                <a:spcPts val="9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Old </a:t>
            </a:r>
            <a:r>
              <a:rPr dirty="0" sz="2700">
                <a:latin typeface="Times New Roman"/>
                <a:cs typeface="Times New Roman"/>
              </a:rPr>
              <a:t>water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replaced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new</a:t>
            </a:r>
            <a:r>
              <a:rPr dirty="0" sz="2700">
                <a:latin typeface="Times New Roman"/>
                <a:cs typeface="Times New Roman"/>
              </a:rPr>
              <a:t> water </a:t>
            </a:r>
            <a:r>
              <a:rPr dirty="0" sz="2700" spc="-5">
                <a:latin typeface="Times New Roman"/>
                <a:cs typeface="Times New Roman"/>
              </a:rPr>
              <a:t>after</a:t>
            </a:r>
            <a:r>
              <a:rPr dirty="0" sz="2700">
                <a:latin typeface="Times New Roman"/>
                <a:cs typeface="Times New Roman"/>
              </a:rPr>
              <a:t> every 2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3 weeks.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7427" y="195071"/>
            <a:ext cx="3510279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Fertiliser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application.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5546"/>
            <a:ext cx="8489315" cy="284988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55600" marR="722630" indent="-342900">
              <a:lnSpc>
                <a:spcPts val="3350"/>
              </a:lnSpc>
              <a:spcBef>
                <a:spcPts val="42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Apply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sulphate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ammonia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rate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25kg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nursery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unit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18.5m </a:t>
            </a:r>
            <a:r>
              <a:rPr dirty="0" sz="3000">
                <a:latin typeface="Times New Roman"/>
                <a:cs typeface="Times New Roman"/>
              </a:rPr>
              <a:t>x 18.5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before </a:t>
            </a:r>
            <a:r>
              <a:rPr dirty="0" sz="3000" spc="-5">
                <a:latin typeface="Times New Roman"/>
                <a:cs typeface="Times New Roman"/>
              </a:rPr>
              <a:t>sowing.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9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Double super phosphate should be </a:t>
            </a:r>
            <a:r>
              <a:rPr dirty="0" sz="3000" spc="-5">
                <a:latin typeface="Times New Roman"/>
                <a:cs typeface="Times New Roman"/>
              </a:rPr>
              <a:t>broadcasted </a:t>
            </a:r>
            <a:r>
              <a:rPr dirty="0" sz="3000">
                <a:latin typeface="Times New Roman"/>
                <a:cs typeface="Times New Roman"/>
              </a:rPr>
              <a:t>in the </a:t>
            </a:r>
            <a:r>
              <a:rPr dirty="0" sz="3000" spc="-7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field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rate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120 </a:t>
            </a:r>
            <a:r>
              <a:rPr dirty="0" sz="3000" spc="-5">
                <a:latin typeface="Times New Roman"/>
                <a:cs typeface="Times New Roman"/>
              </a:rPr>
              <a:t>kg/ha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before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planting.</a:t>
            </a:r>
            <a:endParaRPr sz="3000">
              <a:latin typeface="Times New Roman"/>
              <a:cs typeface="Times New Roman"/>
            </a:endParaRPr>
          </a:p>
          <a:p>
            <a:pPr marL="355600" marR="1059180" indent="-342900">
              <a:lnSpc>
                <a:spcPts val="3360"/>
              </a:lnSpc>
              <a:spcBef>
                <a:spcPts val="9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field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apply</a:t>
            </a:r>
            <a:r>
              <a:rPr dirty="0" sz="3000" spc="-5">
                <a:latin typeface="Times New Roman"/>
                <a:cs typeface="Times New Roman"/>
              </a:rPr>
              <a:t> sulphate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ammonia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rate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125kg/ha </a:t>
            </a:r>
            <a:r>
              <a:rPr dirty="0" sz="3000" spc="-5">
                <a:latin typeface="Times New Roman"/>
                <a:cs typeface="Times New Roman"/>
              </a:rPr>
              <a:t>just</a:t>
            </a:r>
            <a:r>
              <a:rPr dirty="0" sz="3000">
                <a:latin typeface="Times New Roman"/>
                <a:cs typeface="Times New Roman"/>
              </a:rPr>
              <a:t> before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transplanting.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587877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3640835"/>
            <a:ext cx="227139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spc="-45" b="1">
                <a:latin typeface="Times New Roman"/>
                <a:cs typeface="Times New Roman"/>
              </a:rPr>
              <a:t>Weed</a:t>
            </a:r>
            <a:r>
              <a:rPr dirty="0" sz="3000" spc="-4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control.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4045444"/>
            <a:ext cx="8178800" cy="206756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0">
                <a:latin typeface="Times New Roman"/>
                <a:cs typeface="Times New Roman"/>
              </a:rPr>
              <a:t>Weeds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easily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>
                <a:latin typeface="Times New Roman"/>
                <a:cs typeface="Times New Roman"/>
              </a:rPr>
              <a:t> flooding.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Surviving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weeds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uprooting.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10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Effective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herbicides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propanil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butachlor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also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used.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49936"/>
            <a:ext cx="7018020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sz="2800" spc="-15" b="1">
                <a:latin typeface="Times New Roman"/>
                <a:cs typeface="Times New Roman"/>
              </a:rPr>
              <a:t>HARVESTING</a:t>
            </a:r>
            <a:r>
              <a:rPr dirty="0" sz="2800" spc="2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OF</a:t>
            </a:r>
            <a:r>
              <a:rPr dirty="0" sz="2800" spc="-160" b="1">
                <a:latin typeface="Times New Roman"/>
                <a:cs typeface="Times New Roman"/>
              </a:rPr>
              <a:t> </a:t>
            </a:r>
            <a:r>
              <a:rPr dirty="0" sz="2800" spc="-60" b="1">
                <a:latin typeface="Times New Roman"/>
                <a:cs typeface="Times New Roman"/>
              </a:rPr>
              <a:t>VARIOUS</a:t>
            </a:r>
            <a:r>
              <a:rPr dirty="0" sz="2800" spc="3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INDUSTRIAL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740663"/>
            <a:ext cx="1303655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60"/>
              </a:lnSpc>
            </a:pPr>
            <a:r>
              <a:rPr dirty="0" sz="2800" spc="-5" b="1">
                <a:latin typeface="Times New Roman"/>
                <a:cs typeface="Times New Roman"/>
              </a:rPr>
              <a:t>CR</a:t>
            </a:r>
            <a:r>
              <a:rPr dirty="0" sz="2800" spc="-15" b="1">
                <a:latin typeface="Times New Roman"/>
                <a:cs typeface="Times New Roman"/>
              </a:rPr>
              <a:t>O</a:t>
            </a:r>
            <a:r>
              <a:rPr dirty="0" sz="2800" spc="-5" b="1">
                <a:latin typeface="Times New Roman"/>
                <a:cs typeface="Times New Roman"/>
              </a:rPr>
              <a:t>PS.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82953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1339596"/>
            <a:ext cx="37509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202565"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Harvesting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cotton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1769726"/>
            <a:ext cx="8440420" cy="369824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cotton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done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manually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hand.</a:t>
            </a:r>
            <a:endParaRPr sz="32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4999"/>
              </a:lnSpc>
              <a:spcBef>
                <a:spcPts val="80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Sorting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two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</a:t>
            </a:r>
            <a:r>
              <a:rPr dirty="0" sz="3200" spc="5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 spc="5">
                <a:latin typeface="Times New Roman"/>
                <a:cs typeface="Times New Roman"/>
              </a:rPr>
              <a:t>e</a:t>
            </a:r>
            <a:r>
              <a:rPr dirty="0" sz="3200">
                <a:latin typeface="Times New Roman"/>
                <a:cs typeface="Times New Roman"/>
              </a:rPr>
              <a:t>s</a:t>
            </a:r>
            <a:r>
              <a:rPr dirty="0" sz="3200" spc="-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(Safi)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n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  </a:t>
            </a:r>
            <a:r>
              <a:rPr dirty="0" sz="3200">
                <a:latin typeface="Times New Roman"/>
                <a:cs typeface="Times New Roman"/>
              </a:rPr>
              <a:t>(fifi). AR </a:t>
            </a:r>
            <a:r>
              <a:rPr dirty="0" sz="3200" spc="-5">
                <a:latin typeface="Times New Roman"/>
                <a:cs typeface="Times New Roman"/>
              </a:rPr>
              <a:t>is </a:t>
            </a:r>
            <a:r>
              <a:rPr dirty="0" sz="3200">
                <a:latin typeface="Times New Roman"/>
                <a:cs typeface="Times New Roman"/>
              </a:rPr>
              <a:t>first grade while BR may lack all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qualities.</a:t>
            </a:r>
            <a:endParaRPr sz="3200">
              <a:latin typeface="Times New Roman"/>
              <a:cs typeface="Times New Roman"/>
            </a:endParaRPr>
          </a:p>
          <a:p>
            <a:pPr algn="just" marL="355600" marR="128270" indent="-342900">
              <a:lnSpc>
                <a:spcPct val="115100"/>
              </a:lnSpc>
              <a:spcBef>
                <a:spcPts val="8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two containers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carried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one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grade</a:t>
            </a:r>
            <a:r>
              <a:rPr dirty="0" sz="3200" spc="-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other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6192520" cy="451484"/>
          </a:xfrm>
          <a:custGeom>
            <a:avLst/>
            <a:gdLst/>
            <a:ahLst/>
            <a:cxnLst/>
            <a:rect l="l" t="t" r="r" b="b"/>
            <a:pathLst>
              <a:path w="6192520" h="451484">
                <a:moveTo>
                  <a:pt x="6192012" y="0"/>
                </a:moveTo>
                <a:lnTo>
                  <a:pt x="0" y="0"/>
                </a:lnTo>
                <a:lnTo>
                  <a:pt x="0" y="451104"/>
                </a:lnTo>
                <a:lnTo>
                  <a:pt x="6192012" y="451104"/>
                </a:lnTo>
                <a:lnTo>
                  <a:pt x="619201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24231"/>
            <a:ext cx="8362950" cy="435927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Precautions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when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harvesting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5" b="1">
                <a:latin typeface="Times New Roman"/>
                <a:cs typeface="Times New Roman"/>
              </a:rPr>
              <a:t>cotton.</a:t>
            </a:r>
            <a:endParaRPr sz="3200">
              <a:latin typeface="Times New Roman"/>
              <a:cs typeface="Times New Roman"/>
            </a:endParaRPr>
          </a:p>
          <a:p>
            <a:pPr marL="355600" marR="411480" indent="-342900">
              <a:lnSpc>
                <a:spcPct val="114999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taken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ensure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foreign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 such as leaves and small twigs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mixed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seeds cotton.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Avoid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picking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wet.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Sisal bags 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handling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cotton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their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fibers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mix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seed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cotton.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579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376936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b="1">
                <a:latin typeface="Times New Roman"/>
                <a:cs typeface="Times New Roman"/>
              </a:rPr>
              <a:t>Harvesting</a:t>
            </a:r>
            <a:r>
              <a:rPr dirty="0" sz="2700" spc="-6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pyrethrum.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49910"/>
            <a:ext cx="8422005" cy="2292350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Harvested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selectively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picking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flowers.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10"/>
              </a:lnSpc>
              <a:spcBef>
                <a:spcPts val="98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Picking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interval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between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14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21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days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frequency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picking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depends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weather conditions.</a:t>
            </a:r>
            <a:endParaRPr sz="2700">
              <a:latin typeface="Times New Roman"/>
              <a:cs typeface="Times New Roman"/>
            </a:endParaRPr>
          </a:p>
          <a:p>
            <a:pPr marL="355600" marR="716280" indent="-342900">
              <a:lnSpc>
                <a:spcPts val="3010"/>
              </a:lnSpc>
              <a:spcBef>
                <a:spcPts val="944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Picking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done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twisting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heads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no stem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attached.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897251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2945892"/>
            <a:ext cx="586486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spc="-5" b="1">
                <a:latin typeface="Times New Roman"/>
                <a:cs typeface="Times New Roman"/>
              </a:rPr>
              <a:t>Precautions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in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harvesting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of</a:t>
            </a:r>
            <a:r>
              <a:rPr dirty="0" sz="2700" spc="-5" b="1">
                <a:latin typeface="Times New Roman"/>
                <a:cs typeface="Times New Roman"/>
              </a:rPr>
              <a:t> pyrethrum.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398596"/>
            <a:ext cx="8299450" cy="258635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355600" marR="5080" indent="-342900">
              <a:lnSpc>
                <a:spcPts val="3010"/>
              </a:lnSpc>
              <a:spcBef>
                <a:spcPts val="3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Picked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flowers</a:t>
            </a:r>
            <a:r>
              <a:rPr dirty="0" sz="2700">
                <a:latin typeface="Times New Roman"/>
                <a:cs typeface="Times New Roman"/>
              </a:rPr>
              <a:t> should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 put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open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woven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containers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allow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proper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ventilation.</a:t>
            </a:r>
            <a:endParaRPr sz="2700">
              <a:latin typeface="Times New Roman"/>
              <a:cs typeface="Times New Roman"/>
            </a:endParaRPr>
          </a:p>
          <a:p>
            <a:pPr marL="355600" marR="434340" indent="-342900">
              <a:lnSpc>
                <a:spcPts val="3020"/>
              </a:lnSpc>
              <a:spcBef>
                <a:spcPts val="92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Do </a:t>
            </a:r>
            <a:r>
              <a:rPr dirty="0" sz="2700">
                <a:latin typeface="Times New Roman"/>
                <a:cs typeface="Times New Roman"/>
              </a:rPr>
              <a:t>not pick </a:t>
            </a:r>
            <a:r>
              <a:rPr dirty="0" sz="2700" spc="-10">
                <a:latin typeface="Times New Roman"/>
                <a:cs typeface="Times New Roman"/>
              </a:rPr>
              <a:t>wet </a:t>
            </a:r>
            <a:r>
              <a:rPr dirty="0" sz="2700" spc="-5">
                <a:latin typeface="Times New Roman"/>
                <a:cs typeface="Times New Roman"/>
              </a:rPr>
              <a:t>flowers </a:t>
            </a:r>
            <a:r>
              <a:rPr dirty="0" sz="2700">
                <a:latin typeface="Times New Roman"/>
                <a:cs typeface="Times New Roman"/>
              </a:rPr>
              <a:t>because they </a:t>
            </a:r>
            <a:r>
              <a:rPr dirty="0" sz="2700" spc="-5">
                <a:latin typeface="Times New Roman"/>
                <a:cs typeface="Times New Roman"/>
              </a:rPr>
              <a:t>may </a:t>
            </a:r>
            <a:r>
              <a:rPr dirty="0" sz="2700">
                <a:latin typeface="Times New Roman"/>
                <a:cs typeface="Times New Roman"/>
              </a:rPr>
              <a:t>heat up and </a:t>
            </a:r>
            <a:r>
              <a:rPr dirty="0" sz="2700" spc="-66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ferment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before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45">
                <a:latin typeface="Times New Roman"/>
                <a:cs typeface="Times New Roman"/>
              </a:rPr>
              <a:t>dry.</a:t>
            </a:r>
            <a:endParaRPr sz="2700">
              <a:latin typeface="Times New Roman"/>
              <a:cs typeface="Times New Roman"/>
            </a:endParaRPr>
          </a:p>
          <a:p>
            <a:pPr marL="355600" marR="863600" indent="-342900">
              <a:lnSpc>
                <a:spcPts val="3010"/>
              </a:lnSpc>
              <a:spcBef>
                <a:spcPts val="9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Flowers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not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compacted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basket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</a:t>
            </a:r>
            <a:r>
              <a:rPr dirty="0" sz="2700">
                <a:latin typeface="Times New Roman"/>
                <a:cs typeface="Times New Roman"/>
              </a:rPr>
              <a:t> it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encourages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heating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up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fermentation.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43224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Harvesting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sugarcane.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76986"/>
            <a:ext cx="8372475" cy="552894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5080" indent="-342900">
              <a:lnSpc>
                <a:spcPts val="4029"/>
              </a:lnSpc>
              <a:spcBef>
                <a:spcPts val="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Sugar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samples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taken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quality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testing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25">
                <a:latin typeface="Times New Roman"/>
                <a:cs typeface="Times New Roman"/>
              </a:rPr>
              <a:t>factory.</a:t>
            </a:r>
            <a:endParaRPr sz="3200">
              <a:latin typeface="Times New Roman"/>
              <a:cs typeface="Times New Roman"/>
            </a:endParaRPr>
          </a:p>
          <a:p>
            <a:pPr marL="355600" marR="183515" indent="-342900">
              <a:lnSpc>
                <a:spcPct val="105000"/>
              </a:lnSpc>
              <a:spcBef>
                <a:spcPts val="6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Canes 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cut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ground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avoid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 of the yield and to ensure proper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establishment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ratoon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crop.</a:t>
            </a:r>
            <a:endParaRPr sz="3200">
              <a:latin typeface="Times New Roman"/>
              <a:cs typeface="Times New Roman"/>
            </a:endParaRPr>
          </a:p>
          <a:p>
            <a:pPr marL="355600" marR="15240" indent="-342900">
              <a:lnSpc>
                <a:spcPct val="105000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green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avoid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some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 substances from flowing back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lowering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quality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sugar.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Leaves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stripped.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cane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harvesting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matchet.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293100" cy="5268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96240" indent="-342900">
              <a:lnSpc>
                <a:spcPct val="114999"/>
              </a:lnSpc>
              <a:spcBef>
                <a:spcPts val="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Small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scale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farmers who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cannot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10">
                <a:latin typeface="Times New Roman"/>
                <a:cs typeface="Times New Roman"/>
              </a:rPr>
              <a:t>afford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buy a superior bull can have the </a:t>
            </a:r>
            <a:r>
              <a:rPr dirty="0" sz="3600" spc="-5">
                <a:latin typeface="Times New Roman"/>
                <a:cs typeface="Times New Roman"/>
              </a:rPr>
              <a:t>cows 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served </a:t>
            </a:r>
            <a:r>
              <a:rPr dirty="0" sz="3600">
                <a:latin typeface="Times New Roman"/>
                <a:cs typeface="Times New Roman"/>
              </a:rPr>
              <a:t>at 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very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low</a:t>
            </a:r>
            <a:r>
              <a:rPr dirty="0" sz="3600">
                <a:latin typeface="Times New Roman"/>
                <a:cs typeface="Times New Roman"/>
              </a:rPr>
              <a:t> cost.</a:t>
            </a:r>
            <a:endParaRPr sz="3600">
              <a:latin typeface="Times New Roman"/>
              <a:cs typeface="Times New Roman"/>
            </a:endParaRPr>
          </a:p>
          <a:p>
            <a:pPr marL="355600" marR="361315" indent="-342900">
              <a:lnSpc>
                <a:spcPct val="114999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Semen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stored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for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long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time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even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after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death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bull.</a:t>
            </a:r>
            <a:endParaRPr sz="3600">
              <a:latin typeface="Times New Roman"/>
              <a:cs typeface="Times New Roman"/>
            </a:endParaRPr>
          </a:p>
          <a:p>
            <a:pPr marL="355600" marR="385445" indent="-342900">
              <a:lnSpc>
                <a:spcPct val="114999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10">
                <a:latin typeface="Times New Roman"/>
                <a:cs typeface="Times New Roman"/>
              </a:rPr>
              <a:t> is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easy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control </a:t>
            </a:r>
            <a:r>
              <a:rPr dirty="0" sz="3600">
                <a:latin typeface="Times New Roman"/>
                <a:cs typeface="Times New Roman"/>
              </a:rPr>
              <a:t>breeding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i.e.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person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time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when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breed</a:t>
            </a:r>
            <a:r>
              <a:rPr dirty="0" sz="3600" spc="-5">
                <a:latin typeface="Times New Roman"/>
                <a:cs typeface="Times New Roman"/>
              </a:rPr>
              <a:t> his</a:t>
            </a:r>
            <a:r>
              <a:rPr dirty="0" sz="3600">
                <a:latin typeface="Times New Roman"/>
                <a:cs typeface="Times New Roman"/>
              </a:rPr>
              <a:t> cows.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17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5">
                <a:latin typeface="Times New Roman"/>
                <a:cs typeface="Times New Roman"/>
              </a:rPr>
              <a:t> eliminates</a:t>
            </a:r>
            <a:r>
              <a:rPr dirty="0" sz="3600" spc="2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dangerous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bulls </a:t>
            </a:r>
            <a:r>
              <a:rPr dirty="0" sz="3600">
                <a:latin typeface="Times New Roman"/>
                <a:cs typeface="Times New Roman"/>
              </a:rPr>
              <a:t>from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farm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68199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5" b="1">
                <a:latin typeface="Times New Roman"/>
                <a:cs typeface="Times New Roman"/>
              </a:rPr>
              <a:t>Precautions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harvesting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sugarcane.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9787"/>
            <a:ext cx="8512810" cy="2930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14999"/>
              </a:lnSpc>
              <a:spcBef>
                <a:spcPts val="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Sugarcane may be burned before harvesting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leaves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away snakes.</a:t>
            </a:r>
            <a:endParaRPr sz="3200">
              <a:latin typeface="Times New Roman"/>
              <a:cs typeface="Times New Roman"/>
            </a:endParaRPr>
          </a:p>
          <a:p>
            <a:pPr algn="just" marL="355600" marR="422909" indent="-342900">
              <a:lnSpc>
                <a:spcPct val="114999"/>
              </a:lnSpc>
              <a:spcBef>
                <a:spcPts val="7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Harvested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delivered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factory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within 24 hours to ensure quality is maintained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sugar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not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335597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Harvesting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of coffee.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46505"/>
            <a:ext cx="8467725" cy="569150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55600" marR="574675" indent="-342900">
              <a:lnSpc>
                <a:spcPts val="3779"/>
              </a:lnSpc>
              <a:spcBef>
                <a:spcPts val="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Cherries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harvested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using </a:t>
            </a:r>
            <a:r>
              <a:rPr dirty="0" sz="3000">
                <a:latin typeface="Times New Roman"/>
                <a:cs typeface="Times New Roman"/>
              </a:rPr>
              <a:t>hands.</a:t>
            </a:r>
            <a:r>
              <a:rPr dirty="0" sz="3000" spc="-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This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called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picking.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Only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ripe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berries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should </a:t>
            </a:r>
            <a:r>
              <a:rPr dirty="0" sz="3000">
                <a:latin typeface="Times New Roman"/>
                <a:cs typeface="Times New Roman"/>
              </a:rPr>
              <a:t>be picked.</a:t>
            </a:r>
            <a:endParaRPr sz="3000">
              <a:latin typeface="Times New Roman"/>
              <a:cs typeface="Times New Roman"/>
            </a:endParaRPr>
          </a:p>
          <a:p>
            <a:pPr marL="355600" marR="142875" indent="-342900">
              <a:lnSpc>
                <a:spcPct val="105000"/>
              </a:lnSpc>
              <a:spcBef>
                <a:spcPts val="7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Harvested </a:t>
            </a:r>
            <a:r>
              <a:rPr dirty="0" sz="3000" spc="-5">
                <a:latin typeface="Times New Roman"/>
                <a:cs typeface="Times New Roman"/>
              </a:rPr>
              <a:t>berries </a:t>
            </a:r>
            <a:r>
              <a:rPr dirty="0" sz="3000">
                <a:latin typeface="Times New Roman"/>
                <a:cs typeface="Times New Roman"/>
              </a:rPr>
              <a:t>should be spread out on </a:t>
            </a:r>
            <a:r>
              <a:rPr dirty="0" sz="3000" spc="-5">
                <a:latin typeface="Times New Roman"/>
                <a:cs typeface="Times New Roman"/>
              </a:rPr>
              <a:t>sisal </a:t>
            </a:r>
            <a:r>
              <a:rPr dirty="0" sz="3000">
                <a:latin typeface="Times New Roman"/>
                <a:cs typeface="Times New Roman"/>
              </a:rPr>
              <a:t>bags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sort</a:t>
            </a:r>
            <a:r>
              <a:rPr dirty="0" sz="3000">
                <a:latin typeface="Times New Roman"/>
                <a:cs typeface="Times New Roman"/>
              </a:rPr>
              <a:t> out any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unripe,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diseased,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overripe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dry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berries.</a:t>
            </a:r>
            <a:endParaRPr sz="3000">
              <a:latin typeface="Times New Roman"/>
              <a:cs typeface="Times New Roman"/>
            </a:endParaRPr>
          </a:p>
          <a:p>
            <a:pPr marL="355600" marR="553085" indent="-342900">
              <a:lnSpc>
                <a:spcPct val="105000"/>
              </a:lnSpc>
              <a:spcBef>
                <a:spcPts val="8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Diseased</a:t>
            </a:r>
            <a:r>
              <a:rPr dirty="0" sz="3000">
                <a:latin typeface="Times New Roman"/>
                <a:cs typeface="Times New Roman"/>
              </a:rPr>
              <a:t> and overripe </a:t>
            </a:r>
            <a:r>
              <a:rPr dirty="0" sz="3000" spc="-5">
                <a:latin typeface="Times New Roman"/>
                <a:cs typeface="Times New Roman"/>
              </a:rPr>
              <a:t>berries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delivered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factory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good </a:t>
            </a:r>
            <a:r>
              <a:rPr dirty="0" sz="3000" spc="-5">
                <a:latin typeface="Times New Roman"/>
                <a:cs typeface="Times New Roman"/>
              </a:rPr>
              <a:t>quality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cherries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packed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separately.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Green </a:t>
            </a:r>
            <a:r>
              <a:rPr dirty="0" sz="3000" spc="-5">
                <a:latin typeface="Times New Roman"/>
                <a:cs typeface="Times New Roman"/>
              </a:rPr>
              <a:t>berries,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undesirable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dries 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taken to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factory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end of</a:t>
            </a:r>
            <a:r>
              <a:rPr dirty="0" sz="3000" spc="-5">
                <a:latin typeface="Times New Roman"/>
                <a:cs typeface="Times New Roman"/>
              </a:rPr>
              <a:t> harvesting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season.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569849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Precautions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harvesting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coffee.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46505"/>
            <a:ext cx="8395970" cy="96266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355600" marR="5080" indent="-342900">
              <a:lnSpc>
                <a:spcPts val="3779"/>
              </a:lnSpc>
              <a:spcBef>
                <a:spcPts val="20"/>
              </a:spcBef>
            </a:pPr>
            <a:r>
              <a:rPr dirty="0" sz="3000">
                <a:latin typeface="Courier New"/>
                <a:cs typeface="Courier New"/>
              </a:rPr>
              <a:t>o</a:t>
            </a:r>
            <a:r>
              <a:rPr dirty="0" sz="3000" spc="-905">
                <a:latin typeface="Courier New"/>
                <a:cs typeface="Courier New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Both grade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 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grade </a:t>
            </a:r>
            <a:r>
              <a:rPr dirty="0" sz="3000" spc="-5">
                <a:latin typeface="Times New Roman"/>
                <a:cs typeface="Times New Roman"/>
              </a:rPr>
              <a:t>two</a:t>
            </a:r>
            <a:r>
              <a:rPr dirty="0" sz="3000">
                <a:latin typeface="Times New Roman"/>
                <a:cs typeface="Times New Roman"/>
              </a:rPr>
              <a:t> should be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taken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 </a:t>
            </a:r>
            <a:r>
              <a:rPr dirty="0" sz="3000" spc="-5">
                <a:latin typeface="Times New Roman"/>
                <a:cs typeface="Times New Roman"/>
              </a:rPr>
              <a:t>factory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same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0">
                <a:latin typeface="Times New Roman"/>
                <a:cs typeface="Times New Roman"/>
              </a:rPr>
              <a:t>say.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808429"/>
            <a:ext cx="15938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439" y="1862327"/>
            <a:ext cx="289115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Harvesting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tea.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389759"/>
            <a:ext cx="8513445" cy="36683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55600" marR="567690" indent="-342900">
              <a:lnSpc>
                <a:spcPts val="3779"/>
              </a:lnSpc>
              <a:spcBef>
                <a:spcPts val="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plucking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leaves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highest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quality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(top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two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leaves.)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1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plucking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stick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helps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maintain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plucking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table.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Plucking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interval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between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5 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7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days.</a:t>
            </a:r>
            <a:endParaRPr sz="3000">
              <a:latin typeface="Times New Roman"/>
              <a:cs typeface="Times New Roman"/>
            </a:endParaRPr>
          </a:p>
          <a:p>
            <a:pPr algn="just" marL="355600" marR="474980" indent="-342900">
              <a:lnSpc>
                <a:spcPct val="105000"/>
              </a:lnSpc>
              <a:spcBef>
                <a:spcPts val="79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Plucked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tea 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put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woven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baskets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back of the </a:t>
            </a:r>
            <a:r>
              <a:rPr dirty="0" sz="3000" spc="-25">
                <a:latin typeface="Times New Roman"/>
                <a:cs typeface="Times New Roman"/>
              </a:rPr>
              <a:t>plucker. </a:t>
            </a:r>
            <a:r>
              <a:rPr dirty="0" sz="3000">
                <a:latin typeface="Times New Roman"/>
                <a:cs typeface="Times New Roman"/>
              </a:rPr>
              <a:t>This </a:t>
            </a:r>
            <a:r>
              <a:rPr dirty="0" sz="3000" spc="-5">
                <a:latin typeface="Times New Roman"/>
                <a:cs typeface="Times New Roman"/>
              </a:rPr>
              <a:t>allows </a:t>
            </a:r>
            <a:r>
              <a:rPr dirty="0" sz="3000">
                <a:latin typeface="Times New Roman"/>
                <a:cs typeface="Times New Roman"/>
              </a:rPr>
              <a:t>free </a:t>
            </a:r>
            <a:r>
              <a:rPr dirty="0" sz="3000" spc="-5">
                <a:latin typeface="Times New Roman"/>
                <a:cs typeface="Times New Roman"/>
              </a:rPr>
              <a:t>movement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air to prevent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fermenting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tea.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5829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5" b="1">
                <a:latin typeface="Times New Roman"/>
                <a:cs typeface="Times New Roman"/>
              </a:rPr>
              <a:t>Precautions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harvesting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tea.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9787"/>
            <a:ext cx="8287384" cy="41548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40335" indent="-342900">
              <a:lnSpc>
                <a:spcPct val="114999"/>
              </a:lnSpc>
              <a:spcBef>
                <a:spcPts val="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Leaves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compressed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 baskets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prevent heating up that makes them to turn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brown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lowering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tea </a:t>
            </a:r>
            <a:r>
              <a:rPr dirty="0" sz="3200" spc="-25">
                <a:latin typeface="Times New Roman"/>
                <a:cs typeface="Times New Roman"/>
              </a:rPr>
              <a:t>quality.</a:t>
            </a:r>
            <a:endParaRPr sz="3200">
              <a:latin typeface="Times New Roman"/>
              <a:cs typeface="Times New Roman"/>
            </a:endParaRPr>
          </a:p>
          <a:p>
            <a:pPr marL="355600" marR="411480" indent="-342900">
              <a:lnSpc>
                <a:spcPct val="114999"/>
              </a:lnSpc>
              <a:spcBef>
                <a:spcPts val="79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Keep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plucked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cool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shaded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plucking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continues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awaiting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transportation.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80">
                <a:latin typeface="Times New Roman"/>
                <a:cs typeface="Times New Roman"/>
              </a:rPr>
              <a:t>Tea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taken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factory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processing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same day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harvested.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978204" y="409701"/>
            <a:ext cx="150495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0" b="1">
                <a:solidFill>
                  <a:srgbClr val="FF0000"/>
                </a:solidFill>
                <a:latin typeface="Georgia"/>
                <a:cs typeface="Georgia"/>
              </a:rPr>
              <a:t>F</a:t>
            </a:r>
            <a:r>
              <a:rPr dirty="0" sz="3200" spc="-35" b="1">
                <a:solidFill>
                  <a:srgbClr val="FF0000"/>
                </a:solidFill>
                <a:latin typeface="Georgia"/>
                <a:cs typeface="Georgia"/>
              </a:rPr>
              <a:t>3</a:t>
            </a:r>
            <a:r>
              <a:rPr dirty="0" sz="3200" b="1">
                <a:solidFill>
                  <a:srgbClr val="FF0000"/>
                </a:solidFill>
                <a:latin typeface="Georgia"/>
                <a:cs typeface="Georgia"/>
              </a:rPr>
              <a:t>C</a:t>
            </a:r>
            <a:r>
              <a:rPr dirty="0" sz="3200" spc="-355" b="1">
                <a:solidFill>
                  <a:srgbClr val="FF0000"/>
                </a:solidFill>
                <a:latin typeface="Georgia"/>
                <a:cs typeface="Georgia"/>
              </a:rPr>
              <a:t>H</a:t>
            </a:r>
            <a:r>
              <a:rPr dirty="0" sz="3200" spc="-6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3200" spc="-155" b="1">
                <a:solidFill>
                  <a:srgbClr val="FF0000"/>
                </a:solidFill>
                <a:latin typeface="Georgia"/>
                <a:cs typeface="Georgia"/>
              </a:rPr>
              <a:t>9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0"/>
              <a:t>FORAGE</a:t>
            </a:r>
            <a:r>
              <a:rPr dirty="0" spc="-110"/>
              <a:t> </a:t>
            </a:r>
            <a:r>
              <a:rPr dirty="0" spc="-95"/>
              <a:t>CROPS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895143"/>
            <a:ext cx="8434705" cy="4718685"/>
          </a:xfrm>
          <a:prstGeom prst="rect">
            <a:avLst/>
          </a:prstGeom>
        </p:spPr>
        <p:txBody>
          <a:bodyPr wrap="square" lIns="0" tIns="157480" rIns="0" bIns="0" rtlCol="0" vert="horz">
            <a:spAutoFit/>
          </a:bodyPr>
          <a:lstStyle/>
          <a:p>
            <a:pPr algn="ctr" marL="88265">
              <a:lnSpc>
                <a:spcPct val="100000"/>
              </a:lnSpc>
              <a:spcBef>
                <a:spcPts val="1240"/>
              </a:spcBef>
            </a:pPr>
            <a:r>
              <a:rPr dirty="0" sz="2800" spc="-5" b="1">
                <a:solidFill>
                  <a:srgbClr val="FF0000"/>
                </a:solidFill>
                <a:latin typeface="Georgia"/>
                <a:cs typeface="Georgia"/>
              </a:rPr>
              <a:t>443/1</a:t>
            </a:r>
            <a:r>
              <a:rPr dirty="0" sz="2800" spc="-5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2800" spc="-95" b="1">
                <a:solidFill>
                  <a:srgbClr val="FF0000"/>
                </a:solidFill>
                <a:latin typeface="Georgia"/>
                <a:cs typeface="Georgia"/>
              </a:rPr>
              <a:t>OR</a:t>
            </a:r>
            <a:r>
              <a:rPr dirty="0" sz="2800" spc="-4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2800" spc="-80" b="1">
                <a:solidFill>
                  <a:srgbClr val="FF0000"/>
                </a:solidFill>
                <a:latin typeface="Georgia"/>
                <a:cs typeface="Georgia"/>
              </a:rPr>
              <a:t>2</a:t>
            </a:r>
            <a:endParaRPr sz="2800">
              <a:latin typeface="Georgia"/>
              <a:cs typeface="Georgia"/>
            </a:endParaRPr>
          </a:p>
          <a:p>
            <a:pPr marL="355600" indent="-342900">
              <a:lnSpc>
                <a:spcPct val="100000"/>
              </a:lnSpc>
              <a:spcBef>
                <a:spcPts val="131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What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are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forage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crops?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7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These are plants which grow naturally or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planted by man. Forage crops that are harvested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directly by livestock through grazing are called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pasture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crops.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certain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stage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the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fed to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referred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as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fodder</a:t>
            </a:r>
            <a:r>
              <a:rPr dirty="0" sz="3200" spc="-8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crops.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507095" cy="427736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30" b="1">
                <a:latin typeface="Times New Roman"/>
                <a:cs typeface="Times New Roman"/>
              </a:rPr>
              <a:t>PASTURES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refers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grazed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directly.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classified</a:t>
            </a:r>
            <a:r>
              <a:rPr dirty="0" sz="3200" spc="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three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ways.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According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stand.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According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establishment.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According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ecological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zones/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altitudes.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89408"/>
            <a:ext cx="31305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5" b="1">
                <a:latin typeface="Times New Roman"/>
                <a:cs typeface="Times New Roman"/>
              </a:rPr>
              <a:t>a)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38684"/>
            <a:ext cx="3967479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According</a:t>
            </a:r>
            <a:r>
              <a:rPr dirty="0" u="heavy" sz="27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27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pasture</a:t>
            </a:r>
            <a:r>
              <a:rPr dirty="0" u="heavy" sz="27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stand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83133"/>
            <a:ext cx="8514715" cy="258826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2700" marR="525780">
              <a:lnSpc>
                <a:spcPts val="3020"/>
              </a:lnSpc>
              <a:spcBef>
                <a:spcPts val="38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Under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pasture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stand,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pasture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classified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as</a:t>
            </a:r>
            <a:r>
              <a:rPr dirty="0" sz="2700" spc="25">
                <a:latin typeface="Times New Roman"/>
                <a:cs typeface="Times New Roman"/>
              </a:rPr>
              <a:t> </a:t>
            </a:r>
            <a:r>
              <a:rPr dirty="0" sz="2700" spc="-15" b="1">
                <a:latin typeface="Times New Roman"/>
                <a:cs typeface="Times New Roman"/>
              </a:rPr>
              <a:t>pure</a:t>
            </a:r>
            <a:r>
              <a:rPr dirty="0" sz="2700" spc="-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stand </a:t>
            </a:r>
            <a:r>
              <a:rPr dirty="0" sz="2700" spc="-660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pasture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mixed</a:t>
            </a:r>
            <a:r>
              <a:rPr dirty="0" sz="2700" spc="-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stand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pasture</a:t>
            </a:r>
            <a:r>
              <a:rPr dirty="0" sz="2700" spc="-5"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  <a:p>
            <a:pPr marL="12700" marR="897255">
              <a:lnSpc>
                <a:spcPts val="3010"/>
              </a:lnSpc>
              <a:spcBef>
                <a:spcPts val="93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spc="-15" b="1">
                <a:latin typeface="Times New Roman"/>
                <a:cs typeface="Times New Roman"/>
              </a:rPr>
              <a:t>Pure</a:t>
            </a:r>
            <a:r>
              <a:rPr dirty="0" sz="2700" b="1">
                <a:latin typeface="Times New Roman"/>
                <a:cs typeface="Times New Roman"/>
              </a:rPr>
              <a:t> stand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pasture-</a:t>
            </a:r>
            <a:r>
              <a:rPr dirty="0" sz="2700" spc="-5">
                <a:latin typeface="Times New Roman"/>
                <a:cs typeface="Times New Roman"/>
              </a:rPr>
              <a:t>have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either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grasses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or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have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legumes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them.</a:t>
            </a:r>
            <a:r>
              <a:rPr dirty="0" sz="2700" spc="-5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</a:t>
            </a:r>
            <a:r>
              <a:rPr dirty="0" sz="2700" spc="-5">
                <a:latin typeface="Times New Roman"/>
                <a:cs typeface="Times New Roman"/>
              </a:rPr>
              <a:t>two</a:t>
            </a:r>
            <a:r>
              <a:rPr dirty="0" sz="2700">
                <a:latin typeface="Times New Roman"/>
                <a:cs typeface="Times New Roman"/>
              </a:rPr>
              <a:t> are not</a:t>
            </a:r>
            <a:r>
              <a:rPr dirty="0" sz="2700" spc="-5">
                <a:latin typeface="Times New Roman"/>
                <a:cs typeface="Times New Roman"/>
              </a:rPr>
              <a:t> mixed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15">
                <a:latin typeface="Times New Roman"/>
                <a:cs typeface="Times New Roman"/>
              </a:rPr>
              <a:t>together.</a:t>
            </a: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ts val="3010"/>
              </a:lnSpc>
              <a:spcBef>
                <a:spcPts val="94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Mixed</a:t>
            </a:r>
            <a:r>
              <a:rPr dirty="0" sz="2700" spc="-1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stand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pasture</a:t>
            </a:r>
            <a:r>
              <a:rPr dirty="0" sz="2700" spc="-5">
                <a:latin typeface="Times New Roman"/>
                <a:cs typeface="Times New Roman"/>
              </a:rPr>
              <a:t>-in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this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pastures,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grasses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legumes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grown</a:t>
            </a:r>
            <a:r>
              <a:rPr dirty="0" sz="2700" spc="-15">
                <a:latin typeface="Times New Roman"/>
                <a:cs typeface="Times New Roman"/>
              </a:rPr>
              <a:t> together.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040" y="3220211"/>
            <a:ext cx="564515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b)</a:t>
            </a:r>
            <a:r>
              <a:rPr dirty="0" u="heavy" sz="2700" spc="-1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According</a:t>
            </a:r>
            <a:r>
              <a:rPr dirty="0" u="heavy" sz="27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pasture</a:t>
            </a:r>
            <a:r>
              <a:rPr dirty="0" u="heavy" sz="27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establishment.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640" y="3604641"/>
            <a:ext cx="8304530" cy="261366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5600" marR="123189" indent="-342900">
              <a:lnSpc>
                <a:spcPct val="79300"/>
              </a:lnSpc>
              <a:spcBef>
                <a:spcPts val="7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Pastures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classified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</a:t>
            </a:r>
            <a:r>
              <a:rPr dirty="0" sz="2700" spc="25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natural</a:t>
            </a:r>
            <a:r>
              <a:rPr dirty="0" sz="2700" spc="-20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pastures</a:t>
            </a:r>
            <a:r>
              <a:rPr dirty="0" sz="2700" spc="5" b="1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artificial </a:t>
            </a:r>
            <a:r>
              <a:rPr dirty="0" sz="2700" spc="-660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pastures.</a:t>
            </a:r>
            <a:endParaRPr sz="2700">
              <a:latin typeface="Times New Roman"/>
              <a:cs typeface="Times New Roman"/>
            </a:endParaRPr>
          </a:p>
          <a:p>
            <a:pPr marL="355600" marR="60960" indent="-342900">
              <a:lnSpc>
                <a:spcPct val="79900"/>
              </a:lnSpc>
              <a:spcBef>
                <a:spcPts val="8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Natural</a:t>
            </a:r>
            <a:r>
              <a:rPr dirty="0" sz="2700" spc="-1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pastures</a:t>
            </a:r>
            <a:r>
              <a:rPr dirty="0" sz="2700" spc="-5">
                <a:latin typeface="Times New Roman"/>
                <a:cs typeface="Times New Roman"/>
              </a:rPr>
              <a:t>-these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pastures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grasses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legumes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that grow </a:t>
            </a:r>
            <a:r>
              <a:rPr dirty="0" sz="2700" spc="-20">
                <a:latin typeface="Times New Roman"/>
                <a:cs typeface="Times New Roman"/>
              </a:rPr>
              <a:t>naturally. </a:t>
            </a:r>
            <a:r>
              <a:rPr dirty="0" sz="2700">
                <a:latin typeface="Times New Roman"/>
                <a:cs typeface="Times New Roman"/>
              </a:rPr>
              <a:t>They are </a:t>
            </a:r>
            <a:r>
              <a:rPr dirty="0" sz="2700" spc="-5">
                <a:latin typeface="Times New Roman"/>
                <a:cs typeface="Times New Roman"/>
              </a:rPr>
              <a:t>mainly mixed </a:t>
            </a:r>
            <a:r>
              <a:rPr dirty="0" sz="2700">
                <a:latin typeface="Times New Roman"/>
                <a:cs typeface="Times New Roman"/>
              </a:rPr>
              <a:t>stand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pastures.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79600"/>
              </a:lnSpc>
              <a:spcBef>
                <a:spcPts val="82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Artificial</a:t>
            </a:r>
            <a:r>
              <a:rPr dirty="0" sz="2700" spc="-30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pastures</a:t>
            </a:r>
            <a:r>
              <a:rPr dirty="0" sz="2700" spc="-5">
                <a:latin typeface="Times New Roman"/>
                <a:cs typeface="Times New Roman"/>
              </a:rPr>
              <a:t>-these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pasture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grasses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legumes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planted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man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livestock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feeds.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20040" y="217931"/>
            <a:ext cx="72974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c)</a:t>
            </a:r>
            <a:r>
              <a:rPr dirty="0" u="heavy" sz="3200" spc="-18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According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ecological</a:t>
            </a:r>
            <a:r>
              <a:rPr dirty="0" u="heavy" sz="3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zones/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altitudes.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640" y="640435"/>
            <a:ext cx="8239125" cy="3653154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Under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this category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classified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as: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99700"/>
              </a:lnSpc>
              <a:spcBef>
                <a:spcPts val="88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High altitude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pastures</a:t>
            </a:r>
            <a:r>
              <a:rPr dirty="0" sz="3200" spc="-5" b="1">
                <a:latin typeface="Times New Roman"/>
                <a:cs typeface="Times New Roman"/>
              </a:rPr>
              <a:t>- </a:t>
            </a:r>
            <a:r>
              <a:rPr dirty="0" sz="3200">
                <a:latin typeface="Times New Roman"/>
                <a:cs typeface="Times New Roman"/>
              </a:rPr>
              <a:t>are pastures found at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altitude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2500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m</a:t>
            </a:r>
            <a:r>
              <a:rPr dirty="0" sz="3200">
                <a:latin typeface="Times New Roman"/>
                <a:cs typeface="Times New Roman"/>
              </a:rPr>
              <a:t> above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level.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 kikuyu grass, Nandi setaria, molasses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grass, giant setaria, Rhodes grass. Legumes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 Kenya white </a:t>
            </a:r>
            <a:r>
              <a:rPr dirty="0" sz="3200" spc="-20">
                <a:latin typeface="Times New Roman"/>
                <a:cs typeface="Times New Roman"/>
              </a:rPr>
              <a:t>clover, </a:t>
            </a:r>
            <a:r>
              <a:rPr dirty="0" sz="3200">
                <a:latin typeface="Times New Roman"/>
                <a:cs typeface="Times New Roman"/>
              </a:rPr>
              <a:t>Louisiana white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clover,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Lucerne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subterranean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clover.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421640" y="122936"/>
            <a:ext cx="8341359" cy="631253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355600" marR="5080" indent="-342900">
              <a:lnSpc>
                <a:spcPct val="89700"/>
              </a:lnSpc>
              <a:spcBef>
                <a:spcPts val="5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Medium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altitude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pastures</a:t>
            </a:r>
            <a:r>
              <a:rPr dirty="0" sz="3200" spc="-5">
                <a:latin typeface="Times New Roman"/>
                <a:cs typeface="Times New Roman"/>
              </a:rPr>
              <a:t>-are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found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altitude between 1500m and 2500m above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 </a:t>
            </a:r>
            <a:r>
              <a:rPr dirty="0" sz="3200" spc="-5">
                <a:latin typeface="Times New Roman"/>
                <a:cs typeface="Times New Roman"/>
              </a:rPr>
              <a:t>level. </a:t>
            </a:r>
            <a:r>
              <a:rPr dirty="0" sz="3200">
                <a:latin typeface="Times New Roman"/>
                <a:cs typeface="Times New Roman"/>
              </a:rPr>
              <a:t>Grasses include Rhodes grass, </a:t>
            </a:r>
            <a:r>
              <a:rPr dirty="0" sz="3200" spc="5">
                <a:latin typeface="Times New Roman"/>
                <a:cs typeface="Times New Roman"/>
              </a:rPr>
              <a:t>nandi 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setaria, star grass, makueni guinea, malava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guinea, congo signal, Guatemala grass. Legumes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 Lucerne, siratro, stylo, silver leaf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desmodium,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green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desmodium.</a:t>
            </a:r>
            <a:endParaRPr sz="3200">
              <a:latin typeface="Times New Roman"/>
              <a:cs typeface="Times New Roman"/>
            </a:endParaRPr>
          </a:p>
          <a:p>
            <a:pPr marL="355600" marR="323215" indent="-342900">
              <a:lnSpc>
                <a:spcPct val="89700"/>
              </a:lnSpc>
              <a:spcBef>
                <a:spcPts val="890"/>
              </a:spcBef>
              <a:buFont typeface="Arial MT"/>
              <a:buChar char="•"/>
              <a:tabLst>
                <a:tab pos="354965" algn="l"/>
                <a:tab pos="355600" algn="l"/>
                <a:tab pos="4037965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Low altitude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pasture</a:t>
            </a:r>
            <a:r>
              <a:rPr dirty="0" sz="3200" spc="-5">
                <a:latin typeface="Times New Roman"/>
                <a:cs typeface="Times New Roman"/>
              </a:rPr>
              <a:t>-are </a:t>
            </a:r>
            <a:r>
              <a:rPr dirty="0" sz="3200">
                <a:latin typeface="Times New Roman"/>
                <a:cs typeface="Times New Roman"/>
              </a:rPr>
              <a:t>found in </a:t>
            </a:r>
            <a:r>
              <a:rPr dirty="0" sz="3200" spc="-5">
                <a:latin typeface="Times New Roman"/>
                <a:cs typeface="Times New Roman"/>
              </a:rPr>
              <a:t>marginal </a:t>
            </a:r>
            <a:r>
              <a:rPr dirty="0" sz="3200">
                <a:latin typeface="Times New Roman"/>
                <a:cs typeface="Times New Roman"/>
              </a:rPr>
              <a:t> areas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Kenya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below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1500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 above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level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 receives </a:t>
            </a:r>
            <a:r>
              <a:rPr dirty="0" sz="3200" spc="-5">
                <a:latin typeface="Times New Roman"/>
                <a:cs typeface="Times New Roman"/>
              </a:rPr>
              <a:t>little </a:t>
            </a:r>
            <a:r>
              <a:rPr dirty="0" sz="3200">
                <a:latin typeface="Times New Roman"/>
                <a:cs typeface="Times New Roman"/>
              </a:rPr>
              <a:t>rains. Grasses include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African fox tail, likon guinea, giant star grass,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 grass, red oat grass, maasai love grass,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makarikari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e.t.c	legumes include stylo,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glycine,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centro.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512064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u="heavy" sz="30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PASTURE</a:t>
            </a:r>
            <a:r>
              <a:rPr dirty="0" u="heavy" sz="30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ESTABLISHMENT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5546"/>
            <a:ext cx="8298815" cy="555879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420"/>
              </a:spcBef>
              <a:buSzPct val="96666"/>
              <a:buFont typeface="Arial MT"/>
              <a:buChar char="•"/>
              <a:tabLst>
                <a:tab pos="147320" algn="l"/>
              </a:tabLst>
            </a:pPr>
            <a:r>
              <a:rPr dirty="0" sz="3000" spc="-5">
                <a:latin typeface="Times New Roman"/>
                <a:cs typeface="Times New Roman"/>
              </a:rPr>
              <a:t>Pastures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 be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established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use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seeds,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rhizomes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and splits.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SzPct val="96666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Selection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planting materials</a:t>
            </a:r>
            <a:endParaRPr sz="3000">
              <a:latin typeface="Times New Roman"/>
              <a:cs typeface="Times New Roman"/>
            </a:endParaRPr>
          </a:p>
          <a:p>
            <a:pPr lvl="1" marL="1079500" marR="963930">
              <a:lnSpc>
                <a:spcPts val="3360"/>
              </a:lnSpc>
              <a:spcBef>
                <a:spcPts val="1000"/>
              </a:spcBef>
              <a:buFont typeface="Arial MT"/>
              <a:buChar char="•"/>
              <a:tabLst>
                <a:tab pos="1346835" algn="l"/>
              </a:tabLst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Characteristics</a:t>
            </a:r>
            <a:r>
              <a:rPr dirty="0" u="heavy" sz="3000" spc="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Planting</a:t>
            </a:r>
            <a:r>
              <a:rPr dirty="0" u="heavy" sz="30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materials </a:t>
            </a:r>
            <a:r>
              <a:rPr dirty="0" sz="3000" spc="-735" b="1"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selected</a:t>
            </a:r>
            <a:endParaRPr sz="3000">
              <a:latin typeface="Times New Roman"/>
              <a:cs typeface="Times New Roman"/>
            </a:endParaRPr>
          </a:p>
          <a:p>
            <a:pPr lvl="1" marL="1346200" indent="-267335">
              <a:lnSpc>
                <a:spcPct val="100000"/>
              </a:lnSpc>
              <a:spcBef>
                <a:spcPts val="540"/>
              </a:spcBef>
              <a:buFont typeface="Arial MT"/>
              <a:buChar char="•"/>
              <a:tabLst>
                <a:tab pos="1346835" algn="l"/>
              </a:tabLst>
            </a:pPr>
            <a:r>
              <a:rPr dirty="0" sz="3000" b="1">
                <a:latin typeface="Times New Roman"/>
                <a:cs typeface="Times New Roman"/>
              </a:rPr>
              <a:t>They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should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be: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Adapted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prevailing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conditions.</a:t>
            </a:r>
            <a:endParaRPr sz="3000">
              <a:latin typeface="Times New Roman"/>
              <a:cs typeface="Times New Roman"/>
            </a:endParaRPr>
          </a:p>
          <a:p>
            <a:pPr marL="355600" marR="777875" indent="-342900">
              <a:lnSpc>
                <a:spcPct val="79700"/>
              </a:lnSpc>
              <a:spcBef>
                <a:spcPts val="82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fast </a:t>
            </a:r>
            <a:r>
              <a:rPr dirty="0" sz="3000">
                <a:latin typeface="Times New Roman"/>
                <a:cs typeface="Times New Roman"/>
              </a:rPr>
              <a:t>growth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give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good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ground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cover.</a:t>
            </a:r>
            <a:endParaRPr sz="3000">
              <a:latin typeface="Times New Roman"/>
              <a:cs typeface="Times New Roman"/>
            </a:endParaRPr>
          </a:p>
          <a:p>
            <a:pPr marL="355600" marR="55244" indent="-342900">
              <a:lnSpc>
                <a:spcPct val="79700"/>
              </a:lnSpc>
              <a:spcBef>
                <a:spcPts val="8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able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give a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high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herbage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yield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unit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area.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Should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high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nutritive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value.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697865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Disadvantages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 artificial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insemination.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15959" cy="339153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skilled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labour.</a:t>
            </a:r>
            <a:endParaRPr sz="3200">
              <a:latin typeface="Times New Roman"/>
              <a:cs typeface="Times New Roman"/>
            </a:endParaRPr>
          </a:p>
          <a:p>
            <a:pPr marL="355600" marR="295910" indent="-342900">
              <a:lnSpc>
                <a:spcPts val="4420"/>
              </a:lnSpc>
              <a:spcBef>
                <a:spcPts val="24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Low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chances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conception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because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semen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storage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problems.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labour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natural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service.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Harmful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characteristics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spread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quickly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bull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the </a:t>
            </a:r>
            <a:r>
              <a:rPr dirty="0" sz="3200" spc="-5">
                <a:latin typeface="Times New Roman"/>
                <a:cs typeface="Times New Roman"/>
              </a:rPr>
              <a:t>offsprings.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49488" y="6465214"/>
            <a:ext cx="259079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442960" cy="624522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Land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preparation.</a:t>
            </a:r>
            <a:endParaRPr sz="3200">
              <a:latin typeface="Times New Roman"/>
              <a:cs typeface="Times New Roman"/>
            </a:endParaRPr>
          </a:p>
          <a:p>
            <a:pPr marL="241300" marR="335280" indent="-228600">
              <a:lnSpc>
                <a:spcPct val="114999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ploughed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harrowed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 fine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tilth.</a:t>
            </a:r>
            <a:endParaRPr sz="32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14999"/>
              </a:lnSpc>
              <a:spcBef>
                <a:spcPts val="7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especially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perennial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removed.</a:t>
            </a:r>
            <a:endParaRPr sz="3200">
              <a:latin typeface="Times New Roman"/>
              <a:cs typeface="Times New Roman"/>
            </a:endParaRPr>
          </a:p>
          <a:p>
            <a:pPr marL="241300" marR="325755" indent="-228600">
              <a:lnSpc>
                <a:spcPct val="114999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preparation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season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start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Planting</a:t>
            </a:r>
            <a:r>
              <a:rPr dirty="0" u="heavy" sz="3200" spc="-6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  <a:p>
            <a:pPr marL="12700" marR="171450">
              <a:lnSpc>
                <a:spcPct val="114999"/>
              </a:lnSpc>
              <a:spcBef>
                <a:spcPts val="7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Most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seeds;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however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also 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vegetatively.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6423"/>
            <a:ext cx="8404860" cy="606679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Fertilser</a:t>
            </a:r>
            <a:r>
              <a:rPr dirty="0" u="heavy" sz="3200" spc="-1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application.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Forage crops require phosphorus for root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development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establishment.</a:t>
            </a:r>
            <a:r>
              <a:rPr dirty="0" sz="3200" spc="-2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single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super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phosphate at a rate of 200 kg/ha for grasses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legume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mixtures.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Legume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seed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inoculation.</a:t>
            </a:r>
            <a:endParaRPr sz="3200">
              <a:latin typeface="Times New Roman"/>
              <a:cs typeface="Times New Roman"/>
            </a:endParaRPr>
          </a:p>
          <a:p>
            <a:pPr marL="12700" marR="10795">
              <a:lnSpc>
                <a:spcPct val="105000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Refers 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addition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5">
                <a:latin typeface="Times New Roman"/>
                <a:cs typeface="Times New Roman"/>
              </a:rPr>
              <a:t>effective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rhizobium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bacteria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leguminous seeds before planting to promote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nitrogen fixation. It involves coating of the seeds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the mixture such as sticker lime, gypsum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pellets.t.c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430895" cy="614426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Sowing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12700" marR="187325">
              <a:lnSpc>
                <a:spcPct val="114999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Pasture seeds re small hence should be covered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lightly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broadcasting.</a:t>
            </a:r>
            <a:r>
              <a:rPr dirty="0" sz="3200" spc="-1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three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sowing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Direct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sowing-establishment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pasture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seedbed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growing.</a:t>
            </a:r>
            <a:endParaRPr sz="3200">
              <a:latin typeface="Times New Roman"/>
              <a:cs typeface="Times New Roman"/>
            </a:endParaRPr>
          </a:p>
          <a:p>
            <a:pPr marL="355600" marR="95885" indent="-342900">
              <a:lnSpc>
                <a:spcPct val="114999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Undersowing-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establishment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under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cover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crop.</a:t>
            </a:r>
            <a:endParaRPr sz="3200">
              <a:latin typeface="Times New Roman"/>
              <a:cs typeface="Times New Roman"/>
            </a:endParaRPr>
          </a:p>
          <a:p>
            <a:pPr marL="355600" marR="307975" indent="-342900">
              <a:lnSpc>
                <a:spcPct val="114999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Oversowing-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establishment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legume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 existing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3245"/>
            <a:ext cx="4383405" cy="1096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7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Management</a:t>
            </a:r>
            <a:r>
              <a:rPr dirty="0" u="heavy" sz="30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pastures </a:t>
            </a:r>
            <a:r>
              <a:rPr dirty="0" sz="3000" spc="-735" b="1">
                <a:latin typeface="Times New Roman"/>
                <a:cs typeface="Times New Roman"/>
              </a:rPr>
              <a:t> </a:t>
            </a:r>
            <a:r>
              <a:rPr dirty="0" u="heavy" sz="30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Weed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control.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040" y="1266444"/>
            <a:ext cx="44170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Effects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of</a:t>
            </a:r>
            <a:r>
              <a:rPr dirty="0" sz="3000" b="1">
                <a:latin typeface="Times New Roman"/>
                <a:cs typeface="Times New Roman"/>
              </a:rPr>
              <a:t> weed </a:t>
            </a:r>
            <a:r>
              <a:rPr dirty="0" sz="3000" spc="-5" b="1">
                <a:latin typeface="Times New Roman"/>
                <a:cs typeface="Times New Roman"/>
              </a:rPr>
              <a:t>on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pastures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657778"/>
            <a:ext cx="8072120" cy="3788410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life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pastures.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579"/>
              </a:lnSpc>
              <a:spcBef>
                <a:spcPts val="102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compete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forage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nutrients,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sunlight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moisture.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3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quality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herbage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yield.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Weeds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interfere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fertilisation.</a:t>
            </a:r>
            <a:endParaRPr sz="3200">
              <a:latin typeface="Times New Roman"/>
              <a:cs typeface="Times New Roman"/>
            </a:endParaRPr>
          </a:p>
          <a:p>
            <a:pPr marL="355600" marR="163195" indent="-342900">
              <a:lnSpc>
                <a:spcPts val="3579"/>
              </a:lnSpc>
              <a:spcBef>
                <a:spcPts val="1019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poisoning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 i="1">
                <a:latin typeface="Times New Roman"/>
                <a:cs typeface="Times New Roman"/>
              </a:rPr>
              <a:t>atura</a:t>
            </a:r>
            <a:r>
              <a:rPr dirty="0" sz="3200" spc="-20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stramonium</a:t>
            </a:r>
            <a:r>
              <a:rPr dirty="0" sz="3200">
                <a:latin typeface="Times New Roman"/>
                <a:cs typeface="Times New Roman"/>
              </a:rPr>
              <a:t>(thorn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5796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626681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0"/>
              </a:lnSpc>
            </a:pPr>
            <a:r>
              <a:rPr dirty="0" sz="2700" spc="-45" b="1" i="1">
                <a:latin typeface="Times New Roman"/>
                <a:cs typeface="Times New Roman"/>
              </a:rPr>
              <a:t>Weeds</a:t>
            </a:r>
            <a:r>
              <a:rPr dirty="0" sz="2700" spc="-5" b="1" i="1">
                <a:latin typeface="Times New Roman"/>
                <a:cs typeface="Times New Roman"/>
              </a:rPr>
              <a:t> </a:t>
            </a:r>
            <a:r>
              <a:rPr dirty="0" sz="2700" b="1" i="1">
                <a:latin typeface="Times New Roman"/>
                <a:cs typeface="Times New Roman"/>
              </a:rPr>
              <a:t>can</a:t>
            </a:r>
            <a:r>
              <a:rPr dirty="0" sz="2700" spc="-20" b="1" i="1">
                <a:latin typeface="Times New Roman"/>
                <a:cs typeface="Times New Roman"/>
              </a:rPr>
              <a:t> </a:t>
            </a:r>
            <a:r>
              <a:rPr dirty="0" sz="2700" spc="-5" b="1" i="1">
                <a:latin typeface="Times New Roman"/>
                <a:cs typeface="Times New Roman"/>
              </a:rPr>
              <a:t>effectively</a:t>
            </a:r>
            <a:r>
              <a:rPr dirty="0" sz="2700" spc="-15" b="1" i="1">
                <a:latin typeface="Times New Roman"/>
                <a:cs typeface="Times New Roman"/>
              </a:rPr>
              <a:t> </a:t>
            </a:r>
            <a:r>
              <a:rPr dirty="0" sz="2700" b="1" i="1">
                <a:latin typeface="Times New Roman"/>
                <a:cs typeface="Times New Roman"/>
              </a:rPr>
              <a:t>be controlled</a:t>
            </a:r>
            <a:r>
              <a:rPr dirty="0" sz="2700" spc="-40" b="1" i="1">
                <a:latin typeface="Times New Roman"/>
                <a:cs typeface="Times New Roman"/>
              </a:rPr>
              <a:t> </a:t>
            </a:r>
            <a:r>
              <a:rPr dirty="0" sz="2700" b="1" i="1">
                <a:latin typeface="Times New Roman"/>
                <a:cs typeface="Times New Roman"/>
              </a:rPr>
              <a:t>through: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57530"/>
            <a:ext cx="5226050" cy="1502410"/>
          </a:xfrm>
          <a:prstGeom prst="rect">
            <a:avLst/>
          </a:prstGeom>
        </p:spPr>
        <p:txBody>
          <a:bodyPr wrap="square" lIns="0" tIns="9334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Slashing.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Uprooting.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Application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selective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herbicides.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115439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2164079"/>
            <a:ext cx="194627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sz="2700" spc="-90" b="1">
                <a:latin typeface="Times New Roman"/>
                <a:cs typeface="Times New Roman"/>
              </a:rPr>
              <a:t>Top</a:t>
            </a:r>
            <a:r>
              <a:rPr dirty="0" sz="2700" spc="-6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dressing.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2616834"/>
            <a:ext cx="7251065" cy="81978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ts val="3010"/>
              </a:lnSpc>
              <a:spcBef>
                <a:spcPts val="39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Application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plant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nutrients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after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pasture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has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established.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3491560"/>
            <a:ext cx="146050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940" y="3540252"/>
            <a:ext cx="3667125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60"/>
              </a:lnSpc>
            </a:pP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Reasons</a:t>
            </a:r>
            <a:r>
              <a:rPr dirty="0" u="heavy" sz="27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</a:t>
            </a:r>
            <a:r>
              <a:rPr dirty="0" u="heavy" sz="2700" spc="-7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top</a:t>
            </a:r>
            <a:r>
              <a:rPr dirty="0" u="heavy" sz="27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dressing.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340" y="3903345"/>
            <a:ext cx="8353425" cy="2386965"/>
          </a:xfrm>
          <a:prstGeom prst="rect">
            <a:avLst/>
          </a:prstGeom>
        </p:spPr>
        <p:txBody>
          <a:bodyPr wrap="square" lIns="0" tIns="9334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add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nutrients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ensure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proper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nutrient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balance.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0">
                <a:latin typeface="Times New Roman"/>
                <a:cs typeface="Times New Roman"/>
              </a:rPr>
              <a:t>To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increase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herbage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yield.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improve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nutritive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value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crops.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010"/>
              </a:lnSpc>
              <a:spcBef>
                <a:spcPts val="99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enable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soil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micro-organisms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break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down</a:t>
            </a:r>
            <a:r>
              <a:rPr dirty="0" sz="2700" spc="-5">
                <a:latin typeface="Times New Roman"/>
                <a:cs typeface="Times New Roman"/>
              </a:rPr>
              <a:t> organic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residues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into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available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nutrients.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7150"/>
            <a:ext cx="8449945" cy="611568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spc="-35" b="1">
                <a:latin typeface="Times New Roman"/>
                <a:cs typeface="Times New Roman"/>
              </a:rPr>
              <a:t>Topping.</a:t>
            </a:r>
            <a:endParaRPr sz="2700">
              <a:latin typeface="Times New Roman"/>
              <a:cs typeface="Times New Roman"/>
            </a:endParaRPr>
          </a:p>
          <a:p>
            <a:pPr marL="12700" marR="321945">
              <a:lnSpc>
                <a:spcPct val="94600"/>
              </a:lnSpc>
              <a:spcBef>
                <a:spcPts val="8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spc="-30">
                <a:latin typeface="Times New Roman"/>
                <a:cs typeface="Times New Roman"/>
              </a:rPr>
              <a:t>Topping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refers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removal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stemmy</a:t>
            </a:r>
            <a:r>
              <a:rPr dirty="0" sz="2700" spc="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fibrous 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material </a:t>
            </a:r>
            <a:r>
              <a:rPr dirty="0" sz="2700">
                <a:latin typeface="Times New Roman"/>
                <a:cs typeface="Times New Roman"/>
              </a:rPr>
              <a:t>left over </a:t>
            </a:r>
            <a:r>
              <a:rPr dirty="0" sz="2700" spc="-5">
                <a:latin typeface="Times New Roman"/>
                <a:cs typeface="Times New Roman"/>
              </a:rPr>
              <a:t>after </a:t>
            </a:r>
            <a:r>
              <a:rPr dirty="0" sz="2700">
                <a:latin typeface="Times New Roman"/>
                <a:cs typeface="Times New Roman"/>
              </a:rPr>
              <a:t>a period of pasture grazing by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livestock.</a:t>
            </a:r>
            <a:r>
              <a:rPr dirty="0" sz="2700" spc="-90">
                <a:latin typeface="Times New Roman"/>
                <a:cs typeface="Times New Roman"/>
              </a:rPr>
              <a:t> </a:t>
            </a:r>
            <a:r>
              <a:rPr dirty="0" sz="2700" spc="-30">
                <a:latin typeface="Times New Roman"/>
                <a:cs typeface="Times New Roman"/>
              </a:rPr>
              <a:t>Topping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stimulates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fresh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growth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done on the onset of rains. It is done through slashing,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mowing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burning.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spc="-5" b="1">
                <a:latin typeface="Times New Roman"/>
                <a:cs typeface="Times New Roman"/>
              </a:rPr>
              <a:t>Re-seeding.</a:t>
            </a: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ct val="94100"/>
              </a:lnSpc>
              <a:spcBef>
                <a:spcPts val="89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This </a:t>
            </a:r>
            <a:r>
              <a:rPr dirty="0" sz="2700" spc="-5">
                <a:latin typeface="Times New Roman"/>
                <a:cs typeface="Times New Roman"/>
              </a:rPr>
              <a:t>is </a:t>
            </a:r>
            <a:r>
              <a:rPr dirty="0" sz="2700">
                <a:latin typeface="Times New Roman"/>
                <a:cs typeface="Times New Roman"/>
              </a:rPr>
              <a:t>also called gapping. It </a:t>
            </a:r>
            <a:r>
              <a:rPr dirty="0" sz="2700" spc="-5">
                <a:latin typeface="Times New Roman"/>
                <a:cs typeface="Times New Roman"/>
              </a:rPr>
              <a:t>is </a:t>
            </a:r>
            <a:r>
              <a:rPr dirty="0" sz="2700">
                <a:latin typeface="Times New Roman"/>
                <a:cs typeface="Times New Roman"/>
              </a:rPr>
              <a:t>done when the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grass/legume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 </a:t>
            </a:r>
            <a:r>
              <a:rPr dirty="0" sz="2700">
                <a:latin typeface="Times New Roman"/>
                <a:cs typeface="Times New Roman"/>
              </a:rPr>
              <a:t>partially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denuded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 extend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refilling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gaps.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Pest</a:t>
            </a:r>
            <a:r>
              <a:rPr dirty="0" sz="2700" spc="-45" b="1">
                <a:latin typeface="Times New Roman"/>
                <a:cs typeface="Times New Roman"/>
              </a:rPr>
              <a:t> </a:t>
            </a:r>
            <a:r>
              <a:rPr dirty="0" sz="2700" spc="-5" b="1">
                <a:latin typeface="Times New Roman"/>
                <a:cs typeface="Times New Roman"/>
              </a:rPr>
              <a:t>control.</a:t>
            </a:r>
            <a:endParaRPr sz="2700">
              <a:latin typeface="Times New Roman"/>
              <a:cs typeface="Times New Roman"/>
            </a:endParaRPr>
          </a:p>
          <a:p>
            <a:pPr marL="12700" marR="132080">
              <a:lnSpc>
                <a:spcPct val="93900"/>
              </a:lnSpc>
              <a:spcBef>
                <a:spcPts val="9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Most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common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pests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include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moles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that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destroys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roots.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They can be controlled trapping, use of rodenticides and 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through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biological </a:t>
            </a:r>
            <a:r>
              <a:rPr dirty="0" sz="2700" spc="-5">
                <a:latin typeface="Times New Roman"/>
                <a:cs typeface="Times New Roman"/>
              </a:rPr>
              <a:t>means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like </a:t>
            </a:r>
            <a:r>
              <a:rPr dirty="0" sz="2700" spc="-5">
                <a:latin typeface="Times New Roman"/>
                <a:cs typeface="Times New Roman"/>
              </a:rPr>
              <a:t>use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cats.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44958"/>
            <a:ext cx="8344534" cy="249110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spc="-10" b="1">
                <a:latin typeface="Times New Roman"/>
                <a:cs typeface="Times New Roman"/>
              </a:rPr>
              <a:t>Pasture</a:t>
            </a:r>
            <a:r>
              <a:rPr dirty="0" sz="2700" spc="-25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utilisation.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27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Frequency</a:t>
            </a:r>
            <a:r>
              <a:rPr dirty="0" u="heavy" sz="27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27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defoliation.</a:t>
            </a: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  <a:spcBef>
                <a:spcPts val="8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Defoliation means </a:t>
            </a:r>
            <a:r>
              <a:rPr dirty="0" sz="2700">
                <a:latin typeface="Times New Roman"/>
                <a:cs typeface="Times New Roman"/>
              </a:rPr>
              <a:t>grazing in pasture and cutting </a:t>
            </a:r>
            <a:r>
              <a:rPr dirty="0" sz="2700" spc="-5">
                <a:latin typeface="Times New Roman"/>
                <a:cs typeface="Times New Roman"/>
              </a:rPr>
              <a:t>for feed </a:t>
            </a:r>
            <a:r>
              <a:rPr dirty="0" sz="2700">
                <a:latin typeface="Times New Roman"/>
                <a:cs typeface="Times New Roman"/>
              </a:rPr>
              <a:t> in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fodder</a:t>
            </a:r>
            <a:r>
              <a:rPr dirty="0" sz="2700">
                <a:latin typeface="Times New Roman"/>
                <a:cs typeface="Times New Roman"/>
              </a:rPr>
              <a:t> crops.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Frequency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defoliation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refers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how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often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forage</a:t>
            </a:r>
            <a:r>
              <a:rPr dirty="0" sz="2700">
                <a:latin typeface="Times New Roman"/>
                <a:cs typeface="Times New Roman"/>
              </a:rPr>
              <a:t> stand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grazed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or cut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feed.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2632075"/>
            <a:ext cx="14605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2680716"/>
            <a:ext cx="7390130" cy="3810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55"/>
              </a:lnSpc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Effects</a:t>
            </a:r>
            <a:r>
              <a:rPr dirty="0" u="heavy" sz="27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27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very</a:t>
            </a:r>
            <a:r>
              <a:rPr dirty="0" u="heavy" sz="27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early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defoliation</a:t>
            </a:r>
            <a:r>
              <a:rPr dirty="0" u="heavy" sz="27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(less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than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r>
              <a:rPr dirty="0" u="heavy" sz="27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weeks)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043300"/>
            <a:ext cx="8091805" cy="269494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Forage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has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very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high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moisture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content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(90%)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Forage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has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very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high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protein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content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weight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basis.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9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Forage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has</a:t>
            </a:r>
            <a:r>
              <a:rPr dirty="0" sz="2700" spc="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very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low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DM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content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hence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low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DM</a:t>
            </a:r>
            <a:r>
              <a:rPr dirty="0" sz="2700">
                <a:latin typeface="Times New Roman"/>
                <a:cs typeface="Times New Roman"/>
              </a:rPr>
              <a:t> yield.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very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low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crude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protein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yield.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5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has high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DM</a:t>
            </a:r>
            <a:r>
              <a:rPr dirty="0" sz="2700">
                <a:latin typeface="Times New Roman"/>
                <a:cs typeface="Times New Roman"/>
              </a:rPr>
              <a:t> digestibility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but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low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digestible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nutrients.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81305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Effects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late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defoliation</a:t>
            </a: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(more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than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10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weeks)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9787"/>
            <a:ext cx="8080375" cy="558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14655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 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DM content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yield.</a:t>
            </a:r>
            <a:endParaRPr sz="3200">
              <a:latin typeface="Times New Roman"/>
              <a:cs typeface="Times New Roman"/>
            </a:endParaRPr>
          </a:p>
          <a:p>
            <a:pPr marL="355600" marR="174625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cellulose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content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woody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fibrous.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Has high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lignin,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cutin,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tannin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silica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content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 indigestible.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-5">
                <a:latin typeface="Times New Roman"/>
                <a:cs typeface="Times New Roman"/>
              </a:rPr>
              <a:t> low</a:t>
            </a:r>
            <a:r>
              <a:rPr dirty="0" sz="3200">
                <a:latin typeface="Times New Roman"/>
                <a:cs typeface="Times New Roman"/>
              </a:rPr>
              <a:t> crude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protein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content.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low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leaf;stem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ratio.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-5">
                <a:latin typeface="Times New Roman"/>
                <a:cs typeface="Times New Roman"/>
              </a:rPr>
              <a:t> low </a:t>
            </a: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digestibility.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595884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Carrying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capacity</a:t>
            </a:r>
            <a:r>
              <a:rPr dirty="0" u="heavy" sz="30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0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stocking</a:t>
            </a:r>
            <a:r>
              <a:rPr dirty="0" u="heavy" sz="30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rate.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21538"/>
            <a:ext cx="8317865" cy="5336540"/>
          </a:xfrm>
          <a:prstGeom prst="rect">
            <a:avLst/>
          </a:prstGeom>
        </p:spPr>
        <p:txBody>
          <a:bodyPr wrap="square" lIns="0" tIns="1371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What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carrying</a:t>
            </a:r>
            <a:r>
              <a:rPr dirty="0" sz="3000" spc="-5" b="1">
                <a:latin typeface="Times New Roman"/>
                <a:cs typeface="Times New Roman"/>
              </a:rPr>
              <a:t> capacity?</a:t>
            </a:r>
            <a:endParaRPr sz="3000">
              <a:latin typeface="Times New Roman"/>
              <a:cs typeface="Times New Roman"/>
            </a:endParaRPr>
          </a:p>
          <a:p>
            <a:pPr marL="12700" marR="706755">
              <a:lnSpc>
                <a:spcPct val="105000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is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ability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forage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stand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maintain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particular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number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livestock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units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unit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area.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What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stocking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rate?</a:t>
            </a:r>
            <a:endParaRPr sz="3000">
              <a:latin typeface="Times New Roman"/>
              <a:cs typeface="Times New Roman"/>
            </a:endParaRPr>
          </a:p>
          <a:p>
            <a:pPr marL="12700" marR="692150">
              <a:lnSpc>
                <a:spcPct val="105100"/>
              </a:lnSpc>
              <a:spcBef>
                <a:spcPts val="8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refers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number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(livestock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units)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maintained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unit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land.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Note: </a:t>
            </a:r>
            <a:r>
              <a:rPr dirty="0" sz="3000">
                <a:latin typeface="Times New Roman"/>
                <a:cs typeface="Times New Roman"/>
              </a:rPr>
              <a:t>when </a:t>
            </a:r>
            <a:r>
              <a:rPr dirty="0" sz="3000" spc="-5">
                <a:latin typeface="Times New Roman"/>
                <a:cs typeface="Times New Roman"/>
              </a:rPr>
              <a:t>stocking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rate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above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carrying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capacity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pasture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referred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overstocking.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When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stocking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rate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below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carrying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capacity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pasture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it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referred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understocking.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05701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Effects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overstocking.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9787"/>
            <a:ext cx="8466455" cy="3594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Leads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5">
                <a:latin typeface="Times New Roman"/>
                <a:cs typeface="Times New Roman"/>
              </a:rPr>
              <a:t>overgrazing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 of soil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cover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results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soil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erosion.</a:t>
            </a:r>
            <a:endParaRPr sz="3200">
              <a:latin typeface="Times New Roman"/>
              <a:cs typeface="Times New Roman"/>
            </a:endParaRPr>
          </a:p>
          <a:p>
            <a:pPr marL="355600" marR="935990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insufficient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regrowth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forage.</a:t>
            </a:r>
            <a:endParaRPr sz="3200">
              <a:latin typeface="Times New Roman"/>
              <a:cs typeface="Times New Roman"/>
            </a:endParaRPr>
          </a:p>
          <a:p>
            <a:pPr marL="355600" marR="67437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invasion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undesirable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species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especially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 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shrubs.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43535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Embryo</a:t>
            </a:r>
            <a:r>
              <a:rPr dirty="0" sz="3200" spc="-7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transplant.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307070" cy="2269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450215" algn="l"/>
              </a:tabLst>
            </a:pPr>
            <a:r>
              <a:rPr dirty="0" sz="3200">
                <a:latin typeface="Times New Roman"/>
                <a:cs typeface="Times New Roman"/>
              </a:rPr>
              <a:t>This is a technology where ova (eggs)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quality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animals, fertilised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test tubes and then embryos that develop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implanted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 foster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mother.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258388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2187" y="3314700"/>
            <a:ext cx="6503034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artificial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insemination.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873474"/>
            <a:ext cx="8298815" cy="1708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</a:pPr>
            <a:r>
              <a:rPr dirty="0" sz="3200">
                <a:latin typeface="Courier New"/>
                <a:cs typeface="Courier New"/>
              </a:rPr>
              <a:t>o</a:t>
            </a:r>
            <a:r>
              <a:rPr dirty="0" sz="3200" spc="-1145">
                <a:latin typeface="Courier New"/>
                <a:cs typeface="Courier New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Possible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implant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</a:t>
            </a:r>
            <a:r>
              <a:rPr dirty="0" sz="3200" spc="10">
                <a:latin typeface="Times New Roman"/>
                <a:cs typeface="Times New Roman"/>
              </a:rPr>
              <a:t>b</a:t>
            </a:r>
            <a:r>
              <a:rPr dirty="0" sz="3200">
                <a:latin typeface="Times New Roman"/>
                <a:cs typeface="Times New Roman"/>
              </a:rPr>
              <a:t>ryo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</a:t>
            </a:r>
            <a:r>
              <a:rPr dirty="0" sz="3200" spc="5">
                <a:latin typeface="Times New Roman"/>
                <a:cs typeface="Times New Roman"/>
              </a:rPr>
              <a:t>u</a:t>
            </a:r>
            <a:r>
              <a:rPr dirty="0" sz="3200">
                <a:latin typeface="Times New Roman"/>
                <a:cs typeface="Times New Roman"/>
              </a:rPr>
              <a:t>ality  </a:t>
            </a:r>
            <a:r>
              <a:rPr dirty="0" sz="3200">
                <a:latin typeface="Times New Roman"/>
                <a:cs typeface="Times New Roman"/>
              </a:rPr>
              <a:t>female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less valuable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hence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improving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performance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5">
                <a:latin typeface="Times New Roman"/>
                <a:cs typeface="Times New Roman"/>
              </a:rPr>
              <a:t> offspring.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516620" cy="568452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994410" indent="-98171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993775" algn="l"/>
                <a:tab pos="994410" algn="l"/>
              </a:tabLst>
            </a:pPr>
            <a:r>
              <a:rPr dirty="0" sz="3200" b="1">
                <a:latin typeface="Times New Roman"/>
                <a:cs typeface="Times New Roman"/>
              </a:rPr>
              <a:t>GRAZING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SYSTEMS.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two main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namely: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Rotational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Continuous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systems.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a.)Rotational</a:t>
            </a:r>
            <a:r>
              <a:rPr dirty="0" u="heavy" sz="3200" spc="-6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grazing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systems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7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 practice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feed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</a:t>
            </a:r>
            <a:r>
              <a:rPr dirty="0" sz="3200" spc="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</a:t>
            </a:r>
            <a:r>
              <a:rPr dirty="0" sz="3200" spc="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down</a:t>
            </a:r>
            <a:r>
              <a:rPr dirty="0" sz="3200" spc="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certain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next.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79755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Advantages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1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rotational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grazing.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8362950" cy="501904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maximum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build-up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pests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  <a:p>
            <a:pPr marL="355600" marR="65151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waste is distributed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evenly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fields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paddocks.</a:t>
            </a:r>
            <a:endParaRPr sz="3200">
              <a:latin typeface="Times New Roman"/>
              <a:cs typeface="Times New Roman"/>
            </a:endParaRPr>
          </a:p>
          <a:p>
            <a:pPr marL="355600" marR="471805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is given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regrow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again.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Excess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harvested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conservation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sold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earn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income.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8482330" cy="58388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195580">
              <a:lnSpc>
                <a:spcPts val="4029"/>
              </a:lnSpc>
              <a:spcBef>
                <a:spcPts val="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Paddocking</a:t>
            </a:r>
            <a:r>
              <a:rPr dirty="0" sz="3200" spc="-15" b="1">
                <a:latin typeface="Times New Roman"/>
                <a:cs typeface="Times New Roman"/>
              </a:rPr>
              <a:t>-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2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</a:t>
            </a:r>
            <a:r>
              <a:rPr dirty="0" sz="3200" spc="5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 spc="5">
                <a:latin typeface="Times New Roman"/>
                <a:cs typeface="Times New Roman"/>
              </a:rPr>
              <a:t>d</a:t>
            </a:r>
            <a:r>
              <a:rPr dirty="0" sz="3200">
                <a:latin typeface="Times New Roman"/>
                <a:cs typeface="Times New Roman"/>
              </a:rPr>
              <a:t>o</a:t>
            </a:r>
            <a:r>
              <a:rPr dirty="0" sz="3200" spc="5">
                <a:latin typeface="Times New Roman"/>
                <a:cs typeface="Times New Roman"/>
              </a:rPr>
              <a:t>c</a:t>
            </a:r>
            <a:r>
              <a:rPr dirty="0" sz="3200">
                <a:latin typeface="Times New Roman"/>
                <a:cs typeface="Times New Roman"/>
              </a:rPr>
              <a:t>k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</a:t>
            </a:r>
            <a:r>
              <a:rPr dirty="0" sz="3200" spc="5">
                <a:latin typeface="Times New Roman"/>
                <a:cs typeface="Times New Roman"/>
              </a:rPr>
              <a:t>n</a:t>
            </a:r>
            <a:r>
              <a:rPr dirty="0" sz="3200">
                <a:latin typeface="Times New Roman"/>
                <a:cs typeface="Times New Roman"/>
              </a:rPr>
              <a:t>c</a:t>
            </a:r>
            <a:r>
              <a:rPr dirty="0" sz="3200" spc="5">
                <a:latin typeface="Times New Roman"/>
                <a:cs typeface="Times New Roman"/>
              </a:rPr>
              <a:t>e</a:t>
            </a:r>
            <a:r>
              <a:rPr dirty="0" sz="3200">
                <a:latin typeface="Times New Roman"/>
                <a:cs typeface="Times New Roman"/>
              </a:rPr>
              <a:t>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rtion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restricted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grazing.</a:t>
            </a:r>
            <a:endParaRPr sz="3200">
              <a:latin typeface="Times New Roman"/>
              <a:cs typeface="Times New Roman"/>
            </a:endParaRPr>
          </a:p>
          <a:p>
            <a:pPr marL="12700" marR="8890">
              <a:lnSpc>
                <a:spcPts val="4029"/>
              </a:lnSpc>
              <a:spcBef>
                <a:spcPts val="5"/>
              </a:spcBef>
            </a:pPr>
            <a:r>
              <a:rPr dirty="0" sz="3200" b="1">
                <a:latin typeface="Times New Roman"/>
                <a:cs typeface="Times New Roman"/>
              </a:rPr>
              <a:t>Paddocking </a:t>
            </a:r>
            <a:r>
              <a:rPr dirty="0" sz="3200">
                <a:latin typeface="Times New Roman"/>
                <a:cs typeface="Times New Roman"/>
              </a:rPr>
              <a:t>means grazing livestock in one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paddock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short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3200" spc="-20">
                <a:latin typeface="Times New Roman"/>
                <a:cs typeface="Times New Roman"/>
              </a:rPr>
              <a:t>another.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Strip grazing- </a:t>
            </a:r>
            <a:r>
              <a:rPr dirty="0" sz="3200">
                <a:latin typeface="Times New Roman"/>
                <a:cs typeface="Times New Roman"/>
              </a:rPr>
              <a:t>is done by allowing livestock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restricted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portions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pasture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time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the next.</a:t>
            </a:r>
            <a:endParaRPr sz="3200">
              <a:latin typeface="Times New Roman"/>
              <a:cs typeface="Times New Roman"/>
            </a:endParaRPr>
          </a:p>
          <a:p>
            <a:pPr algn="just" marL="12700" marR="704215">
              <a:lnSpc>
                <a:spcPct val="105000"/>
              </a:lnSpc>
              <a:spcBef>
                <a:spcPts val="79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200" spc="-15" b="1">
                <a:latin typeface="Times New Roman"/>
                <a:cs typeface="Times New Roman"/>
              </a:rPr>
              <a:t>Tethering-</a:t>
            </a:r>
            <a:r>
              <a:rPr dirty="0" sz="3200" spc="-15">
                <a:latin typeface="Times New Roman"/>
                <a:cs typeface="Times New Roman"/>
              </a:rPr>
              <a:t>involves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tying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post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a rope such that </a:t>
            </a:r>
            <a:r>
              <a:rPr dirty="0" sz="3200" spc="-5">
                <a:latin typeface="Times New Roman"/>
                <a:cs typeface="Times New Roman"/>
              </a:rPr>
              <a:t>it </a:t>
            </a:r>
            <a:r>
              <a:rPr dirty="0" sz="3200">
                <a:latin typeface="Times New Roman"/>
                <a:cs typeface="Times New Roman"/>
              </a:rPr>
              <a:t>feeds within a restricted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99136"/>
            <a:ext cx="83185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b.)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6819" y="256031"/>
            <a:ext cx="5035550" cy="39814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30"/>
              </a:lnSpc>
            </a:pPr>
            <a:r>
              <a:rPr dirty="0" sz="3200" b="1">
                <a:latin typeface="Times New Roman"/>
                <a:cs typeface="Times New Roman"/>
              </a:rPr>
              <a:t>continuous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grazing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(herding)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2940" y="653795"/>
            <a:ext cx="5599430" cy="20320"/>
          </a:xfrm>
          <a:custGeom>
            <a:avLst/>
            <a:gdLst/>
            <a:ahLst/>
            <a:cxnLst/>
            <a:rect l="l" t="t" r="r" b="b"/>
            <a:pathLst>
              <a:path w="5599430" h="20320">
                <a:moveTo>
                  <a:pt x="5599176" y="0"/>
                </a:moveTo>
                <a:lnTo>
                  <a:pt x="0" y="0"/>
                </a:lnTo>
                <a:lnTo>
                  <a:pt x="0" y="19812"/>
                </a:lnTo>
                <a:lnTo>
                  <a:pt x="5599176" y="19812"/>
                </a:lnTo>
                <a:lnTo>
                  <a:pt x="55991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082039" y="2702051"/>
            <a:ext cx="4712335" cy="451484"/>
            <a:chOff x="1082039" y="2702051"/>
            <a:chExt cx="4712335" cy="451484"/>
          </a:xfrm>
        </p:grpSpPr>
        <p:sp>
          <p:nvSpPr>
            <p:cNvPr id="6" name="object 6"/>
            <p:cNvSpPr/>
            <p:nvPr/>
          </p:nvSpPr>
          <p:spPr>
            <a:xfrm>
              <a:off x="1182623" y="2702051"/>
              <a:ext cx="4612005" cy="451484"/>
            </a:xfrm>
            <a:custGeom>
              <a:avLst/>
              <a:gdLst/>
              <a:ahLst/>
              <a:cxnLst/>
              <a:rect l="l" t="t" r="r" b="b"/>
              <a:pathLst>
                <a:path w="4612005" h="451485">
                  <a:moveTo>
                    <a:pt x="4611624" y="0"/>
                  </a:moveTo>
                  <a:lnTo>
                    <a:pt x="0" y="0"/>
                  </a:lnTo>
                  <a:lnTo>
                    <a:pt x="0" y="451103"/>
                  </a:lnTo>
                  <a:lnTo>
                    <a:pt x="4611624" y="451103"/>
                  </a:lnTo>
                  <a:lnTo>
                    <a:pt x="4611624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82039" y="3099815"/>
              <a:ext cx="4712335" cy="20320"/>
            </a:xfrm>
            <a:custGeom>
              <a:avLst/>
              <a:gdLst/>
              <a:ahLst/>
              <a:cxnLst/>
              <a:rect l="l" t="t" r="r" b="b"/>
              <a:pathLst>
                <a:path w="4712335" h="20319">
                  <a:moveTo>
                    <a:pt x="471220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4712208" y="19812"/>
                  </a:lnTo>
                  <a:lnTo>
                    <a:pt x="47122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07340" y="789787"/>
            <a:ext cx="8336915" cy="5276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Is where pasture is not allowed any period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resting. There are no fences around the pasture 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animals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wander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over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daily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basis.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c.)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zero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grazing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(stall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feeding)</a:t>
            </a:r>
            <a:endParaRPr sz="3200">
              <a:latin typeface="Times New Roman"/>
              <a:cs typeface="Times New Roman"/>
            </a:endParaRPr>
          </a:p>
          <a:p>
            <a:pPr marL="12700" marR="112395">
              <a:lnSpc>
                <a:spcPct val="114999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Is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practice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permanent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enclosure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known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stall.</a:t>
            </a:r>
            <a:r>
              <a:rPr dirty="0" sz="3200" spc="-7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taken to the animals in the stall and they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provided with plenty of water as well as mineral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licks.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48" y="256031"/>
            <a:ext cx="47396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advantages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zero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grazing.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8304530" cy="5121275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quick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accumulation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manure.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feed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without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wastage.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little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land.</a:t>
            </a:r>
            <a:endParaRPr sz="3200">
              <a:latin typeface="Times New Roman"/>
              <a:cs typeface="Times New Roman"/>
            </a:endParaRPr>
          </a:p>
          <a:p>
            <a:pPr marL="355600" marR="106045" indent="-342900">
              <a:lnSpc>
                <a:spcPct val="115100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allows higher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stocking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rate-many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reared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small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easy 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 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yields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less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wastage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energy.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48" y="256031"/>
            <a:ext cx="53035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Disadvantages</a:t>
            </a: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zero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grazing.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6500495" cy="267462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initial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capital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management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skills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labour.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Diseases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easily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spread.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6423"/>
            <a:ext cx="8295005" cy="6376035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z="3200" b="1">
                <a:latin typeface="Times New Roman"/>
                <a:cs typeface="Times New Roman"/>
              </a:rPr>
              <a:t>FODDER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CROPS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  <a:spcBef>
                <a:spcPts val="8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This are forage crops which are grown, allowed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mature, then cut and given to livestock as feed.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 are not allowed to graze on them directly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because they easily degenerate. They include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nappier grass, Guatemala, </a:t>
            </a:r>
            <a:r>
              <a:rPr dirty="0" sz="3200" spc="-5">
                <a:latin typeface="Times New Roman"/>
                <a:cs typeface="Times New Roman"/>
              </a:rPr>
              <a:t>sorghum, </a:t>
            </a:r>
            <a:r>
              <a:rPr dirty="0" sz="3200">
                <a:latin typeface="Times New Roman"/>
                <a:cs typeface="Times New Roman"/>
              </a:rPr>
              <a:t>kales, edible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canna, marigolds/sugar beets, kenya white </a:t>
            </a:r>
            <a:r>
              <a:rPr dirty="0" sz="3200" spc="-20">
                <a:latin typeface="Times New Roman"/>
                <a:cs typeface="Times New Roman"/>
              </a:rPr>
              <a:t>clover, 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lucerne and desmodium. In these notes we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going to cover nappier grass, desmodium as they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most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common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exams.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Sorghum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cover in the previous topic. (crop production-field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practices.)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281940" y="44958"/>
            <a:ext cx="8270875" cy="602424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1060"/>
              </a:spcBef>
              <a:buFont typeface="Arial MT"/>
              <a:buChar char="•"/>
              <a:tabLst>
                <a:tab pos="380365" algn="l"/>
                <a:tab pos="381000" algn="l"/>
              </a:tabLst>
            </a:pPr>
            <a:r>
              <a:rPr dirty="0" u="heavy" sz="27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Nappier</a:t>
            </a:r>
            <a:r>
              <a:rPr dirty="0" u="heavy" sz="2700" spc="-7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7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grass.</a:t>
            </a:r>
            <a:endParaRPr sz="27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960"/>
              </a:spcBef>
              <a:buFont typeface="Arial MT"/>
              <a:buChar char="•"/>
              <a:tabLst>
                <a:tab pos="380365" algn="l"/>
                <a:tab pos="381000" algn="l"/>
              </a:tabLst>
            </a:pPr>
            <a:r>
              <a:rPr dirty="0" sz="2700">
                <a:latin typeface="Times New Roman"/>
                <a:cs typeface="Times New Roman"/>
              </a:rPr>
              <a:t>There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two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types.</a:t>
            </a:r>
            <a:endParaRPr sz="27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960"/>
              </a:spcBef>
              <a:buFont typeface="Wingdings"/>
              <a:buChar char=""/>
              <a:tabLst>
                <a:tab pos="381000" algn="l"/>
              </a:tabLst>
            </a:pPr>
            <a:r>
              <a:rPr dirty="0" sz="2700">
                <a:latin typeface="Times New Roman"/>
                <a:cs typeface="Times New Roman"/>
              </a:rPr>
              <a:t>French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cameroon-has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thin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stems</a:t>
            </a:r>
            <a:r>
              <a:rPr dirty="0" sz="2700">
                <a:latin typeface="Times New Roman"/>
                <a:cs typeface="Times New Roman"/>
              </a:rPr>
              <a:t> 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>
                <a:latin typeface="Times New Roman"/>
                <a:cs typeface="Times New Roman"/>
              </a:rPr>
              <a:t> not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very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 spc="-30">
                <a:latin typeface="Times New Roman"/>
                <a:cs typeface="Times New Roman"/>
              </a:rPr>
              <a:t>hairy.</a:t>
            </a:r>
            <a:endParaRPr sz="27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960"/>
              </a:spcBef>
              <a:buFont typeface="Wingdings"/>
              <a:buChar char=""/>
              <a:tabLst>
                <a:tab pos="381000" algn="l"/>
              </a:tabLst>
            </a:pPr>
            <a:r>
              <a:rPr dirty="0" sz="2700">
                <a:latin typeface="Times New Roman"/>
                <a:cs typeface="Times New Roman"/>
              </a:rPr>
              <a:t>Bana grass-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it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hairy type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thick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stems.</a:t>
            </a:r>
            <a:endParaRPr sz="27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965"/>
              </a:spcBef>
              <a:buFont typeface="Arial MT"/>
              <a:buChar char="•"/>
              <a:tabLst>
                <a:tab pos="380365" algn="l"/>
                <a:tab pos="381000" algn="l"/>
              </a:tabLst>
            </a:pPr>
            <a:r>
              <a:rPr dirty="0" sz="2700" b="1">
                <a:latin typeface="Times New Roman"/>
                <a:cs typeface="Times New Roman"/>
              </a:rPr>
              <a:t>Ecological</a:t>
            </a:r>
            <a:r>
              <a:rPr dirty="0" sz="2700" spc="-35" b="1">
                <a:latin typeface="Times New Roman"/>
                <a:cs typeface="Times New Roman"/>
              </a:rPr>
              <a:t> </a:t>
            </a:r>
            <a:r>
              <a:rPr dirty="0" sz="2700" spc="-10" b="1">
                <a:latin typeface="Times New Roman"/>
                <a:cs typeface="Times New Roman"/>
              </a:rPr>
              <a:t>requirements.</a:t>
            </a:r>
            <a:endParaRPr sz="2700">
              <a:latin typeface="Times New Roman"/>
              <a:cs typeface="Times New Roman"/>
            </a:endParaRPr>
          </a:p>
          <a:p>
            <a:pPr marL="381000" marR="64135" indent="-342900">
              <a:lnSpc>
                <a:spcPct val="105200"/>
              </a:lnSpc>
              <a:spcBef>
                <a:spcPts val="790"/>
              </a:spcBef>
              <a:buFont typeface="Wingdings"/>
              <a:buChar char=""/>
              <a:tabLst>
                <a:tab pos="381000" algn="l"/>
              </a:tabLst>
            </a:pPr>
            <a:r>
              <a:rPr dirty="0" sz="2700">
                <a:latin typeface="Times New Roman"/>
                <a:cs typeface="Times New Roman"/>
              </a:rPr>
              <a:t>Soils-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does </a:t>
            </a:r>
            <a:r>
              <a:rPr dirty="0" sz="2700" spc="-5">
                <a:latin typeface="Times New Roman"/>
                <a:cs typeface="Times New Roman"/>
              </a:rPr>
              <a:t>well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soils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within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medium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high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altitude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zones.</a:t>
            </a:r>
            <a:endParaRPr sz="2700">
              <a:latin typeface="Times New Roman"/>
              <a:cs typeface="Times New Roman"/>
            </a:endParaRPr>
          </a:p>
          <a:p>
            <a:pPr marL="381000" marR="255904" indent="-342900">
              <a:lnSpc>
                <a:spcPct val="105200"/>
              </a:lnSpc>
              <a:spcBef>
                <a:spcPts val="795"/>
              </a:spcBef>
              <a:buFont typeface="Wingdings"/>
              <a:buChar char=""/>
              <a:tabLst>
                <a:tab pos="381000" algn="l"/>
              </a:tabLst>
            </a:pPr>
            <a:r>
              <a:rPr dirty="0" sz="2700">
                <a:latin typeface="Times New Roman"/>
                <a:cs typeface="Times New Roman"/>
              </a:rPr>
              <a:t>Rainfall-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requires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minimum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750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10">
                <a:latin typeface="Times New Roman"/>
                <a:cs typeface="Times New Roman"/>
              </a:rPr>
              <a:t>mm</a:t>
            </a:r>
            <a:r>
              <a:rPr dirty="0" sz="2700">
                <a:latin typeface="Times New Roman"/>
                <a:cs typeface="Times New Roman"/>
              </a:rPr>
              <a:t> 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rainfall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per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25">
                <a:latin typeface="Times New Roman"/>
                <a:cs typeface="Times New Roman"/>
              </a:rPr>
              <a:t>year,</a:t>
            </a:r>
            <a:r>
              <a:rPr dirty="0" sz="2700" spc="-5">
                <a:latin typeface="Times New Roman"/>
                <a:cs typeface="Times New Roman"/>
              </a:rPr>
              <a:t> well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distributed.</a:t>
            </a:r>
            <a:endParaRPr sz="2700">
              <a:latin typeface="Times New Roman"/>
              <a:cs typeface="Times New Roman"/>
            </a:endParaRPr>
          </a:p>
          <a:p>
            <a:pPr algn="just" marL="381000" marR="30480" indent="-342900">
              <a:lnSpc>
                <a:spcPct val="105000"/>
              </a:lnSpc>
              <a:spcBef>
                <a:spcPts val="800"/>
              </a:spcBef>
              <a:buFont typeface="Wingdings"/>
              <a:buChar char=""/>
              <a:tabLst>
                <a:tab pos="381000" algn="l"/>
              </a:tabLst>
            </a:pPr>
            <a:r>
              <a:rPr dirty="0" sz="2700">
                <a:latin typeface="Times New Roman"/>
                <a:cs typeface="Times New Roman"/>
              </a:rPr>
              <a:t>Altitude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temperature-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temperature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ranging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from</a:t>
            </a:r>
            <a:r>
              <a:rPr dirty="0" sz="2700">
                <a:latin typeface="Times New Roman"/>
                <a:cs typeface="Times New Roman"/>
              </a:rPr>
              <a:t> </a:t>
            </a:r>
            <a:r>
              <a:rPr dirty="0" sz="2700" spc="5">
                <a:latin typeface="Times New Roman"/>
                <a:cs typeface="Times New Roman"/>
              </a:rPr>
              <a:t>24</a:t>
            </a:r>
            <a:r>
              <a:rPr dirty="0" baseline="24691" sz="2700" spc="7">
                <a:latin typeface="Times New Roman"/>
                <a:cs typeface="Times New Roman"/>
              </a:rPr>
              <a:t>o</a:t>
            </a:r>
            <a:r>
              <a:rPr dirty="0" sz="2700" spc="5">
                <a:latin typeface="Times New Roman"/>
                <a:cs typeface="Times New Roman"/>
              </a:rPr>
              <a:t>c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29</a:t>
            </a:r>
            <a:r>
              <a:rPr dirty="0" baseline="24691" sz="2700">
                <a:latin typeface="Times New Roman"/>
                <a:cs typeface="Times New Roman"/>
              </a:rPr>
              <a:t>o</a:t>
            </a:r>
            <a:r>
              <a:rPr dirty="0" sz="2700">
                <a:latin typeface="Times New Roman"/>
                <a:cs typeface="Times New Roman"/>
              </a:rPr>
              <a:t>c. Can be grown at an altitude of 2100m above </a:t>
            </a:r>
            <a:r>
              <a:rPr dirty="0" sz="2700" spc="-5">
                <a:latin typeface="Times New Roman"/>
                <a:cs typeface="Times New Roman"/>
              </a:rPr>
              <a:t>sea </a:t>
            </a:r>
            <a:r>
              <a:rPr dirty="0" sz="2700">
                <a:latin typeface="Times New Roman"/>
                <a:cs typeface="Times New Roman"/>
              </a:rPr>
              <a:t> level.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532066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Establishment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0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management.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5546"/>
            <a:ext cx="8446770" cy="532701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1051560">
              <a:lnSpc>
                <a:spcPts val="3350"/>
              </a:lnSpc>
              <a:spcBef>
                <a:spcPts val="4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Land preparation-</a:t>
            </a:r>
            <a:r>
              <a:rPr dirty="0" sz="3000" spc="-5">
                <a:latin typeface="Times New Roman"/>
                <a:cs typeface="Times New Roman"/>
              </a:rPr>
              <a:t>should </a:t>
            </a:r>
            <a:r>
              <a:rPr dirty="0" sz="3000">
                <a:latin typeface="Times New Roman"/>
                <a:cs typeface="Times New Roman"/>
              </a:rPr>
              <a:t>be done </a:t>
            </a:r>
            <a:r>
              <a:rPr dirty="0" sz="3000" spc="-5">
                <a:latin typeface="Times New Roman"/>
                <a:cs typeface="Times New Roman"/>
              </a:rPr>
              <a:t>during </a:t>
            </a:r>
            <a:r>
              <a:rPr dirty="0" sz="3000">
                <a:latin typeface="Times New Roman"/>
                <a:cs typeface="Times New Roman"/>
              </a:rPr>
              <a:t>dry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season.</a:t>
            </a:r>
            <a:endParaRPr sz="3000">
              <a:latin typeface="Times New Roman"/>
              <a:cs typeface="Times New Roman"/>
            </a:endParaRPr>
          </a:p>
          <a:p>
            <a:pPr marL="12700" marR="882650">
              <a:lnSpc>
                <a:spcPts val="3350"/>
              </a:lnSpc>
              <a:spcBef>
                <a:spcPts val="945"/>
              </a:spcBef>
            </a:pPr>
            <a:r>
              <a:rPr dirty="0" sz="3000" spc="-5">
                <a:latin typeface="Times New Roman"/>
                <a:cs typeface="Times New Roman"/>
              </a:rPr>
              <a:t>-clear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vegetation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all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stumps should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removed.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ts val="3360"/>
              </a:lnSpc>
              <a:spcBef>
                <a:spcPts val="925"/>
              </a:spcBef>
            </a:pPr>
            <a:r>
              <a:rPr dirty="0" sz="3000" spc="-5">
                <a:latin typeface="Times New Roman"/>
                <a:cs typeface="Times New Roman"/>
              </a:rPr>
              <a:t>-Primary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cultivation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 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carried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out</a:t>
            </a:r>
            <a:r>
              <a:rPr dirty="0" sz="3000" spc="-5">
                <a:latin typeface="Times New Roman"/>
                <a:cs typeface="Times New Roman"/>
              </a:rPr>
              <a:t> removing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perennial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weeds.</a:t>
            </a:r>
            <a:endParaRPr sz="3000">
              <a:latin typeface="Times New Roman"/>
              <a:cs typeface="Times New Roman"/>
            </a:endParaRPr>
          </a:p>
          <a:p>
            <a:pPr marL="12700" marR="226060">
              <a:lnSpc>
                <a:spcPts val="3350"/>
              </a:lnSpc>
              <a:spcBef>
                <a:spcPts val="935"/>
              </a:spcBef>
              <a:buFont typeface="Arial MT"/>
              <a:buChar char="•"/>
              <a:tabLst>
                <a:tab pos="354965" algn="l"/>
                <a:tab pos="355600" algn="l"/>
                <a:tab pos="3219450" algn="l"/>
              </a:tabLst>
            </a:pPr>
            <a:r>
              <a:rPr dirty="0" sz="3000" spc="-5">
                <a:latin typeface="Times New Roman"/>
                <a:cs typeface="Times New Roman"/>
              </a:rPr>
              <a:t>-secondary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cultivation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 </a:t>
            </a:r>
            <a:r>
              <a:rPr dirty="0" sz="3000" spc="-5">
                <a:latin typeface="Times New Roman"/>
                <a:cs typeface="Times New Roman"/>
              </a:rPr>
              <a:t>follow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up where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harrowed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	</a:t>
            </a:r>
            <a:r>
              <a:rPr dirty="0" sz="3000" spc="-5">
                <a:latin typeface="Times New Roman"/>
                <a:cs typeface="Times New Roman"/>
              </a:rPr>
              <a:t>medium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tilth.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3000" spc="-5">
                <a:latin typeface="Times New Roman"/>
                <a:cs typeface="Times New Roman"/>
              </a:rPr>
              <a:t>-make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furrows </a:t>
            </a:r>
            <a:r>
              <a:rPr dirty="0" sz="3000">
                <a:latin typeface="Times New Roman"/>
                <a:cs typeface="Times New Roman"/>
              </a:rPr>
              <a:t>at 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spacing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90cm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100</a:t>
            </a:r>
            <a:r>
              <a:rPr dirty="0" sz="3000" spc="-5">
                <a:latin typeface="Times New Roman"/>
                <a:cs typeface="Times New Roman"/>
              </a:rPr>
              <a:t> cm.</a:t>
            </a:r>
            <a:endParaRPr sz="3000">
              <a:latin typeface="Times New Roman"/>
              <a:cs typeface="Times New Roman"/>
            </a:endParaRPr>
          </a:p>
          <a:p>
            <a:pPr marL="12700" marR="810260">
              <a:lnSpc>
                <a:spcPts val="3360"/>
              </a:lnSpc>
              <a:spcBef>
                <a:spcPts val="1000"/>
              </a:spcBef>
            </a:pPr>
            <a:r>
              <a:rPr dirty="0" sz="3000" spc="-5">
                <a:latin typeface="Times New Roman"/>
                <a:cs typeface="Times New Roman"/>
              </a:rPr>
              <a:t>-apply </a:t>
            </a:r>
            <a:r>
              <a:rPr dirty="0" sz="3000">
                <a:latin typeface="Times New Roman"/>
                <a:cs typeface="Times New Roman"/>
              </a:rPr>
              <a:t>7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10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tonnes 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well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decomposed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organic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manure.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460740" cy="6042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6670">
              <a:lnSpc>
                <a:spcPct val="1151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Planting-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healthy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mature.</a:t>
            </a:r>
            <a:endParaRPr sz="3200">
              <a:latin typeface="Times New Roman"/>
              <a:cs typeface="Times New Roman"/>
            </a:endParaRPr>
          </a:p>
          <a:p>
            <a:pPr marL="12700" marR="177800">
              <a:lnSpc>
                <a:spcPct val="115100"/>
              </a:lnSpc>
              <a:spcBef>
                <a:spcPts val="800"/>
              </a:spcBef>
              <a:buFont typeface="Arial MT"/>
              <a:buChar char="•"/>
              <a:tabLst>
                <a:tab pos="867410" algn="l"/>
                <a:tab pos="868044" algn="l"/>
              </a:tabLst>
            </a:pPr>
            <a:r>
              <a:rPr dirty="0" sz="3200">
                <a:latin typeface="Times New Roman"/>
                <a:cs typeface="Times New Roman"/>
              </a:rPr>
              <a:t>-stem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splits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3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nodes.</a:t>
            </a:r>
            <a:endParaRPr sz="3200">
              <a:latin typeface="Times New Roman"/>
              <a:cs typeface="Times New Roman"/>
            </a:endParaRPr>
          </a:p>
          <a:p>
            <a:pPr marL="12700" marR="1210310">
              <a:lnSpc>
                <a:spcPct val="114999"/>
              </a:lnSpc>
              <a:spcBef>
                <a:spcPts val="795"/>
              </a:spcBef>
              <a:buFont typeface="Arial MT"/>
              <a:buChar char="•"/>
              <a:tabLst>
                <a:tab pos="1167765" algn="l"/>
                <a:tab pos="1168400" algn="l"/>
              </a:tabLst>
            </a:pPr>
            <a:r>
              <a:rPr dirty="0" sz="3200">
                <a:latin typeface="Times New Roman"/>
                <a:cs typeface="Times New Roman"/>
              </a:rPr>
              <a:t>-place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stem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furrows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slanting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position.</a:t>
            </a:r>
            <a:endParaRPr sz="3200">
              <a:latin typeface="Times New Roman"/>
              <a:cs typeface="Times New Roman"/>
            </a:endParaRPr>
          </a:p>
          <a:p>
            <a:pPr marL="12700" marR="307340">
              <a:lnSpc>
                <a:spcPct val="114999"/>
              </a:lnSpc>
              <a:spcBef>
                <a:spcPts val="805"/>
              </a:spcBef>
              <a:buFont typeface="Arial MT"/>
              <a:buChar char="•"/>
              <a:tabLst>
                <a:tab pos="965200" algn="l"/>
                <a:tab pos="965835" algn="l"/>
                <a:tab pos="5079365" algn="l"/>
              </a:tabLst>
            </a:pPr>
            <a:r>
              <a:rPr dirty="0" sz="3200">
                <a:latin typeface="Times New Roman"/>
                <a:cs typeface="Times New Roman"/>
              </a:rPr>
              <a:t>-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compound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fertiliser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NPK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rate 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200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kg/ha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	furrows.</a:t>
            </a:r>
            <a:endParaRPr sz="3200">
              <a:latin typeface="Times New Roman"/>
              <a:cs typeface="Times New Roman"/>
            </a:endParaRPr>
          </a:p>
          <a:p>
            <a:pPr lvl="1" marL="631190" marR="5080" indent="-343535">
              <a:lnSpc>
                <a:spcPct val="114999"/>
              </a:lnSpc>
              <a:spcBef>
                <a:spcPts val="805"/>
              </a:spcBef>
              <a:buFont typeface="Arial MT"/>
              <a:buChar char="•"/>
              <a:tabLst>
                <a:tab pos="733425" algn="l"/>
                <a:tab pos="73406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-two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nodes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covered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underground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remain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1638" y="96982"/>
            <a:ext cx="6297930" cy="170878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934085">
              <a:lnSpc>
                <a:spcPct val="114999"/>
              </a:lnSpc>
              <a:spcBef>
                <a:spcPts val="100"/>
              </a:spcBef>
            </a:pPr>
            <a:r>
              <a:rPr dirty="0" u="none" sz="2000" spc="15"/>
              <a:t>CH1 </a:t>
            </a:r>
            <a:r>
              <a:rPr dirty="0" u="none" spc="-40"/>
              <a:t>LIVESTOCK </a:t>
            </a:r>
            <a:r>
              <a:rPr dirty="0" u="none" spc="-35"/>
              <a:t> </a:t>
            </a:r>
            <a:r>
              <a:rPr dirty="0" u="none" spc="-80"/>
              <a:t>P</a:t>
            </a:r>
            <a:r>
              <a:rPr dirty="0" u="none" spc="-210"/>
              <a:t>R</a:t>
            </a:r>
            <a:r>
              <a:rPr dirty="0" u="none" spc="-75"/>
              <a:t>ODUC</a:t>
            </a:r>
            <a:r>
              <a:rPr dirty="0" u="none" spc="-50"/>
              <a:t>T</a:t>
            </a:r>
            <a:r>
              <a:rPr dirty="0" u="none" spc="-135"/>
              <a:t>ION</a:t>
            </a:r>
            <a:r>
              <a:rPr dirty="0" u="none" spc="-50"/>
              <a:t> </a:t>
            </a:r>
            <a:r>
              <a:rPr dirty="0" u="none" spc="-155"/>
              <a:t>III</a:t>
            </a:r>
            <a:r>
              <a:rPr dirty="0" u="none" spc="-180"/>
              <a:t> </a:t>
            </a:r>
            <a:r>
              <a:rPr dirty="0" u="none" sz="2000" spc="-85"/>
              <a:t>4</a:t>
            </a:r>
            <a:r>
              <a:rPr dirty="0" u="none" sz="2000" spc="-60"/>
              <a:t>43</a:t>
            </a:r>
            <a:r>
              <a:rPr dirty="0" u="none" sz="2000" spc="-40"/>
              <a:t>/</a:t>
            </a:r>
            <a:r>
              <a:rPr dirty="0" u="none" sz="2000" spc="-45"/>
              <a:t> </a:t>
            </a:r>
            <a:r>
              <a:rPr dirty="0" u="none" sz="2000" spc="-55"/>
              <a:t>2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619758" y="2078558"/>
            <a:ext cx="590486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(SE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ECTIO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dirty="0" u="heavy" sz="3200" spc="-19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BREEDING)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593975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2650235"/>
            <a:ext cx="780605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REPROD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CTION</a:t>
            </a:r>
            <a:r>
              <a:rPr dirty="0" u="heavy" sz="3200" spc="-204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REPROD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CTIVE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" y="3211067"/>
            <a:ext cx="177418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SYST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771366"/>
            <a:ext cx="8431530" cy="2269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Reproduction-</a:t>
            </a:r>
            <a:r>
              <a:rPr dirty="0" sz="3200" spc="-5">
                <a:latin typeface="Times New Roman"/>
                <a:cs typeface="Times New Roman"/>
              </a:rPr>
              <a:t>is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process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 </a:t>
            </a:r>
            <a:r>
              <a:rPr dirty="0" sz="3200" spc="-5">
                <a:latin typeface="Times New Roman"/>
                <a:cs typeface="Times New Roman"/>
              </a:rPr>
              <a:t>offsprings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produced. The process starts with fertilization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 the female gamete (ovum) unites with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gamete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(sperm)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form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30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zygote.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291195" cy="5074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Stimulates milk </a:t>
            </a:r>
            <a:r>
              <a:rPr dirty="0" sz="3600">
                <a:latin typeface="Times New Roman"/>
                <a:cs typeface="Times New Roman"/>
              </a:rPr>
              <a:t>production in a </a:t>
            </a:r>
            <a:r>
              <a:rPr dirty="0" sz="3600" spc="-5">
                <a:latin typeface="Times New Roman"/>
                <a:cs typeface="Times New Roman"/>
              </a:rPr>
              <a:t>female </a:t>
            </a:r>
            <a:r>
              <a:rPr dirty="0" sz="3600">
                <a:latin typeface="Times New Roman"/>
                <a:cs typeface="Times New Roman"/>
              </a:rPr>
              <a:t>that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was </a:t>
            </a:r>
            <a:r>
              <a:rPr dirty="0" sz="3600">
                <a:latin typeface="Times New Roman"/>
                <a:cs typeface="Times New Roman"/>
              </a:rPr>
              <a:t>not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ready 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produce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milk.</a:t>
            </a:r>
            <a:endParaRPr sz="3600">
              <a:latin typeface="Times New Roman"/>
              <a:cs typeface="Times New Roman"/>
            </a:endParaRPr>
          </a:p>
          <a:p>
            <a:pPr marL="355600" marR="290830" indent="-342900">
              <a:lnSpc>
                <a:spcPts val="4970"/>
              </a:lnSpc>
              <a:spcBef>
                <a:spcPts val="27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A</a:t>
            </a:r>
            <a:r>
              <a:rPr dirty="0" sz="3600" spc="-2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highly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productive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female</a:t>
            </a:r>
            <a:r>
              <a:rPr dirty="0" sz="3600">
                <a:latin typeface="Times New Roman"/>
                <a:cs typeface="Times New Roman"/>
              </a:rPr>
              <a:t> can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spread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over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15">
                <a:latin typeface="Times New Roman"/>
                <a:cs typeface="Times New Roman"/>
              </a:rPr>
              <a:t>large</a:t>
            </a:r>
            <a:r>
              <a:rPr dirty="0" sz="3600" spc="-5">
                <a:latin typeface="Times New Roman"/>
                <a:cs typeface="Times New Roman"/>
              </a:rPr>
              <a:t> area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benefit </a:t>
            </a:r>
            <a:r>
              <a:rPr dirty="0" sz="3600">
                <a:latin typeface="Times New Roman"/>
                <a:cs typeface="Times New Roman"/>
              </a:rPr>
              <a:t>many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farmers.</a:t>
            </a:r>
            <a:endParaRPr sz="3600">
              <a:latin typeface="Times New Roman"/>
              <a:cs typeface="Times New Roman"/>
            </a:endParaRPr>
          </a:p>
          <a:p>
            <a:pPr marL="355600" marR="256540" indent="-342900">
              <a:lnSpc>
                <a:spcPts val="497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 easier</a:t>
            </a:r>
            <a:r>
              <a:rPr dirty="0" sz="3600">
                <a:latin typeface="Times New Roman"/>
                <a:cs typeface="Times New Roman"/>
              </a:rPr>
              <a:t> 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transport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embryos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test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tubes </a:t>
            </a:r>
            <a:r>
              <a:rPr dirty="0" sz="3600">
                <a:latin typeface="Times New Roman"/>
                <a:cs typeface="Times New Roman"/>
              </a:rPr>
              <a:t>than 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whole </a:t>
            </a:r>
            <a:r>
              <a:rPr dirty="0" sz="3600" spc="-5">
                <a:latin typeface="Times New Roman"/>
                <a:cs typeface="Times New Roman"/>
              </a:rPr>
              <a:t>animal.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Embryos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stored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for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long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periods</a:t>
            </a:r>
            <a:endParaRPr sz="36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650"/>
              </a:spcBef>
            </a:pPr>
            <a:r>
              <a:rPr dirty="0" sz="3600" spc="-5">
                <a:latin typeface="Times New Roman"/>
                <a:cs typeface="Times New Roman"/>
              </a:rPr>
              <a:t>awaiting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availability</a:t>
            </a:r>
            <a:r>
              <a:rPr dirty="0" sz="3600" spc="3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recipient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female.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8470900" cy="58388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88900">
              <a:lnSpc>
                <a:spcPts val="4029"/>
              </a:lnSpc>
              <a:spcBef>
                <a:spcPts val="80"/>
              </a:spcBef>
              <a:buFont typeface="Arial MT"/>
              <a:buChar char="•"/>
              <a:tabLst>
                <a:tab pos="354965" algn="l"/>
                <a:tab pos="355600" algn="l"/>
                <a:tab pos="7244715" algn="l"/>
              </a:tabLst>
            </a:pPr>
            <a:r>
              <a:rPr dirty="0" sz="3200" b="1">
                <a:latin typeface="Times New Roman"/>
                <a:cs typeface="Times New Roman"/>
              </a:rPr>
              <a:t>Fertiliser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application-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6-8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weeks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planting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after weeding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nitrogen	</a:t>
            </a:r>
            <a:r>
              <a:rPr dirty="0" sz="3200" spc="5">
                <a:latin typeface="Times New Roman"/>
                <a:cs typeface="Times New Roman"/>
              </a:rPr>
              <a:t>and 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potassium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fertilisers.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  <a:spcBef>
                <a:spcPts val="64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45" b="1">
                <a:latin typeface="Times New Roman"/>
                <a:cs typeface="Times New Roman"/>
              </a:rPr>
              <a:t>Weed </a:t>
            </a:r>
            <a:r>
              <a:rPr dirty="0" sz="3200" spc="-5" b="1">
                <a:latin typeface="Times New Roman"/>
                <a:cs typeface="Times New Roman"/>
              </a:rPr>
              <a:t>control-</a:t>
            </a:r>
            <a:r>
              <a:rPr dirty="0" sz="3200" spc="-5">
                <a:latin typeface="Times New Roman"/>
                <a:cs typeface="Times New Roman"/>
              </a:rPr>
              <a:t>weeds </a:t>
            </a:r>
            <a:r>
              <a:rPr dirty="0" sz="3200">
                <a:latin typeface="Times New Roman"/>
                <a:cs typeface="Times New Roman"/>
              </a:rPr>
              <a:t>lower yield of nappier grass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compete for nutrients with fodder crops. Some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 be poisonous to livestock and should be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removed </a:t>
            </a:r>
            <a:r>
              <a:rPr dirty="0" sz="3200" spc="-35">
                <a:latin typeface="Times New Roman"/>
                <a:cs typeface="Times New Roman"/>
              </a:rPr>
              <a:t>early. </a:t>
            </a:r>
            <a:r>
              <a:rPr dirty="0" sz="3200" spc="-50">
                <a:latin typeface="Times New Roman"/>
                <a:cs typeface="Times New Roman"/>
              </a:rPr>
              <a:t>Weeds </a:t>
            </a:r>
            <a:r>
              <a:rPr dirty="0" sz="3200">
                <a:latin typeface="Times New Roman"/>
                <a:cs typeface="Times New Roman"/>
              </a:rPr>
              <a:t>can be removed through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cultivation, slashing, uprooting and use of suitable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herbicides.</a:t>
            </a:r>
            <a:endParaRPr sz="3200">
              <a:latin typeface="Times New Roman"/>
              <a:cs typeface="Times New Roman"/>
            </a:endParaRPr>
          </a:p>
          <a:p>
            <a:pPr marL="12700" marR="803910">
              <a:lnSpc>
                <a:spcPct val="105000"/>
              </a:lnSpc>
              <a:spcBef>
                <a:spcPts val="7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Defoliation</a:t>
            </a:r>
            <a:r>
              <a:rPr dirty="0" sz="3200">
                <a:latin typeface="Times New Roman"/>
                <a:cs typeface="Times New Roman"/>
              </a:rPr>
              <a:t>-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first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done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3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months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every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10">
                <a:latin typeface="Times New Roman"/>
                <a:cs typeface="Times New Roman"/>
              </a:rPr>
              <a:t>6-8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weeks.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448675" cy="4513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Utilisation-</a:t>
            </a:r>
            <a:r>
              <a:rPr dirty="0" sz="3200">
                <a:latin typeface="Times New Roman"/>
                <a:cs typeface="Times New Roman"/>
              </a:rPr>
              <a:t>nappier should be cut and fed </a:t>
            </a:r>
            <a:r>
              <a:rPr dirty="0" sz="3200" spc="-10">
                <a:latin typeface="Times New Roman"/>
                <a:cs typeface="Times New Roman"/>
              </a:rPr>
              <a:t>to 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stems 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1.5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 high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stems 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 2.5 cm to 5 cm above the soil surface to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facilitate fast growth. Excess nappier can be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conserved as silage for future use. Cut fodder is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chopped in to small pieces using a </a:t>
            </a:r>
            <a:r>
              <a:rPr dirty="0" sz="3200" spc="-10">
                <a:latin typeface="Times New Roman"/>
                <a:cs typeface="Times New Roman"/>
              </a:rPr>
              <a:t>chaff </a:t>
            </a:r>
            <a:r>
              <a:rPr dirty="0" sz="3200">
                <a:latin typeface="Times New Roman"/>
                <a:cs typeface="Times New Roman"/>
              </a:rPr>
              <a:t>cutter or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sharp panga before used. Napier should be cut,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dried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mulching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186055" cy="144843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05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6363" y="265175"/>
            <a:ext cx="2338070" cy="506095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Desmodium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8263" y="989075"/>
            <a:ext cx="152590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spc="-290" b="1">
                <a:latin typeface="Times New Roman"/>
                <a:cs typeface="Times New Roman"/>
              </a:rPr>
              <a:t>V</a:t>
            </a:r>
            <a:r>
              <a:rPr dirty="0" sz="3200" b="1">
                <a:latin typeface="Times New Roman"/>
                <a:cs typeface="Times New Roman"/>
              </a:rPr>
              <a:t>a</a:t>
            </a:r>
            <a:r>
              <a:rPr dirty="0" sz="3200" spc="5" b="1">
                <a:latin typeface="Times New Roman"/>
                <a:cs typeface="Times New Roman"/>
              </a:rPr>
              <a:t>r</a:t>
            </a:r>
            <a:r>
              <a:rPr dirty="0" sz="3200" b="1">
                <a:latin typeface="Times New Roman"/>
                <a:cs typeface="Times New Roman"/>
              </a:rPr>
              <a:t>ieties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418818"/>
            <a:ext cx="4176395" cy="135255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Green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leaf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desmodium.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Silver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leaf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desmodium.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3336112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940" y="3392423"/>
            <a:ext cx="43027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Ecological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requirements.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3926814"/>
            <a:ext cx="7367905" cy="2371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Grows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 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altitude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between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1200m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1800m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level.</a:t>
            </a:r>
            <a:endParaRPr sz="3200">
              <a:latin typeface="Times New Roman"/>
              <a:cs typeface="Times New Roman"/>
            </a:endParaRPr>
          </a:p>
          <a:p>
            <a:pPr marL="355600" marR="309245" indent="-342900">
              <a:lnSpc>
                <a:spcPct val="114999"/>
              </a:lnSpc>
              <a:spcBef>
                <a:spcPts val="8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Desmodium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 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tropical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climate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56800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Establishment</a:t>
            </a: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management.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52627"/>
            <a:ext cx="8451850" cy="5345430"/>
          </a:xfrm>
          <a:prstGeom prst="rect">
            <a:avLst/>
          </a:prstGeom>
        </p:spPr>
        <p:txBody>
          <a:bodyPr wrap="square" lIns="0" tIns="1371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3200" b="1">
                <a:latin typeface="Times New Roman"/>
                <a:cs typeface="Times New Roman"/>
              </a:rPr>
              <a:t>Land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preparation</a:t>
            </a:r>
            <a:r>
              <a:rPr dirty="0" sz="3200" spc="-5">
                <a:latin typeface="Times New Roman"/>
                <a:cs typeface="Times New Roman"/>
              </a:rPr>
              <a:t>-should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rains.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3200">
                <a:latin typeface="Times New Roman"/>
                <a:cs typeface="Times New Roman"/>
              </a:rPr>
              <a:t>-all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perennial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weeds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removed.</a:t>
            </a:r>
            <a:endParaRPr sz="3200">
              <a:latin typeface="Times New Roman"/>
              <a:cs typeface="Times New Roman"/>
            </a:endParaRPr>
          </a:p>
          <a:p>
            <a:pPr marL="12700" marR="554355">
              <a:lnSpc>
                <a:spcPct val="105000"/>
              </a:lnSpc>
              <a:spcBef>
                <a:spcPts val="810"/>
              </a:spcBef>
              <a:tabLst>
                <a:tab pos="4110354" algn="l"/>
              </a:tabLst>
            </a:pPr>
            <a:r>
              <a:rPr dirty="0" sz="3200">
                <a:latin typeface="Times New Roman"/>
                <a:cs typeface="Times New Roman"/>
              </a:rPr>
              <a:t>-land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ploughed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harrowed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fine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tilth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since desmodium	seeds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45">
                <a:latin typeface="Times New Roman"/>
                <a:cs typeface="Times New Roman"/>
              </a:rPr>
              <a:t>tiny.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dirty="0" sz="3200" b="1">
                <a:latin typeface="Times New Roman"/>
                <a:cs typeface="Times New Roman"/>
              </a:rPr>
              <a:t>Planting-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established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seeds.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3200">
                <a:latin typeface="Times New Roman"/>
                <a:cs typeface="Times New Roman"/>
              </a:rPr>
              <a:t>-seeds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inoculated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planting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dirty="0" sz="3200" spc="-45" b="1">
                <a:latin typeface="Times New Roman"/>
                <a:cs typeface="Times New Roman"/>
              </a:rPr>
              <a:t>Weed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control-</a:t>
            </a:r>
            <a:r>
              <a:rPr dirty="0" sz="3200" spc="-5">
                <a:latin typeface="Times New Roman"/>
                <a:cs typeface="Times New Roman"/>
              </a:rPr>
              <a:t>keep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seedbed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weed-free.</a:t>
            </a:r>
            <a:endParaRPr sz="3200">
              <a:latin typeface="Times New Roman"/>
              <a:cs typeface="Times New Roman"/>
            </a:endParaRPr>
          </a:p>
          <a:p>
            <a:pPr marL="12700" marR="53340">
              <a:lnSpc>
                <a:spcPct val="105000"/>
              </a:lnSpc>
              <a:spcBef>
                <a:spcPts val="810"/>
              </a:spcBef>
            </a:pPr>
            <a:r>
              <a:rPr dirty="0" sz="3200">
                <a:latin typeface="Times New Roman"/>
                <a:cs typeface="Times New Roman"/>
              </a:rPr>
              <a:t>-weeds should be controlled through cultivation,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uprooting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suitable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selective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herbicides.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35582" y="126339"/>
            <a:ext cx="6988809" cy="4615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01320">
              <a:lnSpc>
                <a:spcPct val="114999"/>
              </a:lnSpc>
              <a:spcBef>
                <a:spcPts val="100"/>
              </a:spcBef>
            </a:pPr>
            <a:r>
              <a:rPr dirty="0" sz="3200" b="1">
                <a:latin typeface="Times New Roman"/>
                <a:cs typeface="Times New Roman"/>
              </a:rPr>
              <a:t>Fertilizer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application-</a:t>
            </a:r>
            <a:r>
              <a:rPr dirty="0" sz="3200">
                <a:latin typeface="Times New Roman"/>
                <a:cs typeface="Times New Roman"/>
              </a:rPr>
              <a:t>apply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phosphatic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fertilisers at a rate of 125kg per hectare.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Desmodium is a legume crop therefore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 require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 dressing.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805"/>
              </a:spcBef>
            </a:pPr>
            <a:r>
              <a:rPr dirty="0" sz="3200" b="1">
                <a:latin typeface="Times New Roman"/>
                <a:cs typeface="Times New Roman"/>
              </a:rPr>
              <a:t>Utilisation- </a:t>
            </a:r>
            <a:r>
              <a:rPr dirty="0" sz="3200">
                <a:latin typeface="Times New Roman"/>
                <a:cs typeface="Times New Roman"/>
              </a:rPr>
              <a:t>desmodium should be cut </a:t>
            </a:r>
            <a:r>
              <a:rPr dirty="0" sz="3200" spc="-5">
                <a:latin typeface="Times New Roman"/>
                <a:cs typeface="Times New Roman"/>
              </a:rPr>
              <a:t>too </a:t>
            </a:r>
            <a:r>
              <a:rPr dirty="0" sz="3200">
                <a:latin typeface="Times New Roman"/>
                <a:cs typeface="Times New Roman"/>
              </a:rPr>
              <a:t> short;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about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25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cover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left. It may be cut and fed </a:t>
            </a:r>
            <a:r>
              <a:rPr dirty="0" sz="3200" spc="-1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livestock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together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hay.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545207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4101"/>
            <a:ext cx="8133080" cy="2408555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2428875" indent="-179070">
              <a:lnSpc>
                <a:spcPct val="100000"/>
              </a:lnSpc>
              <a:spcBef>
                <a:spcPts val="785"/>
              </a:spcBef>
              <a:buFont typeface="Arial MT"/>
              <a:buChar char="•"/>
              <a:tabLst>
                <a:tab pos="2428875" algn="l"/>
              </a:tabLst>
            </a:pPr>
            <a:r>
              <a:rPr dirty="0" sz="3000" b="1">
                <a:latin typeface="Times New Roman"/>
                <a:cs typeface="Times New Roman"/>
              </a:rPr>
              <a:t>FORAGE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65" b="1">
                <a:latin typeface="Times New Roman"/>
                <a:cs typeface="Times New Roman"/>
              </a:rPr>
              <a:t>CONSERVATION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ct val="94400"/>
              </a:lnSpc>
              <a:spcBef>
                <a:spcPts val="88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Where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excess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pasture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available,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can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wasted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due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lack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conservation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knowledge by </a:t>
            </a:r>
            <a:r>
              <a:rPr dirty="0" sz="3000" spc="-5">
                <a:latin typeface="Times New Roman"/>
                <a:cs typeface="Times New Roman"/>
              </a:rPr>
              <a:t>farmers.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Conservation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forage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relevant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farmers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maintain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proper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stocking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rates.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2516251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2569464"/>
            <a:ext cx="49885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Reasons</a:t>
            </a:r>
            <a:r>
              <a:rPr dirty="0" u="heavy" sz="30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</a:t>
            </a:r>
            <a:r>
              <a:rPr dirty="0" u="heavy" sz="30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conserving</a:t>
            </a:r>
            <a:r>
              <a:rPr dirty="0" u="heavy" sz="30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forage.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974720"/>
            <a:ext cx="8448040" cy="303784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provide</a:t>
            </a:r>
            <a:r>
              <a:rPr dirty="0" sz="3000">
                <a:latin typeface="Times New Roman"/>
                <a:cs typeface="Times New Roman"/>
              </a:rPr>
              <a:t> feed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dry</a:t>
            </a:r>
            <a:r>
              <a:rPr dirty="0" sz="3000" spc="-5">
                <a:latin typeface="Times New Roman"/>
                <a:cs typeface="Times New Roman"/>
              </a:rPr>
              <a:t> season.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ensure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better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full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utilisation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available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land.</a:t>
            </a:r>
            <a:endParaRPr sz="3000">
              <a:latin typeface="Times New Roman"/>
              <a:cs typeface="Times New Roman"/>
            </a:endParaRPr>
          </a:p>
          <a:p>
            <a:pPr marL="355600" marR="401955" indent="-342900">
              <a:lnSpc>
                <a:spcPts val="3350"/>
              </a:lnSpc>
              <a:spcBef>
                <a:spcPts val="102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distribute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available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forage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stock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throughout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35">
                <a:latin typeface="Times New Roman"/>
                <a:cs typeface="Times New Roman"/>
              </a:rPr>
              <a:t>year.</a:t>
            </a:r>
            <a:endParaRPr sz="3000">
              <a:latin typeface="Times New Roman"/>
              <a:cs typeface="Times New Roman"/>
            </a:endParaRPr>
          </a:p>
          <a:p>
            <a:pPr marL="355600" marR="149225" indent="-342900">
              <a:lnSpc>
                <a:spcPts val="3360"/>
              </a:lnSpc>
              <a:spcBef>
                <a:spcPts val="92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On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scale, conserved forage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sold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earn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income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 </a:t>
            </a:r>
            <a:r>
              <a:rPr dirty="0" sz="3000" spc="-5">
                <a:latin typeface="Times New Roman"/>
                <a:cs typeface="Times New Roman"/>
              </a:rPr>
              <a:t>instance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baled </a:t>
            </a:r>
            <a:r>
              <a:rPr dirty="0" sz="3000" spc="-50">
                <a:latin typeface="Times New Roman"/>
                <a:cs typeface="Times New Roman"/>
              </a:rPr>
              <a:t>hay.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940" y="256031"/>
            <a:ext cx="5581015" cy="451484"/>
            <a:chOff x="662940" y="256031"/>
            <a:chExt cx="5581015" cy="451484"/>
          </a:xfrm>
        </p:grpSpPr>
        <p:sp>
          <p:nvSpPr>
            <p:cNvPr id="3" name="object 3"/>
            <p:cNvSpPr/>
            <p:nvPr/>
          </p:nvSpPr>
          <p:spPr>
            <a:xfrm>
              <a:off x="662940" y="256031"/>
              <a:ext cx="5480685" cy="451484"/>
            </a:xfrm>
            <a:custGeom>
              <a:avLst/>
              <a:gdLst/>
              <a:ahLst/>
              <a:cxnLst/>
              <a:rect l="l" t="t" r="r" b="b"/>
              <a:pathLst>
                <a:path w="5480685" h="451484">
                  <a:moveTo>
                    <a:pt x="5480304" y="0"/>
                  </a:moveTo>
                  <a:lnTo>
                    <a:pt x="0" y="0"/>
                  </a:lnTo>
                  <a:lnTo>
                    <a:pt x="0" y="451104"/>
                  </a:lnTo>
                  <a:lnTo>
                    <a:pt x="5480304" y="451104"/>
                  </a:lnTo>
                  <a:lnTo>
                    <a:pt x="5480304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62940" y="653795"/>
              <a:ext cx="5581015" cy="20320"/>
            </a:xfrm>
            <a:custGeom>
              <a:avLst/>
              <a:gdLst/>
              <a:ahLst/>
              <a:cxnLst/>
              <a:rect l="l" t="t" r="r" b="b"/>
              <a:pathLst>
                <a:path w="5581015" h="20320">
                  <a:moveTo>
                    <a:pt x="55808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5580888" y="19812"/>
                  </a:lnTo>
                  <a:lnTo>
                    <a:pt x="5580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07340" y="24231"/>
            <a:ext cx="8489950" cy="502221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Methods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forage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conservation.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Through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hay-</a:t>
            </a:r>
            <a:r>
              <a:rPr dirty="0" sz="3200">
                <a:latin typeface="Times New Roman"/>
                <a:cs typeface="Times New Roman"/>
              </a:rPr>
              <a:t>dried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Through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silage</a:t>
            </a:r>
            <a:r>
              <a:rPr dirty="0" sz="3200">
                <a:latin typeface="Times New Roman"/>
                <a:cs typeface="Times New Roman"/>
              </a:rPr>
              <a:t>-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anaerobically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fermented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Standing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forage-</a:t>
            </a:r>
            <a:r>
              <a:rPr dirty="0" sz="3200">
                <a:latin typeface="Times New Roman"/>
                <a:cs typeface="Times New Roman"/>
              </a:rPr>
              <a:t>growing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set aside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season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feed.</a:t>
            </a:r>
            <a:endParaRPr sz="3200">
              <a:latin typeface="Times New Roman"/>
              <a:cs typeface="Times New Roman"/>
            </a:endParaRPr>
          </a:p>
          <a:p>
            <a:pPr marL="12700" marR="549910">
              <a:lnSpc>
                <a:spcPct val="114999"/>
              </a:lnSpc>
              <a:spcBef>
                <a:spcPts val="810"/>
              </a:spcBef>
              <a:buFont typeface="Arial MT"/>
              <a:buChar char="•"/>
              <a:tabLst>
                <a:tab pos="281305" algn="l"/>
              </a:tabLst>
            </a:pPr>
            <a:r>
              <a:rPr dirty="0" u="heavy" sz="3200" spc="-9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HAY</a:t>
            </a:r>
            <a:r>
              <a:rPr dirty="0" u="heavy" sz="3200" spc="-1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MAKING-</a:t>
            </a:r>
            <a:r>
              <a:rPr dirty="0" sz="3200">
                <a:latin typeface="Times New Roman"/>
                <a:cs typeface="Times New Roman"/>
              </a:rPr>
              <a:t>Hay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dehydrated(dried) to about </a:t>
            </a:r>
            <a:r>
              <a:rPr dirty="0" sz="3200" spc="5">
                <a:latin typeface="Times New Roman"/>
                <a:cs typeface="Times New Roman"/>
              </a:rPr>
              <a:t>15-20% </a:t>
            </a:r>
            <a:r>
              <a:rPr dirty="0" sz="3200">
                <a:latin typeface="Times New Roman"/>
                <a:cs typeface="Times New Roman"/>
              </a:rPr>
              <a:t>moisture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less.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396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8263" y="256031"/>
            <a:ext cx="69513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Describe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procedure/step</a:t>
            </a:r>
            <a:r>
              <a:rPr dirty="0" u="heavy" sz="32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followed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816863"/>
            <a:ext cx="21234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making</a:t>
            </a:r>
            <a:r>
              <a:rPr dirty="0" u="heavy" sz="3200" spc="-6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50597"/>
            <a:ext cx="8165465" cy="48183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962025" indent="-342900">
              <a:lnSpc>
                <a:spcPct val="115100"/>
              </a:lnSpc>
              <a:spcBef>
                <a:spcPts val="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Cut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crop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50%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plants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flowered.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Spread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crop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evenly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ground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dry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2-3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days.</a:t>
            </a:r>
            <a:endParaRPr sz="3200">
              <a:latin typeface="Times New Roman"/>
              <a:cs typeface="Times New Roman"/>
            </a:endParaRPr>
          </a:p>
          <a:p>
            <a:pPr marL="355600" marR="65913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windowed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gathered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baled.</a:t>
            </a:r>
            <a:endParaRPr sz="3200">
              <a:latin typeface="Times New Roman"/>
              <a:cs typeface="Times New Roman"/>
            </a:endParaRPr>
          </a:p>
          <a:p>
            <a:pPr marL="355600" marR="81280" indent="-342900">
              <a:lnSpc>
                <a:spcPct val="114999"/>
              </a:lnSpc>
              <a:spcBef>
                <a:spcPts val="8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Hay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bales are then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reach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sunshine.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07340" y="6347245"/>
            <a:ext cx="2541270" cy="419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55"/>
              </a:lnSpc>
            </a:pPr>
            <a:r>
              <a:rPr dirty="0" sz="2800" spc="-5">
                <a:latin typeface="Times New Roman"/>
                <a:cs typeface="Times New Roman"/>
              </a:rPr>
              <a:t>is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called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ensiling.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408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49936"/>
            <a:ext cx="7778750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Identify any</a:t>
            </a:r>
            <a:r>
              <a:rPr dirty="0" u="heavy" sz="28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5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factors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that</a:t>
            </a:r>
            <a:r>
              <a:rPr dirty="0" u="heavy" sz="28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determine</a:t>
            </a:r>
            <a:r>
              <a:rPr dirty="0" u="heavy" sz="28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quality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of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740663"/>
            <a:ext cx="623570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60"/>
              </a:lnSpc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2800" spc="-16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y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114770"/>
            <a:ext cx="8489315" cy="5154930"/>
          </a:xfrm>
          <a:prstGeom prst="rect">
            <a:avLst/>
          </a:prstGeom>
        </p:spPr>
        <p:txBody>
          <a:bodyPr wrap="square" lIns="0" tIns="1784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0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Forage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species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used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as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crop.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1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Stage of </a:t>
            </a:r>
            <a:r>
              <a:rPr dirty="0" sz="2800">
                <a:latin typeface="Times New Roman"/>
                <a:cs typeface="Times New Roman"/>
              </a:rPr>
              <a:t>harvesting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hence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leaf: stem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ratio.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0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Length of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drying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period.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29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 spc="-40">
                <a:latin typeface="Times New Roman"/>
                <a:cs typeface="Times New Roman"/>
              </a:rPr>
              <a:t>Weather</a:t>
            </a:r>
            <a:r>
              <a:rPr dirty="0" sz="2800" spc="-5">
                <a:latin typeface="Times New Roman"/>
                <a:cs typeface="Times New Roman"/>
              </a:rPr>
              <a:t> conditions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during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5">
                <a:latin typeface="Times New Roman"/>
                <a:cs typeface="Times New Roman"/>
              </a:rPr>
              <a:t> drying process.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1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2800">
                <a:latin typeface="Times New Roman"/>
                <a:cs typeface="Times New Roman"/>
              </a:rPr>
              <a:t>Condition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storage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structure.</a:t>
            </a:r>
            <a:endParaRPr sz="2800">
              <a:latin typeface="Times New Roman"/>
              <a:cs typeface="Times New Roman"/>
            </a:endParaRPr>
          </a:p>
          <a:p>
            <a:pPr marL="280670" indent="-268605">
              <a:lnSpc>
                <a:spcPct val="100000"/>
              </a:lnSpc>
              <a:spcBef>
                <a:spcPts val="1310"/>
              </a:spcBef>
              <a:buFont typeface="Arial MT"/>
              <a:buChar char="•"/>
              <a:tabLst>
                <a:tab pos="281305" algn="l"/>
              </a:tabLst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SILAGE</a:t>
            </a:r>
            <a:r>
              <a:rPr dirty="0" u="heavy" sz="28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MAKING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795"/>
              </a:spcBef>
              <a:buFont typeface="Arial MT"/>
              <a:buChar char="•"/>
              <a:tabLst>
                <a:tab pos="279400" algn="l"/>
              </a:tabLst>
            </a:pPr>
            <a:r>
              <a:rPr dirty="0" sz="2800" spc="-5">
                <a:latin typeface="Times New Roman"/>
                <a:cs typeface="Times New Roman"/>
              </a:rPr>
              <a:t>Silage is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fodder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crop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harvested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while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green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kept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succulent by partial fermentation in a </a:t>
            </a:r>
            <a:r>
              <a:rPr dirty="0" sz="2800">
                <a:latin typeface="Times New Roman"/>
                <a:cs typeface="Times New Roman"/>
              </a:rPr>
              <a:t>silo. </a:t>
            </a:r>
            <a:r>
              <a:rPr dirty="0" sz="2800" spc="-5">
                <a:latin typeface="Times New Roman"/>
                <a:cs typeface="Times New Roman"/>
              </a:rPr>
              <a:t>A silo is a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structure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used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for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fermenting.</a:t>
            </a:r>
            <a:r>
              <a:rPr dirty="0" sz="2800" spc="-4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process of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silage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making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4272"/>
            <a:ext cx="149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Arial MT"/>
                <a:cs typeface="Arial MT"/>
              </a:rPr>
              <a:t>•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8263" y="195071"/>
            <a:ext cx="4834255" cy="39370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Steps</a:t>
            </a:r>
            <a:r>
              <a:rPr dirty="0" u="heavy" sz="28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followed</a:t>
            </a:r>
            <a:r>
              <a:rPr dirty="0" u="heavy" sz="28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</a:t>
            </a:r>
            <a:r>
              <a:rPr dirty="0" u="heavy" sz="28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making</a:t>
            </a:r>
            <a:r>
              <a:rPr dirty="0" u="heavy" sz="2800" spc="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silage.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63016"/>
            <a:ext cx="8305800" cy="5711190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79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Prepare</a:t>
            </a:r>
            <a:r>
              <a:rPr dirty="0" sz="2800">
                <a:latin typeface="Times New Roman"/>
                <a:cs typeface="Times New Roman"/>
              </a:rPr>
              <a:t> the</a:t>
            </a:r>
            <a:r>
              <a:rPr dirty="0" sz="2800" spc="-5">
                <a:latin typeface="Times New Roman"/>
                <a:cs typeface="Times New Roman"/>
              </a:rPr>
              <a:t> silo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before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harvesting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crop.</a:t>
            </a:r>
            <a:endParaRPr sz="28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94000"/>
              </a:lnSpc>
              <a:spcBef>
                <a:spcPts val="90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Cut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crop </a:t>
            </a:r>
            <a:r>
              <a:rPr dirty="0" sz="2800" spc="-10">
                <a:latin typeface="Times New Roman"/>
                <a:cs typeface="Times New Roman"/>
              </a:rPr>
              <a:t>at </a:t>
            </a:r>
            <a:r>
              <a:rPr dirty="0" sz="2800" spc="-5">
                <a:latin typeface="Times New Roman"/>
                <a:cs typeface="Times New Roman"/>
              </a:rPr>
              <a:t>an appropriate stage (8 to </a:t>
            </a:r>
            <a:r>
              <a:rPr dirty="0" sz="2800">
                <a:latin typeface="Times New Roman"/>
                <a:cs typeface="Times New Roman"/>
              </a:rPr>
              <a:t>10 </a:t>
            </a:r>
            <a:r>
              <a:rPr dirty="0" sz="2800" spc="-5">
                <a:latin typeface="Times New Roman"/>
                <a:cs typeface="Times New Roman"/>
              </a:rPr>
              <a:t>weeks) and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then wilted </a:t>
            </a:r>
            <a:r>
              <a:rPr dirty="0" sz="2800">
                <a:latin typeface="Times New Roman"/>
                <a:cs typeface="Times New Roman"/>
              </a:rPr>
              <a:t>for </a:t>
            </a:r>
            <a:r>
              <a:rPr dirty="0" sz="2800" spc="-5">
                <a:latin typeface="Times New Roman"/>
                <a:cs typeface="Times New Roman"/>
              </a:rPr>
              <a:t>6 to 12 </a:t>
            </a:r>
            <a:r>
              <a:rPr dirty="0" sz="2800">
                <a:latin typeface="Times New Roman"/>
                <a:cs typeface="Times New Roman"/>
              </a:rPr>
              <a:t>hours </a:t>
            </a:r>
            <a:r>
              <a:rPr dirty="0" sz="2800" spc="-5">
                <a:latin typeface="Times New Roman"/>
                <a:cs typeface="Times New Roman"/>
              </a:rPr>
              <a:t>to about </a:t>
            </a:r>
            <a:r>
              <a:rPr dirty="0" sz="2800" spc="5">
                <a:latin typeface="Times New Roman"/>
                <a:cs typeface="Times New Roman"/>
              </a:rPr>
              <a:t>65-75% </a:t>
            </a:r>
            <a:r>
              <a:rPr dirty="0" sz="2800" spc="-5">
                <a:latin typeface="Times New Roman"/>
                <a:cs typeface="Times New Roman"/>
              </a:rPr>
              <a:t>moisture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content.</a:t>
            </a:r>
            <a:endParaRPr sz="2800">
              <a:latin typeface="Times New Roman"/>
              <a:cs typeface="Times New Roman"/>
            </a:endParaRPr>
          </a:p>
          <a:p>
            <a:pPr algn="just" marL="355600" marR="120014" indent="-342900">
              <a:lnSpc>
                <a:spcPct val="94100"/>
              </a:lnSpc>
              <a:spcBef>
                <a:spcPts val="89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The silo should be rapidly filled preferably in two days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ensiled materials should be ridge shaped when </a:t>
            </a:r>
            <a:r>
              <a:rPr dirty="0" sz="2800">
                <a:latin typeface="Times New Roman"/>
                <a:cs typeface="Times New Roman"/>
              </a:rPr>
              <a:t> ensiling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is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completed.</a:t>
            </a:r>
            <a:endParaRPr sz="2800">
              <a:latin typeface="Times New Roman"/>
              <a:cs typeface="Times New Roman"/>
            </a:endParaRPr>
          </a:p>
          <a:p>
            <a:pPr marL="355600" marR="33655" indent="-342900">
              <a:lnSpc>
                <a:spcPct val="94700"/>
              </a:lnSpc>
              <a:spcBef>
                <a:spcPts val="87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Check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temperatures in the silo regularly </a:t>
            </a:r>
            <a:r>
              <a:rPr dirty="0" sz="2800">
                <a:latin typeface="Times New Roman"/>
                <a:cs typeface="Times New Roman"/>
              </a:rPr>
              <a:t>during the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ensiling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period.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If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5">
                <a:latin typeface="Times New Roman"/>
                <a:cs typeface="Times New Roman"/>
              </a:rPr>
              <a:t> temperatures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are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higher</a:t>
            </a:r>
            <a:r>
              <a:rPr dirty="0" sz="2800" spc="-5">
                <a:latin typeface="Times New Roman"/>
                <a:cs typeface="Times New Roman"/>
              </a:rPr>
              <a:t> than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32.3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degrees,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water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should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added </a:t>
            </a:r>
            <a:r>
              <a:rPr dirty="0" sz="2800" spc="-10">
                <a:latin typeface="Times New Roman"/>
                <a:cs typeface="Times New Roman"/>
              </a:rPr>
              <a:t>and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compaction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should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 reduced. If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temperatures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are below 32.2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degrees,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compaction </a:t>
            </a:r>
            <a:r>
              <a:rPr dirty="0" sz="2800">
                <a:latin typeface="Times New Roman"/>
                <a:cs typeface="Times New Roman"/>
              </a:rPr>
              <a:t>should </a:t>
            </a:r>
            <a:r>
              <a:rPr dirty="0" sz="2800" spc="-5">
                <a:latin typeface="Times New Roman"/>
                <a:cs typeface="Times New Roman"/>
              </a:rPr>
              <a:t>be increased </a:t>
            </a:r>
            <a:r>
              <a:rPr dirty="0" sz="2800" spc="-10">
                <a:latin typeface="Times New Roman"/>
                <a:cs typeface="Times New Roman"/>
              </a:rPr>
              <a:t>and </a:t>
            </a:r>
            <a:r>
              <a:rPr dirty="0" sz="2800" spc="-5">
                <a:latin typeface="Times New Roman"/>
                <a:cs typeface="Times New Roman"/>
              </a:rPr>
              <a:t>dry materials or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molasses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added.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697865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Disadvantages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 artificial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insemination.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7539990" cy="226949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technology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expensive.</a:t>
            </a:r>
            <a:endParaRPr sz="3200">
              <a:latin typeface="Times New Roman"/>
              <a:cs typeface="Times New Roman"/>
            </a:endParaRPr>
          </a:p>
          <a:p>
            <a:pPr marL="355600" marR="312420" indent="-342900">
              <a:lnSpc>
                <a:spcPts val="4420"/>
              </a:lnSpc>
              <a:spcBef>
                <a:spcPts val="24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trained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personnel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handle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administer.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special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equipment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fertilization.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7976870" cy="5277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71450" indent="-342900">
              <a:lnSpc>
                <a:spcPct val="114999"/>
              </a:lnSpc>
              <a:spcBef>
                <a:spcPts val="10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>
                <a:latin typeface="Times New Roman"/>
                <a:cs typeface="Times New Roman"/>
              </a:rPr>
              <a:t>Cover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ensiled</a:t>
            </a:r>
            <a:r>
              <a:rPr dirty="0" sz="3600" spc="-5">
                <a:latin typeface="Times New Roman"/>
                <a:cs typeface="Times New Roman"/>
              </a:rPr>
              <a:t> materials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with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polythene </a:t>
            </a:r>
            <a:r>
              <a:rPr dirty="0" sz="3600">
                <a:latin typeface="Times New Roman"/>
                <a:cs typeface="Times New Roman"/>
              </a:rPr>
              <a:t>sheet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or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layer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dry</a:t>
            </a:r>
            <a:r>
              <a:rPr dirty="0" sz="3600" spc="-5">
                <a:latin typeface="Times New Roman"/>
                <a:cs typeface="Times New Roman"/>
              </a:rPr>
              <a:t> grass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protect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from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water 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55">
                <a:latin typeface="Times New Roman"/>
                <a:cs typeface="Times New Roman"/>
              </a:rPr>
              <a:t>air.</a:t>
            </a:r>
            <a:endParaRPr sz="3600">
              <a:latin typeface="Times New Roman"/>
              <a:cs typeface="Times New Roman"/>
            </a:endParaRPr>
          </a:p>
          <a:p>
            <a:pPr algn="just" marL="355600" marR="367665" indent="-342900">
              <a:lnSpc>
                <a:spcPct val="114999"/>
              </a:lnSpc>
              <a:spcBef>
                <a:spcPts val="795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>
                <a:latin typeface="Times New Roman"/>
                <a:cs typeface="Times New Roman"/>
              </a:rPr>
              <a:t>Cover the </a:t>
            </a:r>
            <a:r>
              <a:rPr dirty="0" sz="3600" spc="-5">
                <a:latin typeface="Times New Roman"/>
                <a:cs typeface="Times New Roman"/>
              </a:rPr>
              <a:t>silo </a:t>
            </a:r>
            <a:r>
              <a:rPr dirty="0" sz="3600">
                <a:latin typeface="Times New Roman"/>
                <a:cs typeface="Times New Roman"/>
              </a:rPr>
              <a:t>with a thick layer of </a:t>
            </a:r>
            <a:r>
              <a:rPr dirty="0" sz="3600" spc="-5">
                <a:latin typeface="Times New Roman"/>
                <a:cs typeface="Times New Roman"/>
              </a:rPr>
              <a:t>soil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maintaining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ridge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shape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facilitate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drainage.</a:t>
            </a:r>
            <a:endParaRPr sz="36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5100"/>
              </a:lnSpc>
              <a:spcBef>
                <a:spcPts val="80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5">
                <a:latin typeface="Times New Roman"/>
                <a:cs typeface="Times New Roman"/>
              </a:rPr>
              <a:t>A</a:t>
            </a:r>
            <a:r>
              <a:rPr dirty="0" sz="3600" spc="-204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trench </a:t>
            </a:r>
            <a:r>
              <a:rPr dirty="0" sz="3600" spc="-5">
                <a:latin typeface="Times New Roman"/>
                <a:cs typeface="Times New Roman"/>
              </a:rPr>
              <a:t>is </a:t>
            </a:r>
            <a:r>
              <a:rPr dirty="0" sz="3600">
                <a:latin typeface="Times New Roman"/>
                <a:cs typeface="Times New Roman"/>
              </a:rPr>
              <a:t>dug</a:t>
            </a:r>
            <a:r>
              <a:rPr dirty="0" sz="3600" spc="-5">
                <a:latin typeface="Times New Roman"/>
                <a:cs typeface="Times New Roman"/>
              </a:rPr>
              <a:t> all-round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silo</a:t>
            </a:r>
            <a:r>
              <a:rPr dirty="0" sz="3600">
                <a:latin typeface="Times New Roman"/>
                <a:cs typeface="Times New Roman"/>
              </a:rPr>
              <a:t> to</a:t>
            </a:r>
            <a:r>
              <a:rPr dirty="0" sz="3600" spc="-5">
                <a:latin typeface="Times New Roman"/>
                <a:cs typeface="Times New Roman"/>
              </a:rPr>
              <a:t> drain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25">
                <a:latin typeface="Times New Roman"/>
                <a:cs typeface="Times New Roman"/>
              </a:rPr>
              <a:t>off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35">
                <a:latin typeface="Times New Roman"/>
                <a:cs typeface="Times New Roman"/>
              </a:rPr>
              <a:t>water.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0596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Advantages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 silage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making.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8369934" cy="456057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More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nutrients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preserved.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few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field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less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dependent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weather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8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Can be 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prolonged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minimum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nutrients.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Once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ensiled,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problems.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directly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additives.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348" y="256031"/>
            <a:ext cx="553402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Disadvantages</a:t>
            </a:r>
            <a:r>
              <a:rPr dirty="0" u="heavy" sz="3200" spc="-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silage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making.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8316595" cy="456057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bulky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handle.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labour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intensive-requires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labour.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requires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skills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great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attention.</a:t>
            </a:r>
            <a:endParaRPr sz="3200">
              <a:latin typeface="Times New Roman"/>
              <a:cs typeface="Times New Roman"/>
            </a:endParaRPr>
          </a:p>
          <a:p>
            <a:pPr marL="355600" marR="836930" indent="-342900">
              <a:lnSpc>
                <a:spcPct val="115100"/>
              </a:lnSpc>
              <a:spcBef>
                <a:spcPts val="8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Most farmers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space/set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aside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enough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ensiling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any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susceptible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(highly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likely)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ensiling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must be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fed soon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removal.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24003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Types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silos.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3281045" cy="201168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20">
                <a:latin typeface="Times New Roman"/>
                <a:cs typeface="Times New Roman"/>
              </a:rPr>
              <a:t>Trench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silo.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Clamp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silo.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Bunker</a:t>
            </a:r>
            <a:r>
              <a:rPr dirty="0" sz="3200" spc="-6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tower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silo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266008"/>
            <a:ext cx="1682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3322320"/>
            <a:ext cx="39598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spc="-30" b="1">
                <a:latin typeface="Times New Roman"/>
                <a:cs typeface="Times New Roman"/>
              </a:rPr>
              <a:t>STANDING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FORAGE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856710"/>
            <a:ext cx="8333740" cy="1708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 is the cheapest, easiest and most common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forage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conservation.</a:t>
            </a:r>
            <a:r>
              <a:rPr dirty="0" sz="3200" spc="-2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portion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fodder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set aside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season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415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000" y="65023"/>
            <a:ext cx="6264275" cy="543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2200" spc="-105"/>
              <a:t>CH</a:t>
            </a:r>
            <a:r>
              <a:rPr dirty="0" u="none" sz="2200" spc="-30"/>
              <a:t> </a:t>
            </a:r>
            <a:r>
              <a:rPr dirty="0" u="none" sz="2200" spc="-25"/>
              <a:t>10 </a:t>
            </a:r>
            <a:r>
              <a:rPr dirty="0" u="none" sz="3400" spc="-30"/>
              <a:t>LIVESTOCK</a:t>
            </a:r>
            <a:r>
              <a:rPr dirty="0" u="none" sz="3400" spc="-60"/>
              <a:t> </a:t>
            </a:r>
            <a:r>
              <a:rPr dirty="0" u="none" sz="3400" spc="-150"/>
              <a:t>HEALTH</a:t>
            </a:r>
            <a:r>
              <a:rPr dirty="0" u="none" sz="3400" spc="-65"/>
              <a:t> </a:t>
            </a:r>
            <a:r>
              <a:rPr dirty="0" u="none" sz="3400" spc="-110"/>
              <a:t>III</a:t>
            </a:r>
            <a:endParaRPr sz="3400"/>
          </a:p>
        </p:txBody>
      </p:sp>
      <p:sp>
        <p:nvSpPr>
          <p:cNvPr id="3" name="object 3"/>
          <p:cNvSpPr txBox="1"/>
          <p:nvPr/>
        </p:nvSpPr>
        <p:spPr>
          <a:xfrm>
            <a:off x="7437881" y="217423"/>
            <a:ext cx="83375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95" b="1">
                <a:solidFill>
                  <a:srgbClr val="FF0000"/>
                </a:solidFill>
                <a:latin typeface="Georgia"/>
                <a:cs typeface="Georgia"/>
              </a:rPr>
              <a:t>4</a:t>
            </a:r>
            <a:r>
              <a:rPr dirty="0" sz="2200" spc="-105" b="1">
                <a:solidFill>
                  <a:srgbClr val="FF0000"/>
                </a:solidFill>
                <a:latin typeface="Georgia"/>
                <a:cs typeface="Georgia"/>
              </a:rPr>
              <a:t>4</a:t>
            </a:r>
            <a:r>
              <a:rPr dirty="0" sz="2200" spc="-50" b="1">
                <a:solidFill>
                  <a:srgbClr val="FF0000"/>
                </a:solidFill>
                <a:latin typeface="Georgia"/>
                <a:cs typeface="Georgia"/>
              </a:rPr>
              <a:t>3</a:t>
            </a:r>
            <a:r>
              <a:rPr dirty="0" sz="2200" b="1">
                <a:solidFill>
                  <a:srgbClr val="FF0000"/>
                </a:solidFill>
                <a:latin typeface="Georgia"/>
                <a:cs typeface="Georgia"/>
              </a:rPr>
              <a:t>/</a:t>
            </a:r>
            <a:r>
              <a:rPr dirty="0" sz="2200" spc="-65" b="1">
                <a:solidFill>
                  <a:srgbClr val="FF0000"/>
                </a:solidFill>
                <a:latin typeface="Georgia"/>
                <a:cs typeface="Georgia"/>
              </a:rPr>
              <a:t>2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49605"/>
            <a:ext cx="17653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5">
                <a:latin typeface="Arial MT"/>
                <a:cs typeface="Arial MT"/>
              </a:rPr>
              <a:t>•</a:t>
            </a:r>
            <a:endParaRPr sz="3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609600"/>
            <a:ext cx="4968240" cy="47752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704"/>
              </a:lnSpc>
            </a:pPr>
            <a:r>
              <a:rPr dirty="0" sz="3400" spc="-5" b="1">
                <a:latin typeface="Times New Roman"/>
                <a:cs typeface="Times New Roman"/>
              </a:rPr>
              <a:t>Define</a:t>
            </a:r>
            <a:r>
              <a:rPr dirty="0" sz="3400" spc="-10" b="1">
                <a:latin typeface="Times New Roman"/>
                <a:cs typeface="Times New Roman"/>
              </a:rPr>
              <a:t> </a:t>
            </a:r>
            <a:r>
              <a:rPr dirty="0" sz="3400" spc="-5" b="1">
                <a:latin typeface="Times New Roman"/>
                <a:cs typeface="Times New Roman"/>
              </a:rPr>
              <a:t>the</a:t>
            </a:r>
            <a:r>
              <a:rPr dirty="0" sz="3400" spc="10" b="1">
                <a:latin typeface="Times New Roman"/>
                <a:cs typeface="Times New Roman"/>
              </a:rPr>
              <a:t> </a:t>
            </a:r>
            <a:r>
              <a:rPr dirty="0" sz="3400" b="1">
                <a:latin typeface="Times New Roman"/>
                <a:cs typeface="Times New Roman"/>
              </a:rPr>
              <a:t>following </a:t>
            </a:r>
            <a:r>
              <a:rPr dirty="0" sz="3400" spc="-5" b="1">
                <a:latin typeface="Times New Roman"/>
                <a:cs typeface="Times New Roman"/>
              </a:rPr>
              <a:t>terms.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153413"/>
            <a:ext cx="8271509" cy="516826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355600" marR="5080" indent="-342900">
              <a:lnSpc>
                <a:spcPct val="94400"/>
              </a:lnSpc>
              <a:spcBef>
                <a:spcPts val="325"/>
              </a:spcBef>
              <a:buSzPct val="97058"/>
              <a:buFont typeface="Wingdings"/>
              <a:buChar char=""/>
              <a:tabLst>
                <a:tab pos="398145" algn="l"/>
              </a:tabLst>
            </a:pPr>
            <a:r>
              <a:rPr dirty="0" sz="3400" spc="-5" b="1">
                <a:latin typeface="Times New Roman"/>
                <a:cs typeface="Times New Roman"/>
              </a:rPr>
              <a:t>A</a:t>
            </a:r>
            <a:r>
              <a:rPr dirty="0" sz="3400" spc="-200" b="1">
                <a:latin typeface="Times New Roman"/>
                <a:cs typeface="Times New Roman"/>
              </a:rPr>
              <a:t> </a:t>
            </a:r>
            <a:r>
              <a:rPr dirty="0" sz="3400" spc="-5" b="1">
                <a:latin typeface="Times New Roman"/>
                <a:cs typeface="Times New Roman"/>
              </a:rPr>
              <a:t>disease-</a:t>
            </a:r>
            <a:r>
              <a:rPr dirty="0" sz="3400" spc="-5">
                <a:latin typeface="Times New Roman"/>
                <a:cs typeface="Times New Roman"/>
              </a:rPr>
              <a:t>Refers</a:t>
            </a:r>
            <a:r>
              <a:rPr dirty="0" sz="3400" spc="5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to</a:t>
            </a:r>
            <a:r>
              <a:rPr dirty="0" sz="340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any </a:t>
            </a:r>
            <a:r>
              <a:rPr dirty="0" sz="3400">
                <a:latin typeface="Times New Roman"/>
                <a:cs typeface="Times New Roman"/>
              </a:rPr>
              <a:t>alteration in the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state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of </a:t>
            </a:r>
            <a:r>
              <a:rPr dirty="0" sz="3400">
                <a:latin typeface="Times New Roman"/>
                <a:cs typeface="Times New Roman"/>
              </a:rPr>
              <a:t>the body </a:t>
            </a:r>
            <a:r>
              <a:rPr dirty="0" sz="3400" spc="-5">
                <a:latin typeface="Times New Roman"/>
                <a:cs typeface="Times New Roman"/>
              </a:rPr>
              <a:t>of </a:t>
            </a:r>
            <a:r>
              <a:rPr dirty="0" sz="3400">
                <a:latin typeface="Times New Roman"/>
                <a:cs typeface="Times New Roman"/>
              </a:rPr>
              <a:t>the animal or </a:t>
            </a:r>
            <a:r>
              <a:rPr dirty="0" sz="3400" spc="-5">
                <a:latin typeface="Times New Roman"/>
                <a:cs typeface="Times New Roman"/>
              </a:rPr>
              <a:t>of </a:t>
            </a:r>
            <a:r>
              <a:rPr dirty="0" sz="3400">
                <a:latin typeface="Times New Roman"/>
                <a:cs typeface="Times New Roman"/>
              </a:rPr>
              <a:t>its </a:t>
            </a:r>
            <a:r>
              <a:rPr dirty="0" sz="3400" spc="-10">
                <a:latin typeface="Times New Roman"/>
                <a:cs typeface="Times New Roman"/>
              </a:rPr>
              <a:t>organs </a:t>
            </a:r>
            <a:r>
              <a:rPr dirty="0" sz="3400" spc="-5">
                <a:latin typeface="Times New Roman"/>
                <a:cs typeface="Times New Roman"/>
              </a:rPr>
              <a:t> which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interferes</a:t>
            </a:r>
            <a:r>
              <a:rPr dirty="0" sz="3400" spc="4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with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the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proper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performance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of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its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functions.</a:t>
            </a:r>
            <a:endParaRPr sz="3400">
              <a:latin typeface="Times New Roman"/>
              <a:cs typeface="Times New Roman"/>
            </a:endParaRPr>
          </a:p>
          <a:p>
            <a:pPr marL="355600" marR="494665" indent="-342900">
              <a:lnSpc>
                <a:spcPts val="3790"/>
              </a:lnSpc>
              <a:spcBef>
                <a:spcPts val="1040"/>
              </a:spcBef>
              <a:buSzPct val="97058"/>
              <a:buFont typeface="Wingdings"/>
              <a:buChar char=""/>
              <a:tabLst>
                <a:tab pos="398145" algn="l"/>
              </a:tabLst>
            </a:pPr>
            <a:r>
              <a:rPr dirty="0" sz="3400" spc="-5" b="1">
                <a:latin typeface="Times New Roman"/>
                <a:cs typeface="Times New Roman"/>
              </a:rPr>
              <a:t>Symptoms-</a:t>
            </a:r>
            <a:r>
              <a:rPr dirty="0" sz="3400" spc="-5">
                <a:latin typeface="Times New Roman"/>
                <a:cs typeface="Times New Roman"/>
              </a:rPr>
              <a:t>these</a:t>
            </a:r>
            <a:r>
              <a:rPr dirty="0" sz="3400" spc="4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are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any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visible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signs </a:t>
            </a:r>
            <a:r>
              <a:rPr dirty="0" sz="3400" spc="-5">
                <a:latin typeface="Times New Roman"/>
                <a:cs typeface="Times New Roman"/>
              </a:rPr>
              <a:t>of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disease.</a:t>
            </a:r>
            <a:endParaRPr sz="3400">
              <a:latin typeface="Times New Roman"/>
              <a:cs typeface="Times New Roman"/>
            </a:endParaRPr>
          </a:p>
          <a:p>
            <a:pPr marL="355600" marR="130175" indent="-342900">
              <a:lnSpc>
                <a:spcPct val="94300"/>
              </a:lnSpc>
              <a:spcBef>
                <a:spcPts val="840"/>
              </a:spcBef>
              <a:buSzPct val="97058"/>
              <a:buFont typeface="Wingdings"/>
              <a:buChar char=""/>
              <a:tabLst>
                <a:tab pos="398145" algn="l"/>
              </a:tabLst>
            </a:pPr>
            <a:r>
              <a:rPr dirty="0" sz="3400" spc="-10" b="1">
                <a:latin typeface="Times New Roman"/>
                <a:cs typeface="Times New Roman"/>
              </a:rPr>
              <a:t>Predisposing</a:t>
            </a:r>
            <a:r>
              <a:rPr dirty="0" sz="3400" spc="10" b="1">
                <a:latin typeface="Times New Roman"/>
                <a:cs typeface="Times New Roman"/>
              </a:rPr>
              <a:t> </a:t>
            </a:r>
            <a:r>
              <a:rPr dirty="0" sz="3400" b="1">
                <a:latin typeface="Times New Roman"/>
                <a:cs typeface="Times New Roman"/>
              </a:rPr>
              <a:t>factors-</a:t>
            </a:r>
            <a:r>
              <a:rPr dirty="0" sz="3400">
                <a:latin typeface="Times New Roman"/>
                <a:cs typeface="Times New Roman"/>
              </a:rPr>
              <a:t>they</a:t>
            </a:r>
            <a:r>
              <a:rPr dirty="0" sz="3400" spc="2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are </a:t>
            </a:r>
            <a:r>
              <a:rPr dirty="0" sz="3400">
                <a:latin typeface="Times New Roman"/>
                <a:cs typeface="Times New Roman"/>
              </a:rPr>
              <a:t>conditions 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inside or outside </a:t>
            </a:r>
            <a:r>
              <a:rPr dirty="0" sz="3400" spc="-5">
                <a:latin typeface="Times New Roman"/>
                <a:cs typeface="Times New Roman"/>
              </a:rPr>
              <a:t>the </a:t>
            </a:r>
            <a:r>
              <a:rPr dirty="0" sz="3400">
                <a:latin typeface="Times New Roman"/>
                <a:cs typeface="Times New Roman"/>
              </a:rPr>
              <a:t>body </a:t>
            </a:r>
            <a:r>
              <a:rPr dirty="0" sz="3400" spc="-5">
                <a:latin typeface="Times New Roman"/>
                <a:cs typeface="Times New Roman"/>
              </a:rPr>
              <a:t>of an </a:t>
            </a:r>
            <a:r>
              <a:rPr dirty="0" sz="3400">
                <a:latin typeface="Times New Roman"/>
                <a:cs typeface="Times New Roman"/>
              </a:rPr>
              <a:t>animal that 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lead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to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the</a:t>
            </a:r>
            <a:r>
              <a:rPr dirty="0" sz="340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animal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contracting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disease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or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35">
                <a:latin typeface="Times New Roman"/>
                <a:cs typeface="Times New Roman"/>
              </a:rPr>
              <a:t>injury.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415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195071"/>
            <a:ext cx="678497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Examples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of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predisposing</a:t>
            </a:r>
            <a:r>
              <a:rPr dirty="0" sz="3000" b="1">
                <a:latin typeface="Times New Roman"/>
                <a:cs typeface="Times New Roman"/>
              </a:rPr>
              <a:t> factors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include: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597154"/>
            <a:ext cx="8142605" cy="5821045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Age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Sex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Colour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Breed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Species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Change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climate/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environment.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25">
                <a:latin typeface="Times New Roman"/>
                <a:cs typeface="Times New Roman"/>
              </a:rPr>
              <a:t>Heredity.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Overcrowding.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60"/>
              </a:lnSpc>
              <a:spcBef>
                <a:spcPts val="10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Physiological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conditions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 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fatigue,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weakness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pregnancy.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Animal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contact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sick</a:t>
            </a:r>
            <a:r>
              <a:rPr dirty="0" sz="3000" spc="-5">
                <a:latin typeface="Times New Roman"/>
                <a:cs typeface="Times New Roman"/>
              </a:rPr>
              <a:t> animals.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823468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State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the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specific</a:t>
            </a:r>
            <a:r>
              <a:rPr dirty="0" sz="3000" spc="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conditions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that</a:t>
            </a:r>
            <a:r>
              <a:rPr dirty="0" sz="3000" spc="-5" b="1">
                <a:latin typeface="Times New Roman"/>
                <a:cs typeface="Times New Roman"/>
              </a:rPr>
              <a:t> help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spc="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observing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040" y="697991"/>
            <a:ext cx="2886710" cy="422275"/>
          </a:xfrm>
          <a:custGeom>
            <a:avLst/>
            <a:gdLst/>
            <a:ahLst/>
            <a:cxnLst/>
            <a:rect l="l" t="t" r="r" b="b"/>
            <a:pathLst>
              <a:path w="2886710" h="422275">
                <a:moveTo>
                  <a:pt x="2886456" y="0"/>
                </a:moveTo>
                <a:lnTo>
                  <a:pt x="0" y="0"/>
                </a:lnTo>
                <a:lnTo>
                  <a:pt x="0" y="422148"/>
                </a:lnTo>
                <a:lnTo>
                  <a:pt x="2886456" y="422148"/>
                </a:lnTo>
                <a:lnTo>
                  <a:pt x="288645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519086"/>
            <a:ext cx="4995545" cy="5843905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dirty="0" sz="3000" spc="-5" b="1">
                <a:latin typeface="Times New Roman"/>
                <a:cs typeface="Times New Roman"/>
              </a:rPr>
              <a:t>disease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Pulse rate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respiration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rate.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20">
                <a:latin typeface="Times New Roman"/>
                <a:cs typeface="Times New Roman"/>
              </a:rPr>
              <a:t>Temperature.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Body</a:t>
            </a:r>
            <a:r>
              <a:rPr dirty="0" sz="3000" spc="-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condition.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30">
                <a:latin typeface="Times New Roman"/>
                <a:cs typeface="Times New Roman"/>
              </a:rPr>
              <a:t>Visible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mucous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membrane.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Skin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9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Urination.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Defaecation.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Feeding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habit/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appetite.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Level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752030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Diseases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are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caused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by</a:t>
            </a:r>
            <a:r>
              <a:rPr dirty="0" sz="3200" spc="-5" b="1">
                <a:latin typeface="Times New Roman"/>
                <a:cs typeface="Times New Roman"/>
              </a:rPr>
              <a:t> the </a:t>
            </a:r>
            <a:r>
              <a:rPr dirty="0" sz="3200" b="1">
                <a:latin typeface="Times New Roman"/>
                <a:cs typeface="Times New Roman"/>
              </a:rPr>
              <a:t>following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micro-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" y="816863"/>
            <a:ext cx="18897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o</a:t>
            </a:r>
            <a:r>
              <a:rPr dirty="0" sz="3200" spc="5" b="1">
                <a:latin typeface="Times New Roman"/>
                <a:cs typeface="Times New Roman"/>
              </a:rPr>
              <a:t>r</a:t>
            </a:r>
            <a:r>
              <a:rPr dirty="0" sz="3200" b="1">
                <a:latin typeface="Times New Roman"/>
                <a:cs typeface="Times New Roman"/>
              </a:rPr>
              <a:t>g</a:t>
            </a:r>
            <a:r>
              <a:rPr dirty="0" sz="3200" spc="5" b="1">
                <a:latin typeface="Times New Roman"/>
                <a:cs typeface="Times New Roman"/>
              </a:rPr>
              <a:t>a</a:t>
            </a:r>
            <a:r>
              <a:rPr dirty="0" sz="3200" b="1">
                <a:latin typeface="Times New Roman"/>
                <a:cs typeface="Times New Roman"/>
              </a:rPr>
              <a:t>nis</a:t>
            </a:r>
            <a:r>
              <a:rPr dirty="0" sz="3200" spc="-15" b="1">
                <a:latin typeface="Times New Roman"/>
                <a:cs typeface="Times New Roman"/>
              </a:rPr>
              <a:t>m</a:t>
            </a:r>
            <a:r>
              <a:rPr dirty="0" sz="3200" b="1">
                <a:latin typeface="Times New Roman"/>
                <a:cs typeface="Times New Roman"/>
              </a:rPr>
              <a:t>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50089"/>
            <a:ext cx="1918970" cy="2675255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Proto</a:t>
            </a:r>
            <a:r>
              <a:rPr dirty="0" sz="3200" spc="5">
                <a:latin typeface="Times New Roman"/>
                <a:cs typeface="Times New Roman"/>
              </a:rPr>
              <a:t>z</a:t>
            </a:r>
            <a:r>
              <a:rPr dirty="0" sz="3200">
                <a:latin typeface="Times New Roman"/>
                <a:cs typeface="Times New Roman"/>
              </a:rPr>
              <a:t>o</a:t>
            </a:r>
            <a:r>
              <a:rPr dirty="0" sz="3200" spc="5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Bacteria.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35">
                <a:latin typeface="Times New Roman"/>
                <a:cs typeface="Times New Roman"/>
              </a:rPr>
              <a:t>Virus.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Fungi.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00659"/>
            <a:ext cx="17272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latin typeface="Arial MT"/>
                <a:cs typeface="Arial MT"/>
              </a:rPr>
              <a:t>•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40" y="259079"/>
            <a:ext cx="5807075" cy="463550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00"/>
              </a:lnSpc>
            </a:pPr>
            <a:r>
              <a:rPr dirty="0" u="none" sz="3300" spc="-65">
                <a:solidFill>
                  <a:srgbClr val="000000"/>
                </a:solidFill>
                <a:latin typeface="Times New Roman"/>
                <a:cs typeface="Times New Roman"/>
              </a:rPr>
              <a:t>Terms</a:t>
            </a:r>
            <a:r>
              <a:rPr dirty="0" u="none" sz="330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300" spc="-5">
                <a:solidFill>
                  <a:srgbClr val="000000"/>
                </a:solidFill>
                <a:latin typeface="Times New Roman"/>
                <a:cs typeface="Times New Roman"/>
              </a:rPr>
              <a:t>used</a:t>
            </a:r>
            <a:r>
              <a:rPr dirty="0" u="none" sz="330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300" spc="-5">
                <a:solidFill>
                  <a:srgbClr val="000000"/>
                </a:solidFill>
                <a:latin typeface="Times New Roman"/>
                <a:cs typeface="Times New Roman"/>
              </a:rPr>
              <a:t>in</a:t>
            </a:r>
            <a:r>
              <a:rPr dirty="0" u="none" sz="3300" spc="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300">
                <a:solidFill>
                  <a:srgbClr val="000000"/>
                </a:solidFill>
                <a:latin typeface="Times New Roman"/>
                <a:cs typeface="Times New Roman"/>
              </a:rPr>
              <a:t>livestock </a:t>
            </a:r>
            <a:r>
              <a:rPr dirty="0" u="none" sz="3300" spc="-5">
                <a:solidFill>
                  <a:srgbClr val="000000"/>
                </a:solidFill>
                <a:latin typeface="Times New Roman"/>
                <a:cs typeface="Times New Roman"/>
              </a:rPr>
              <a:t>diseases.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0514"/>
            <a:ext cx="8416290" cy="4961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175260" indent="-342900">
              <a:lnSpc>
                <a:spcPct val="114999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Incubation period-</a:t>
            </a:r>
            <a:r>
              <a:rPr dirty="0" sz="3000" spc="-5">
                <a:latin typeface="Times New Roman"/>
                <a:cs typeface="Times New Roman"/>
              </a:rPr>
              <a:t>refers </a:t>
            </a:r>
            <a:r>
              <a:rPr dirty="0" sz="3000">
                <a:latin typeface="Times New Roman"/>
                <a:cs typeface="Times New Roman"/>
              </a:rPr>
              <a:t>to the period between 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time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infection </a:t>
            </a:r>
            <a:r>
              <a:rPr dirty="0" sz="3000">
                <a:latin typeface="Times New Roman"/>
                <a:cs typeface="Times New Roman"/>
              </a:rPr>
              <a:t>and the </a:t>
            </a:r>
            <a:r>
              <a:rPr dirty="0" sz="3000" spc="-5">
                <a:latin typeface="Times New Roman"/>
                <a:cs typeface="Times New Roman"/>
              </a:rPr>
              <a:t>time </a:t>
            </a:r>
            <a:r>
              <a:rPr dirty="0" sz="3000">
                <a:latin typeface="Times New Roman"/>
                <a:cs typeface="Times New Roman"/>
              </a:rPr>
              <a:t>of the </a:t>
            </a:r>
            <a:r>
              <a:rPr dirty="0" sz="3000" spc="-5">
                <a:latin typeface="Times New Roman"/>
                <a:cs typeface="Times New Roman"/>
              </a:rPr>
              <a:t>first symptoms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show</a:t>
            </a:r>
            <a:r>
              <a:rPr dirty="0" sz="3000" spc="-5">
                <a:latin typeface="Times New Roman"/>
                <a:cs typeface="Times New Roman"/>
              </a:rPr>
              <a:t> up.</a:t>
            </a:r>
            <a:endParaRPr sz="30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4999"/>
              </a:lnSpc>
              <a:spcBef>
                <a:spcPts val="800"/>
              </a:spcBef>
              <a:buFont typeface="Wingdings"/>
              <a:buChar char=""/>
              <a:tabLst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Mortality-</a:t>
            </a:r>
            <a:r>
              <a:rPr dirty="0" sz="3000" spc="-5">
                <a:latin typeface="Times New Roman"/>
                <a:cs typeface="Times New Roman"/>
              </a:rPr>
              <a:t>refers </a:t>
            </a:r>
            <a:r>
              <a:rPr dirty="0" sz="3000">
                <a:latin typeface="Times New Roman"/>
                <a:cs typeface="Times New Roman"/>
              </a:rPr>
              <a:t>to the </a:t>
            </a:r>
            <a:r>
              <a:rPr dirty="0" sz="3000" spc="-5">
                <a:latin typeface="Times New Roman"/>
                <a:cs typeface="Times New Roman"/>
              </a:rPr>
              <a:t>likelihood </a:t>
            </a:r>
            <a:r>
              <a:rPr dirty="0" sz="3000">
                <a:latin typeface="Times New Roman"/>
                <a:cs typeface="Times New Roman"/>
              </a:rPr>
              <a:t>of death </a:t>
            </a:r>
            <a:r>
              <a:rPr dirty="0" sz="3000" spc="-5">
                <a:latin typeface="Times New Roman"/>
                <a:cs typeface="Times New Roman"/>
              </a:rPr>
              <a:t>occurring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a </a:t>
            </a:r>
            <a:r>
              <a:rPr dirty="0" sz="3000" spc="-5">
                <a:latin typeface="Times New Roman"/>
                <a:cs typeface="Times New Roman"/>
              </a:rPr>
              <a:t>disease outbreak. </a:t>
            </a: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expressed </a:t>
            </a:r>
            <a:r>
              <a:rPr dirty="0" sz="3000" spc="-5">
                <a:latin typeface="Times New Roman"/>
                <a:cs typeface="Times New Roman"/>
              </a:rPr>
              <a:t>as </a:t>
            </a:r>
            <a:r>
              <a:rPr dirty="0" sz="3000">
                <a:latin typeface="Times New Roman"/>
                <a:cs typeface="Times New Roman"/>
              </a:rPr>
              <a:t>a percentage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affected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those which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die.</a:t>
            </a:r>
            <a:endParaRPr sz="3000">
              <a:latin typeface="Times New Roman"/>
              <a:cs typeface="Times New Roman"/>
            </a:endParaRPr>
          </a:p>
          <a:p>
            <a:pPr marL="355600" marR="93345" indent="-342900">
              <a:lnSpc>
                <a:spcPct val="114999"/>
              </a:lnSpc>
              <a:spcBef>
                <a:spcPts val="7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25" b="1">
                <a:latin typeface="Times New Roman"/>
                <a:cs typeface="Times New Roman"/>
              </a:rPr>
              <a:t>Treatment-</a:t>
            </a:r>
            <a:r>
              <a:rPr dirty="0" sz="3000" spc="-25">
                <a:latin typeface="Times New Roman"/>
                <a:cs typeface="Times New Roman"/>
              </a:rPr>
              <a:t>it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application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physical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chemical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means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help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recover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disease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prevent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from </a:t>
            </a:r>
            <a:r>
              <a:rPr dirty="0" sz="3000" spc="-5">
                <a:latin typeface="Times New Roman"/>
                <a:cs typeface="Times New Roman"/>
              </a:rPr>
              <a:t>getting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disease.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4101"/>
            <a:ext cx="8232140" cy="6161405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469900" indent="-342900">
              <a:lnSpc>
                <a:spcPct val="100000"/>
              </a:lnSpc>
              <a:spcBef>
                <a:spcPts val="78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There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spc="-15" b="1">
                <a:latin typeface="Times New Roman"/>
                <a:cs typeface="Times New Roman"/>
              </a:rPr>
              <a:t>are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two</a:t>
            </a:r>
            <a:r>
              <a:rPr dirty="0" sz="3000" spc="-5" b="1">
                <a:latin typeface="Times New Roman"/>
                <a:cs typeface="Times New Roman"/>
              </a:rPr>
              <a:t> types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treatment.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100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Preventive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treatment-involves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administration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drugs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prevent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occurrence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disease.</a:t>
            </a:r>
            <a:endParaRPr sz="3000">
              <a:latin typeface="Times New Roman"/>
              <a:cs typeface="Times New Roman"/>
            </a:endParaRPr>
          </a:p>
          <a:p>
            <a:pPr marL="355600" marR="206375" indent="-342900">
              <a:lnSpc>
                <a:spcPts val="3350"/>
              </a:lnSpc>
              <a:spcBef>
                <a:spcPts val="944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Curative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treatment-tries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restore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sick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health.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through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practices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 </a:t>
            </a:r>
            <a:r>
              <a:rPr dirty="0" sz="3000" spc="-5">
                <a:latin typeface="Times New Roman"/>
                <a:cs typeface="Times New Roman"/>
              </a:rPr>
              <a:t>as: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Good</a:t>
            </a:r>
            <a:r>
              <a:rPr dirty="0" sz="3000" spc="-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Provision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clean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environment.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Inducing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repair of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damaged</a:t>
            </a:r>
            <a:r>
              <a:rPr dirty="0" sz="3000" spc="-5">
                <a:latin typeface="Times New Roman"/>
                <a:cs typeface="Times New Roman"/>
              </a:rPr>
              <a:t> tissues.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Relieving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discomfort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injury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Preventing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further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spread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disease.</a:t>
            </a:r>
            <a:endParaRPr sz="3000">
              <a:latin typeface="Times New Roman"/>
              <a:cs typeface="Times New Roman"/>
            </a:endParaRPr>
          </a:p>
          <a:p>
            <a:pPr marL="355600" marR="212090" indent="-342900">
              <a:lnSpc>
                <a:spcPts val="3350"/>
              </a:lnSpc>
              <a:spcBef>
                <a:spcPts val="101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Immunity-</a:t>
            </a:r>
            <a:r>
              <a:rPr dirty="0" sz="3000" spc="-5">
                <a:latin typeface="Times New Roman"/>
                <a:cs typeface="Times New Roman"/>
              </a:rPr>
              <a:t>means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ability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 </a:t>
            </a:r>
            <a:r>
              <a:rPr dirty="0" sz="3000" spc="-5">
                <a:latin typeface="Times New Roman"/>
                <a:cs typeface="Times New Roman"/>
              </a:rPr>
              <a:t>animal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resist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infection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0"/>
            <a:ext cx="186055" cy="1393190"/>
          </a:xfrm>
          <a:prstGeom prst="rect">
            <a:avLst/>
          </a:prstGeom>
        </p:spPr>
        <p:txBody>
          <a:bodyPr wrap="square" lIns="0" tIns="1873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40" y="224027"/>
            <a:ext cx="3949065" cy="506095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Signs</a:t>
            </a:r>
            <a:r>
              <a:rPr dirty="0" u="none" sz="3600" spc="-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r>
              <a:rPr dirty="0" u="none" sz="3600" spc="-1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parturition.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922019"/>
            <a:ext cx="77622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Signs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parturition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cattle(calving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down</a:t>
            </a:r>
            <a:r>
              <a:rPr dirty="0" sz="3200">
                <a:latin typeface="Times New Roman"/>
                <a:cs typeface="Times New Roman"/>
              </a:rPr>
              <a:t>.</a:t>
            </a:r>
            <a:r>
              <a:rPr dirty="0" sz="3200" b="1">
                <a:latin typeface="Times New Roman"/>
                <a:cs typeface="Times New Roman"/>
              </a:rPr>
              <a:t>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040" y="1434083"/>
            <a:ext cx="59607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(Gestation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period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spc="5" b="1">
                <a:latin typeface="Times New Roman"/>
                <a:cs typeface="Times New Roman"/>
              </a:rPr>
              <a:t>270-285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days)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017598"/>
            <a:ext cx="7270750" cy="40995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Restlessness.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>
                <a:latin typeface="Times New Roman"/>
                <a:cs typeface="Times New Roman"/>
              </a:rPr>
              <a:t>Enlarged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swollen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vulva.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Clear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mucus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discharge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vulva.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Slackening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pelvic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muscles.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Full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distended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udder.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Thick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fluid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teats.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appears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bursts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just before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calving.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67360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20" b="1">
                <a:latin typeface="Times New Roman"/>
                <a:cs typeface="Times New Roman"/>
              </a:rPr>
              <a:t>CLASSIFICATION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4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LIVESTOCK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816863"/>
            <a:ext cx="206819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DISEASE</a:t>
            </a:r>
            <a:r>
              <a:rPr dirty="0" sz="3200" spc="-15" b="1">
                <a:latin typeface="Times New Roman"/>
                <a:cs typeface="Times New Roman"/>
              </a:rPr>
              <a:t>S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350597"/>
            <a:ext cx="7157084" cy="37966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151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Livestock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classified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four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categories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follows: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204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-pr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tozoan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</a:t>
            </a:r>
            <a:r>
              <a:rPr dirty="0" sz="3200" spc="5">
                <a:latin typeface="Times New Roman"/>
                <a:cs typeface="Times New Roman"/>
              </a:rPr>
              <a:t>e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e</a:t>
            </a:r>
            <a:r>
              <a:rPr dirty="0" sz="3200">
                <a:latin typeface="Times New Roman"/>
                <a:cs typeface="Times New Roman"/>
              </a:rPr>
              <a:t>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Group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B-bacterial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Group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C-viral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Group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D-nutritional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7828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PROTOZOAN</a:t>
            </a:r>
            <a:r>
              <a:rPr dirty="0" u="heavy" sz="3200" spc="-9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6477000" cy="333629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6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 </a:t>
            </a:r>
            <a:r>
              <a:rPr dirty="0" sz="3200" spc="-5">
                <a:latin typeface="Times New Roman"/>
                <a:cs typeface="Times New Roman"/>
              </a:rPr>
              <a:t>in </a:t>
            </a:r>
            <a:r>
              <a:rPr dirty="0" sz="3200">
                <a:latin typeface="Times New Roman"/>
                <a:cs typeface="Times New Roman"/>
              </a:rPr>
              <a:t>this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category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East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coast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fever.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(ECF)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Anaplasmosis.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Coccidiosis.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5">
                <a:latin typeface="Times New Roman"/>
                <a:cs typeface="Times New Roman"/>
              </a:rPr>
              <a:t>Trypanosomiasis.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4512945" cy="506095"/>
          </a:xfrm>
          <a:custGeom>
            <a:avLst/>
            <a:gdLst/>
            <a:ahLst/>
            <a:cxnLst/>
            <a:rect l="l" t="t" r="r" b="b"/>
            <a:pathLst>
              <a:path w="4512945" h="506095">
                <a:moveTo>
                  <a:pt x="4512564" y="0"/>
                </a:moveTo>
                <a:lnTo>
                  <a:pt x="0" y="0"/>
                </a:lnTo>
                <a:lnTo>
                  <a:pt x="0" y="505968"/>
                </a:lnTo>
                <a:lnTo>
                  <a:pt x="4512564" y="505968"/>
                </a:lnTo>
                <a:lnTo>
                  <a:pt x="451256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7823200" cy="399732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East</a:t>
            </a:r>
            <a:r>
              <a:rPr dirty="0" sz="3600" spc="-2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coast</a:t>
            </a:r>
            <a:r>
              <a:rPr dirty="0" sz="3600" spc="-2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fever</a:t>
            </a:r>
            <a:r>
              <a:rPr dirty="0" sz="3600" spc="-8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(ECF).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Mainly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protozoan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20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Theileria</a:t>
            </a:r>
            <a:r>
              <a:rPr dirty="0" sz="3200" spc="-5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parva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80"/>
              </a:spcBef>
            </a:pP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is</a:t>
            </a:r>
            <a:r>
              <a:rPr dirty="0" sz="3200">
                <a:latin typeface="Times New Roman"/>
                <a:cs typeface="Times New Roman"/>
              </a:rPr>
              <a:t> transmitted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brown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tick.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6423"/>
            <a:ext cx="8405495" cy="596138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east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coast</a:t>
            </a:r>
            <a:r>
              <a:rPr dirty="0" sz="3200" spc="-45" b="1">
                <a:latin typeface="Times New Roman"/>
                <a:cs typeface="Times New Roman"/>
              </a:rPr>
              <a:t> fever.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Swollen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lymph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nodes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around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base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develop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temperature.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(Fever)</a:t>
            </a:r>
            <a:endParaRPr sz="3200">
              <a:latin typeface="Times New Roman"/>
              <a:cs typeface="Times New Roman"/>
            </a:endParaRPr>
          </a:p>
          <a:p>
            <a:pPr marL="355600" marR="918844" indent="-342900">
              <a:lnSpc>
                <a:spcPct val="105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Profuse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salivation-Animals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lot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saliva.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Lachrimation-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lot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tears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 eyes.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Coughing.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Sight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impairment.</a:t>
            </a:r>
            <a:endParaRPr sz="3200">
              <a:latin typeface="Times New Roman"/>
              <a:cs typeface="Times New Roman"/>
            </a:endParaRPr>
          </a:p>
          <a:p>
            <a:pPr marL="355600" marR="2149475" indent="-342900">
              <a:lnSpc>
                <a:spcPct val="105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5">
                <a:latin typeface="Times New Roman"/>
                <a:cs typeface="Times New Roman"/>
              </a:rPr>
              <a:t>Difficulties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breathing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fluid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accumulation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lungs.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259445" cy="323786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55600" marR="19431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ticks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regular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spraying,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dipping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dressing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appropriate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acaricides.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Fencing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strange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Treatment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appropriate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drugs.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24027"/>
            <a:ext cx="2809240" cy="506095"/>
          </a:xfrm>
          <a:custGeom>
            <a:avLst/>
            <a:gdLst/>
            <a:ahLst/>
            <a:cxnLst/>
            <a:rect l="l" t="t" r="r" b="b"/>
            <a:pathLst>
              <a:path w="2809240" h="506095">
                <a:moveTo>
                  <a:pt x="2808732" y="0"/>
                </a:moveTo>
                <a:lnTo>
                  <a:pt x="0" y="0"/>
                </a:lnTo>
                <a:lnTo>
                  <a:pt x="0" y="505968"/>
                </a:lnTo>
                <a:lnTo>
                  <a:pt x="2808732" y="505968"/>
                </a:lnTo>
                <a:lnTo>
                  <a:pt x="280873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3487"/>
            <a:ext cx="8230234" cy="5946775"/>
          </a:xfrm>
          <a:prstGeom prst="rect">
            <a:avLst/>
          </a:prstGeom>
        </p:spPr>
        <p:txBody>
          <a:bodyPr wrap="square" lIns="0" tIns="160020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260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Anaplasmosis.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Sheep.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Goats.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 by protozoan called </a:t>
            </a:r>
            <a:r>
              <a:rPr dirty="0" sz="3200" i="1">
                <a:latin typeface="Times New Roman"/>
                <a:cs typeface="Times New Roman"/>
              </a:rPr>
              <a:t>Anaplasma </a:t>
            </a:r>
            <a:r>
              <a:rPr dirty="0" sz="3200" spc="5" i="1">
                <a:latin typeface="Times New Roman"/>
                <a:cs typeface="Times New Roman"/>
              </a:rPr>
              <a:t> </a:t>
            </a:r>
            <a:r>
              <a:rPr dirty="0" sz="3200" spc="-10" i="1">
                <a:latin typeface="Times New Roman"/>
                <a:cs typeface="Times New Roman"/>
              </a:rPr>
              <a:t>marginale </a:t>
            </a:r>
            <a:r>
              <a:rPr dirty="0" sz="3200">
                <a:latin typeface="Times New Roman"/>
                <a:cs typeface="Times New Roman"/>
              </a:rPr>
              <a:t>that is transmitted through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contaminated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surgical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instruments,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bleeding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hypodermic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needles.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9717"/>
            <a:ext cx="8236584" cy="6096000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Animal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develops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fever.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constipation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dung.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Paleness</a:t>
            </a:r>
            <a:r>
              <a:rPr dirty="0" sz="3000">
                <a:latin typeface="Times New Roman"/>
                <a:cs typeface="Times New Roman"/>
              </a:rPr>
              <a:t> 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gums,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eyes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lips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indicating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anaemia.</a:t>
            </a:r>
            <a:endParaRPr sz="3000">
              <a:latin typeface="Times New Roman"/>
              <a:cs typeface="Times New Roman"/>
            </a:endParaRPr>
          </a:p>
          <a:p>
            <a:pPr marL="355600" marR="369570" indent="-342900">
              <a:lnSpc>
                <a:spcPct val="115100"/>
              </a:lnSpc>
              <a:spcBef>
                <a:spcPts val="79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Milk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flow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udders</a:t>
            </a:r>
            <a:r>
              <a:rPr dirty="0" sz="3000" spc="-5">
                <a:latin typeface="Times New Roman"/>
                <a:cs typeface="Times New Roman"/>
              </a:rPr>
              <a:t> stops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goes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down.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Control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and </a:t>
            </a:r>
            <a:r>
              <a:rPr dirty="0" sz="3000" spc="-10" b="1">
                <a:latin typeface="Times New Roman"/>
                <a:cs typeface="Times New Roman"/>
              </a:rPr>
              <a:t>treatment.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Control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ticks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biting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insects</a:t>
            </a:r>
            <a:endParaRPr sz="3000">
              <a:latin typeface="Times New Roman"/>
              <a:cs typeface="Times New Roman"/>
            </a:endParaRPr>
          </a:p>
          <a:p>
            <a:pPr marL="355600" marR="173355" indent="-342900">
              <a:lnSpc>
                <a:spcPct val="114999"/>
              </a:lnSpc>
              <a:spcBef>
                <a:spcPts val="79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5">
                <a:latin typeface="Times New Roman"/>
                <a:cs typeface="Times New Roman"/>
              </a:rPr>
              <a:t>Treatment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done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using</a:t>
            </a:r>
            <a:r>
              <a:rPr dirty="0" sz="3000" spc="-5">
                <a:latin typeface="Times New Roman"/>
                <a:cs typeface="Times New Roman"/>
              </a:rPr>
              <a:t> intramuscular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injection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antibiotics.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2298700" cy="506095"/>
          </a:xfrm>
          <a:custGeom>
            <a:avLst/>
            <a:gdLst/>
            <a:ahLst/>
            <a:cxnLst/>
            <a:rect l="l" t="t" r="r" b="b"/>
            <a:pathLst>
              <a:path w="2298700" h="506095">
                <a:moveTo>
                  <a:pt x="2298192" y="0"/>
                </a:moveTo>
                <a:lnTo>
                  <a:pt x="2183892" y="0"/>
                </a:lnTo>
                <a:lnTo>
                  <a:pt x="0" y="0"/>
                </a:lnTo>
                <a:lnTo>
                  <a:pt x="0" y="505968"/>
                </a:lnTo>
                <a:lnTo>
                  <a:pt x="2183892" y="505968"/>
                </a:lnTo>
                <a:lnTo>
                  <a:pt x="2298192" y="505968"/>
                </a:lnTo>
                <a:lnTo>
                  <a:pt x="229819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7924165" cy="598487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Coccidiosis.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Attacked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poultry.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Calves.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65">
                <a:latin typeface="Times New Roman"/>
                <a:cs typeface="Times New Roman"/>
              </a:rPr>
              <a:t>Young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rabbits.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Kids.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Lambs.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organisms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protozoan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</a:t>
            </a:r>
            <a:r>
              <a:rPr dirty="0" sz="3200" i="1">
                <a:latin typeface="Times New Roman"/>
                <a:cs typeface="Times New Roman"/>
              </a:rPr>
              <a:t>occidia</a:t>
            </a:r>
            <a:r>
              <a:rPr dirty="0" sz="3200" spc="-20" i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Eimeria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75"/>
              </a:spcBef>
            </a:pPr>
            <a:r>
              <a:rPr dirty="0" sz="3200">
                <a:latin typeface="Times New Roman"/>
                <a:cs typeface="Times New Roman"/>
              </a:rPr>
              <a:t>species.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693659" cy="466407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Diarrhoea.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Dysentery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blood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emaciated.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ruffled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feathers.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drooping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wings.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Sudden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death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birds,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rabbits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kids.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234045" cy="512318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coccidiostats.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Isolation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affected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55600" marR="12877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50">
                <a:latin typeface="Times New Roman"/>
                <a:cs typeface="Times New Roman"/>
              </a:rPr>
              <a:t>Avoid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wet,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filthy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unhygienic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surroundings.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50">
                <a:latin typeface="Times New Roman"/>
                <a:cs typeface="Times New Roman"/>
              </a:rPr>
              <a:t>Avoid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overcrowding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poultry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houses.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Cattle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drink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common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point.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821626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Signs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 </a:t>
            </a:r>
            <a:r>
              <a:rPr dirty="0" sz="3000" spc="-5" b="1">
                <a:latin typeface="Times New Roman"/>
                <a:cs typeface="Times New Roman"/>
              </a:rPr>
              <a:t>parturition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pigs(farrowing).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(Gestation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" y="697991"/>
            <a:ext cx="319786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period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4</a:t>
            </a:r>
            <a:r>
              <a:rPr dirty="0" sz="3000" spc="-5" b="1">
                <a:latin typeface="Times New Roman"/>
                <a:cs typeface="Times New Roman"/>
              </a:rPr>
              <a:t> months)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1229613"/>
            <a:ext cx="7960995" cy="24263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Becomes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restless.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vulva</a:t>
            </a:r>
            <a:r>
              <a:rPr dirty="0" sz="3000" spc="-5">
                <a:latin typeface="Times New Roman"/>
                <a:cs typeface="Times New Roman"/>
              </a:rPr>
              <a:t> turns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swells.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Udder</a:t>
            </a:r>
            <a:r>
              <a:rPr dirty="0" sz="3000" spc="-5">
                <a:latin typeface="Times New Roman"/>
                <a:cs typeface="Times New Roman"/>
              </a:rPr>
              <a:t> becomes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full</a:t>
            </a:r>
            <a:r>
              <a:rPr dirty="0" sz="3000">
                <a:latin typeface="Times New Roman"/>
                <a:cs typeface="Times New Roman"/>
              </a:rPr>
              <a:t> with a</a:t>
            </a:r>
            <a:r>
              <a:rPr dirty="0" sz="3000" spc="-5">
                <a:latin typeface="Times New Roman"/>
                <a:cs typeface="Times New Roman"/>
              </a:rPr>
              <a:t> milky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fluid.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Sow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starts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build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nest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collecting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bedding at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corner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3779901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940" y="3832859"/>
            <a:ext cx="676084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spc="-5" b="1">
                <a:latin typeface="Times New Roman"/>
                <a:cs typeface="Times New Roman"/>
              </a:rPr>
              <a:t>Signs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parturition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rabbits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(kindling).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640" y="4312920"/>
            <a:ext cx="52203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spc="-5" b="1">
                <a:latin typeface="Times New Roman"/>
                <a:cs typeface="Times New Roman"/>
              </a:rPr>
              <a:t>(Gestation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period</a:t>
            </a:r>
            <a:r>
              <a:rPr dirty="0" sz="3000" b="1">
                <a:latin typeface="Times New Roman"/>
                <a:cs typeface="Times New Roman"/>
              </a:rPr>
              <a:t> of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29-33 </a:t>
            </a:r>
            <a:r>
              <a:rPr dirty="0" sz="3000" spc="-5" b="1">
                <a:latin typeface="Times New Roman"/>
                <a:cs typeface="Times New Roman"/>
              </a:rPr>
              <a:t>days)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4866589"/>
            <a:ext cx="8524240" cy="144335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55600" marR="5080" indent="-342900">
              <a:lnSpc>
                <a:spcPts val="3779"/>
              </a:lnSpc>
              <a:spcBef>
                <a:spcPts val="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Doe</a:t>
            </a:r>
            <a:r>
              <a:rPr dirty="0" sz="3000" spc="-5">
                <a:latin typeface="Times New Roman"/>
                <a:cs typeface="Times New Roman"/>
              </a:rPr>
              <a:t> starts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nest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building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plucking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off</a:t>
            </a:r>
            <a:r>
              <a:rPr dirty="0" sz="3000">
                <a:latin typeface="Times New Roman"/>
                <a:cs typeface="Times New Roman"/>
              </a:rPr>
              <a:t> hair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belly.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Goes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off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feed.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24027"/>
            <a:ext cx="3409315" cy="506095"/>
          </a:xfrm>
          <a:custGeom>
            <a:avLst/>
            <a:gdLst/>
            <a:ahLst/>
            <a:cxnLst/>
            <a:rect l="l" t="t" r="r" b="b"/>
            <a:pathLst>
              <a:path w="3409315" h="506095">
                <a:moveTo>
                  <a:pt x="3409188" y="0"/>
                </a:moveTo>
                <a:lnTo>
                  <a:pt x="3294888" y="0"/>
                </a:lnTo>
                <a:lnTo>
                  <a:pt x="0" y="0"/>
                </a:lnTo>
                <a:lnTo>
                  <a:pt x="0" y="505968"/>
                </a:lnTo>
                <a:lnTo>
                  <a:pt x="3294888" y="505968"/>
                </a:lnTo>
                <a:lnTo>
                  <a:pt x="3409188" y="505968"/>
                </a:lnTo>
                <a:lnTo>
                  <a:pt x="340918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3487"/>
            <a:ext cx="8513445" cy="6149340"/>
          </a:xfrm>
          <a:prstGeom prst="rect">
            <a:avLst/>
          </a:prstGeom>
        </p:spPr>
        <p:txBody>
          <a:bodyPr wrap="square" lIns="0" tIns="160020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260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20" b="1">
                <a:latin typeface="Times New Roman"/>
                <a:cs typeface="Times New Roman"/>
              </a:rPr>
              <a:t>Trypanosomiasis.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Sheep.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Goats.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Pigs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Horses.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protozoan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30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trypanosome</a:t>
            </a:r>
            <a:r>
              <a:rPr dirty="0" sz="3200" spc="-15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spp</a:t>
            </a:r>
            <a:r>
              <a:rPr dirty="0" sz="3200" spc="-5" i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transmitted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tsetsefly.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414385" cy="522541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fever.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appetite.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Swollen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lymph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nodes.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Lachrimation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leads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blindness.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Diarrhoeas.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rough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sometimes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without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hair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cracked.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8252"/>
            <a:ext cx="8437880" cy="6397625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363220" indent="-351155">
              <a:lnSpc>
                <a:spcPct val="100000"/>
              </a:lnSpc>
              <a:spcBef>
                <a:spcPts val="108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Swelling of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parts</a:t>
            </a:r>
            <a:r>
              <a:rPr dirty="0" sz="3100" spc="-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of</a:t>
            </a:r>
            <a:r>
              <a:rPr dirty="0" sz="3100" spc="-10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the</a:t>
            </a:r>
            <a:r>
              <a:rPr dirty="0" sz="3100" spc="-5">
                <a:latin typeface="Times New Roman"/>
                <a:cs typeface="Times New Roman"/>
              </a:rPr>
              <a:t> </a:t>
            </a:r>
            <a:r>
              <a:rPr dirty="0" sz="3100" spc="-35">
                <a:latin typeface="Times New Roman"/>
                <a:cs typeface="Times New Roman"/>
              </a:rPr>
              <a:t>belly.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8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Milk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production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decreases.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8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There is loss</a:t>
            </a:r>
            <a:r>
              <a:rPr dirty="0" sz="3100" spc="2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of hair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at the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tail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end.</a:t>
            </a:r>
            <a:endParaRPr sz="3100">
              <a:latin typeface="Times New Roman"/>
              <a:cs typeface="Times New Roman"/>
            </a:endParaRPr>
          </a:p>
          <a:p>
            <a:pPr marL="363855" indent="-351790">
              <a:lnSpc>
                <a:spcPct val="100000"/>
              </a:lnSpc>
              <a:spcBef>
                <a:spcPts val="1000"/>
              </a:spcBef>
              <a:buSzPct val="96774"/>
              <a:buFont typeface="Wingdings"/>
              <a:buChar char=""/>
              <a:tabLst>
                <a:tab pos="364490" algn="l"/>
              </a:tabLst>
            </a:pPr>
            <a:r>
              <a:rPr dirty="0" sz="3100" spc="-5">
                <a:latin typeface="Times New Roman"/>
                <a:cs typeface="Times New Roman"/>
              </a:rPr>
              <a:t>Animals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have</a:t>
            </a:r>
            <a:r>
              <a:rPr dirty="0" sz="3100" spc="-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anaemia.</a:t>
            </a:r>
            <a:endParaRPr sz="3100">
              <a:latin typeface="Times New Roman"/>
              <a:cs typeface="Times New Roman"/>
            </a:endParaRPr>
          </a:p>
          <a:p>
            <a:pPr marL="355600" marR="622300" indent="-342900">
              <a:lnSpc>
                <a:spcPct val="104800"/>
              </a:lnSpc>
              <a:spcBef>
                <a:spcPts val="80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Abortion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may occur </a:t>
            </a:r>
            <a:r>
              <a:rPr dirty="0" sz="3100">
                <a:latin typeface="Times New Roman"/>
                <a:cs typeface="Times New Roman"/>
              </a:rPr>
              <a:t>in</a:t>
            </a:r>
            <a:r>
              <a:rPr dirty="0" sz="3100" spc="-5">
                <a:latin typeface="Times New Roman"/>
                <a:cs typeface="Times New Roman"/>
              </a:rPr>
              <a:t> pregnant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females</a:t>
            </a:r>
            <a:r>
              <a:rPr dirty="0" sz="3100" spc="-5">
                <a:latin typeface="Times New Roman"/>
                <a:cs typeface="Times New Roman"/>
              </a:rPr>
              <a:t> due to </a:t>
            </a:r>
            <a:r>
              <a:rPr dirty="0" sz="3100" spc="-76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high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body </a:t>
            </a:r>
            <a:r>
              <a:rPr dirty="0" sz="3100">
                <a:latin typeface="Times New Roman"/>
                <a:cs typeface="Times New Roman"/>
              </a:rPr>
              <a:t>temperature.</a:t>
            </a:r>
            <a:endParaRPr sz="31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100" spc="-15" b="1">
                <a:latin typeface="Times New Roman"/>
                <a:cs typeface="Times New Roman"/>
              </a:rPr>
              <a:t>Control</a:t>
            </a:r>
            <a:r>
              <a:rPr dirty="0" sz="3100" b="1">
                <a:latin typeface="Times New Roman"/>
                <a:cs typeface="Times New Roman"/>
              </a:rPr>
              <a:t> </a:t>
            </a:r>
            <a:r>
              <a:rPr dirty="0" sz="3100" spc="-5" b="1">
                <a:latin typeface="Times New Roman"/>
                <a:cs typeface="Times New Roman"/>
              </a:rPr>
              <a:t>and</a:t>
            </a:r>
            <a:r>
              <a:rPr dirty="0" sz="3100" spc="5" b="1">
                <a:latin typeface="Times New Roman"/>
                <a:cs typeface="Times New Roman"/>
              </a:rPr>
              <a:t> </a:t>
            </a:r>
            <a:r>
              <a:rPr dirty="0" sz="3100" spc="-10" b="1">
                <a:latin typeface="Times New Roman"/>
                <a:cs typeface="Times New Roman"/>
              </a:rPr>
              <a:t>treatment.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94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Animals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should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be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treated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with</a:t>
            </a:r>
            <a:r>
              <a:rPr dirty="0" sz="3100" spc="4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trypanocidal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drugs.</a:t>
            </a:r>
            <a:endParaRPr sz="3100">
              <a:latin typeface="Times New Roman"/>
              <a:cs typeface="Times New Roman"/>
            </a:endParaRPr>
          </a:p>
          <a:p>
            <a:pPr marL="355600" marR="40640" indent="-342900">
              <a:lnSpc>
                <a:spcPct val="104800"/>
              </a:lnSpc>
              <a:spcBef>
                <a:spcPts val="810"/>
              </a:spcBef>
              <a:buSzPct val="96774"/>
              <a:buFont typeface="Wingdings"/>
              <a:buChar char=""/>
              <a:tabLst>
                <a:tab pos="364490" algn="l"/>
              </a:tabLst>
            </a:pPr>
            <a:r>
              <a:rPr dirty="0" sz="3100" spc="-10">
                <a:latin typeface="Times New Roman"/>
                <a:cs typeface="Times New Roman"/>
              </a:rPr>
              <a:t>Effective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control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of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tsetsefly</a:t>
            </a:r>
            <a:r>
              <a:rPr dirty="0" sz="3100" spc="3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through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bush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clearing </a:t>
            </a:r>
            <a:r>
              <a:rPr dirty="0" sz="3100" spc="-76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or</a:t>
            </a:r>
            <a:r>
              <a:rPr dirty="0" sz="3100" spc="-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spraying.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8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Confinement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of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game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animals</a:t>
            </a:r>
            <a:r>
              <a:rPr dirty="0" sz="3100" spc="-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in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game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parks.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5048" y="256031"/>
            <a:ext cx="456628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BACTERIAL</a:t>
            </a:r>
            <a:r>
              <a:rPr dirty="0" sz="3200" spc="-17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</a:t>
            </a:r>
            <a:r>
              <a:rPr dirty="0" sz="3200" spc="-10" b="1">
                <a:latin typeface="Times New Roman"/>
                <a:cs typeface="Times New Roman"/>
              </a:rPr>
              <a:t>S</a:t>
            </a:r>
            <a:r>
              <a:rPr dirty="0" sz="3200" b="1">
                <a:latin typeface="Times New Roman"/>
                <a:cs typeface="Times New Roman"/>
              </a:rPr>
              <a:t>EASE</a:t>
            </a:r>
            <a:r>
              <a:rPr dirty="0" sz="3200" spc="-10" b="1">
                <a:latin typeface="Times New Roman"/>
                <a:cs typeface="Times New Roman"/>
              </a:rPr>
              <a:t>S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9203"/>
            <a:ext cx="4707255" cy="532384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6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Bacterial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Mastitis.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Foot</a:t>
            </a:r>
            <a:r>
              <a:rPr dirty="0" sz="3200" spc="-1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root.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Contagious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abortion.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Scours.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Black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quarter.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Anthrax.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Pneumonia.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20979"/>
            <a:ext cx="1550035" cy="463550"/>
          </a:xfrm>
          <a:custGeom>
            <a:avLst/>
            <a:gdLst/>
            <a:ahLst/>
            <a:cxnLst/>
            <a:rect l="l" t="t" r="r" b="b"/>
            <a:pathLst>
              <a:path w="1550035" h="463550">
                <a:moveTo>
                  <a:pt x="1549908" y="0"/>
                </a:moveTo>
                <a:lnTo>
                  <a:pt x="0" y="0"/>
                </a:lnTo>
                <a:lnTo>
                  <a:pt x="0" y="463296"/>
                </a:lnTo>
                <a:lnTo>
                  <a:pt x="1549908" y="463296"/>
                </a:lnTo>
                <a:lnTo>
                  <a:pt x="154990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21462"/>
            <a:ext cx="8307070" cy="6186170"/>
          </a:xfrm>
          <a:prstGeom prst="rect">
            <a:avLst/>
          </a:prstGeom>
        </p:spPr>
        <p:txBody>
          <a:bodyPr wrap="square" lIns="0" tIns="15367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10"/>
              </a:spcBef>
              <a:buSzPct val="96969"/>
              <a:buFont typeface="Wingdings"/>
              <a:buChar char=""/>
              <a:tabLst>
                <a:tab pos="355600" algn="l"/>
              </a:tabLst>
            </a:pPr>
            <a:r>
              <a:rPr dirty="0" sz="3300" b="1">
                <a:latin typeface="Times New Roman"/>
                <a:cs typeface="Times New Roman"/>
              </a:rPr>
              <a:t>Mastitis.</a:t>
            </a: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an</a:t>
            </a:r>
            <a:r>
              <a:rPr dirty="0" sz="3000" spc="-5">
                <a:latin typeface="Times New Roman"/>
                <a:cs typeface="Times New Roman"/>
              </a:rPr>
              <a:t> infectious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mammary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gland.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Animals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affected.</a:t>
            </a:r>
            <a:endParaRPr sz="3000">
              <a:latin typeface="Times New Roman"/>
              <a:cs typeface="Times New Roman"/>
            </a:endParaRPr>
          </a:p>
          <a:p>
            <a:pPr marL="355600" marR="354965" indent="-342900">
              <a:lnSpc>
                <a:spcPct val="105000"/>
              </a:lnSpc>
              <a:spcBef>
                <a:spcPts val="8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Affects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with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mammary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glands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 as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cattle,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sheep,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goats,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pigs,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camels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horses.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Causal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organisms.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5">
                <a:latin typeface="Times New Roman"/>
                <a:cs typeface="Times New Roman"/>
              </a:rPr>
              <a:t>two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types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mastitis.</a:t>
            </a:r>
            <a:endParaRPr sz="3000">
              <a:latin typeface="Times New Roman"/>
              <a:cs typeface="Times New Roman"/>
            </a:endParaRPr>
          </a:p>
          <a:p>
            <a:pPr lvl="1" marL="698500" marR="5080" indent="-343535">
              <a:lnSpc>
                <a:spcPct val="105000"/>
              </a:lnSpc>
              <a:spcBef>
                <a:spcPts val="800"/>
              </a:spcBef>
              <a:buFont typeface="Arial MT"/>
              <a:buChar char="•"/>
              <a:tabLst>
                <a:tab pos="698500" algn="l"/>
                <a:tab pos="699135" algn="l"/>
              </a:tabLst>
            </a:pPr>
            <a:r>
              <a:rPr dirty="0" sz="3000" spc="-5">
                <a:latin typeface="Times New Roman"/>
                <a:cs typeface="Times New Roman"/>
              </a:rPr>
              <a:t>Streptococcal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mastitis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bacterium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called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streptococcus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agalatiae.</a:t>
            </a:r>
            <a:endParaRPr sz="3000">
              <a:latin typeface="Times New Roman"/>
              <a:cs typeface="Times New Roman"/>
            </a:endParaRPr>
          </a:p>
          <a:p>
            <a:pPr lvl="1" marL="698500" marR="461645" indent="-343535">
              <a:lnSpc>
                <a:spcPct val="105000"/>
              </a:lnSpc>
              <a:spcBef>
                <a:spcPts val="795"/>
              </a:spcBef>
              <a:buFont typeface="Arial MT"/>
              <a:buChar char="•"/>
              <a:tabLst>
                <a:tab pos="698500" algn="l"/>
                <a:tab pos="699135" algn="l"/>
              </a:tabLst>
            </a:pPr>
            <a:r>
              <a:rPr dirty="0" sz="3000" spc="-5">
                <a:latin typeface="Times New Roman"/>
                <a:cs typeface="Times New Roman"/>
              </a:rPr>
              <a:t>Staphylococcal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mastitis-caused</a:t>
            </a:r>
            <a:r>
              <a:rPr dirty="0" sz="3000" spc="6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bacterium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staphylococcus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urens.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6423"/>
            <a:ext cx="8145780" cy="6169025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Predisposing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factors.</a:t>
            </a:r>
            <a:endParaRPr sz="3200">
              <a:latin typeface="Times New Roman"/>
              <a:cs typeface="Times New Roman"/>
            </a:endParaRPr>
          </a:p>
          <a:p>
            <a:pPr marL="355600" marR="805815" indent="-342900">
              <a:lnSpc>
                <a:spcPct val="105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Age-older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likely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compared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younger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55600" marR="173355" indent="-342900">
              <a:lnSpc>
                <a:spcPct val="105000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Stages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lactation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period-animals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likely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suffer </a:t>
            </a:r>
            <a:r>
              <a:rPr dirty="0" sz="3200">
                <a:latin typeface="Times New Roman"/>
                <a:cs typeface="Times New Roman"/>
              </a:rPr>
              <a:t>mastitis at the beginning and the end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lactating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periods.</a:t>
            </a:r>
            <a:endParaRPr sz="3200">
              <a:latin typeface="Times New Roman"/>
              <a:cs typeface="Times New Roman"/>
            </a:endParaRPr>
          </a:p>
          <a:p>
            <a:pPr marL="355600" marR="10160" indent="-342900">
              <a:lnSpc>
                <a:spcPct val="105000"/>
              </a:lnSpc>
              <a:spcBef>
                <a:spcPts val="8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Udder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attachment-animals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large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loosely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hanging udders and long teats are more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susceptible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mastitis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infections.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Incomplete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milking-milk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left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teats acts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culture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medium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bacteria.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8844"/>
            <a:ext cx="8289290" cy="596455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355600" marR="5080" indent="-342900">
              <a:lnSpc>
                <a:spcPts val="3360"/>
              </a:lnSpc>
              <a:spcBef>
                <a:spcPts val="409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Mechanical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injuries-wounds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teats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udder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allow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micro-organisms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entry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into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30">
                <a:latin typeface="Times New Roman"/>
                <a:cs typeface="Times New Roman"/>
              </a:rPr>
              <a:t>udder.</a:t>
            </a:r>
            <a:endParaRPr sz="3000">
              <a:latin typeface="Times New Roman"/>
              <a:cs typeface="Times New Roman"/>
            </a:endParaRPr>
          </a:p>
          <a:p>
            <a:pPr marL="355600" marR="144780" indent="-342900">
              <a:lnSpc>
                <a:spcPts val="3350"/>
              </a:lnSpc>
              <a:spcBef>
                <a:spcPts val="9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Poor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sanitation-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leads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increase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 n </a:t>
            </a:r>
            <a:r>
              <a:rPr dirty="0" sz="3000" spc="-5">
                <a:latin typeface="Times New Roman"/>
                <a:cs typeface="Times New Roman"/>
              </a:rPr>
              <a:t>multiplication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bacteria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causing </a:t>
            </a:r>
            <a:r>
              <a:rPr dirty="0" sz="3000" spc="-5">
                <a:latin typeface="Times New Roman"/>
                <a:cs typeface="Times New Roman"/>
              </a:rPr>
              <a:t>mastitis.</a:t>
            </a:r>
            <a:endParaRPr sz="3000">
              <a:latin typeface="Times New Roman"/>
              <a:cs typeface="Times New Roman"/>
            </a:endParaRPr>
          </a:p>
          <a:p>
            <a:pPr marL="355600" marR="247650" indent="-342900">
              <a:lnSpc>
                <a:spcPts val="3420"/>
              </a:lnSpc>
              <a:spcBef>
                <a:spcPts val="89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Poor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milking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techniques-may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result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mechanical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injuries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teats.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mastitis.</a:t>
            </a:r>
            <a:endParaRPr sz="3000">
              <a:latin typeface="Times New Roman"/>
              <a:cs typeface="Times New Roman"/>
            </a:endParaRPr>
          </a:p>
          <a:p>
            <a:pPr marL="355600" marR="563245" indent="-342900">
              <a:lnSpc>
                <a:spcPts val="3350"/>
              </a:lnSpc>
              <a:spcBef>
                <a:spcPts val="10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25">
                <a:latin typeface="Times New Roman"/>
                <a:cs typeface="Times New Roman"/>
              </a:rPr>
              <a:t>animal’s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udder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teats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swollen,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reject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suckling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milking.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Death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infected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quarter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may </a:t>
            </a:r>
            <a:r>
              <a:rPr dirty="0" sz="3000" spc="-5">
                <a:latin typeface="Times New Roman"/>
                <a:cs typeface="Times New Roman"/>
              </a:rPr>
              <a:t>result.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Milk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has </a:t>
            </a:r>
            <a:r>
              <a:rPr dirty="0" sz="3000">
                <a:latin typeface="Times New Roman"/>
                <a:cs typeface="Times New Roman"/>
              </a:rPr>
              <a:t>pus,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blood,</a:t>
            </a:r>
            <a:r>
              <a:rPr dirty="0" sz="3000" spc="-5">
                <a:latin typeface="Times New Roman"/>
                <a:cs typeface="Times New Roman"/>
              </a:rPr>
              <a:t> thick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clot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turns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watery.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Milk has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salty taste.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6423"/>
            <a:ext cx="8430260" cy="6269355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55600" marR="1026160" indent="-342900">
              <a:lnSpc>
                <a:spcPct val="105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every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milking,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teat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drop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every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quarter.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right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techniques.</a:t>
            </a:r>
            <a:endParaRPr sz="3200">
              <a:latin typeface="Times New Roman"/>
              <a:cs typeface="Times New Roman"/>
            </a:endParaRPr>
          </a:p>
          <a:p>
            <a:pPr marL="355600" marR="81915" indent="-342900">
              <a:lnSpc>
                <a:spcPct val="105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Dry cow therapy-infusion of long acting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antibiotics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teat canal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off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cow.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100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strip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 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detect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infection.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Affected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cows 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milked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last.</a:t>
            </a:r>
            <a:endParaRPr sz="3200">
              <a:latin typeface="Times New Roman"/>
              <a:cs typeface="Times New Roman"/>
            </a:endParaRPr>
          </a:p>
          <a:p>
            <a:pPr marL="355600" marR="965200" indent="-342900">
              <a:lnSpc>
                <a:spcPct val="105000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Open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wounds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teats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treated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immediately.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328025" cy="5940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90170" indent="-342900">
              <a:lnSpc>
                <a:spcPct val="114999"/>
              </a:lnSpc>
              <a:spcBef>
                <a:spcPts val="1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quarters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udder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emptied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 and an antibiotic instilled then left for 12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hours.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Strict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cleanliness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observed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use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disinfectant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milking.</a:t>
            </a:r>
            <a:endParaRPr sz="3200">
              <a:latin typeface="Times New Roman"/>
              <a:cs typeface="Times New Roman"/>
            </a:endParaRPr>
          </a:p>
          <a:p>
            <a:pPr marL="355600" marR="322580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Separate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udder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clothes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 each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 or udder clothes should be disinfected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animal.</a:t>
            </a:r>
            <a:endParaRPr sz="3200">
              <a:latin typeface="Times New Roman"/>
              <a:cs typeface="Times New Roman"/>
            </a:endParaRPr>
          </a:p>
          <a:p>
            <a:pPr marL="355600" marR="334645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Sharp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objects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grazing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areas 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teat injuries.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2940" y="195071"/>
            <a:ext cx="2097405" cy="393700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55"/>
              </a:lnSpc>
            </a:pPr>
            <a:r>
              <a:rPr dirty="0" u="none" sz="2800" spc="-10">
                <a:solidFill>
                  <a:srgbClr val="000000"/>
                </a:solidFill>
                <a:latin typeface="Times New Roman"/>
                <a:cs typeface="Times New Roman"/>
              </a:rPr>
              <a:t>Fowl</a:t>
            </a:r>
            <a:r>
              <a:rPr dirty="0" u="none" sz="280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2800" spc="-5">
                <a:solidFill>
                  <a:srgbClr val="000000"/>
                </a:solidFill>
                <a:latin typeface="Times New Roman"/>
                <a:cs typeface="Times New Roman"/>
              </a:rPr>
              <a:t>typhoid.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43840"/>
            <a:ext cx="2569210" cy="100393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2800" spc="-5">
                <a:latin typeface="Wingdings"/>
                <a:cs typeface="Wingdings"/>
              </a:rPr>
              <a:t></a:t>
            </a:r>
            <a:endParaRPr sz="2800">
              <a:latin typeface="Wingdings"/>
              <a:cs typeface="Wingdings"/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Animals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attacked.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023874"/>
            <a:ext cx="8113395" cy="451612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 spc="-5">
                <a:latin typeface="Times New Roman"/>
                <a:cs typeface="Times New Roman"/>
              </a:rPr>
              <a:t>Attacks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domestic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birds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that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include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chicken,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turkey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 ducks.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 spc="-5" b="1">
                <a:latin typeface="Times New Roman"/>
                <a:cs typeface="Times New Roman"/>
              </a:rPr>
              <a:t>Causal</a:t>
            </a:r>
            <a:r>
              <a:rPr dirty="0" sz="2400" spc="-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organism.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Caused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by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bacterium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called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</a:t>
            </a:r>
            <a:r>
              <a:rPr dirty="0" sz="2400" i="1">
                <a:latin typeface="Times New Roman"/>
                <a:cs typeface="Times New Roman"/>
              </a:rPr>
              <a:t>almonella</a:t>
            </a:r>
            <a:r>
              <a:rPr dirty="0" sz="2400" spc="-25" i="1">
                <a:latin typeface="Times New Roman"/>
                <a:cs typeface="Times New Roman"/>
              </a:rPr>
              <a:t> </a:t>
            </a:r>
            <a:r>
              <a:rPr dirty="0" sz="2400" i="1">
                <a:latin typeface="Times New Roman"/>
                <a:cs typeface="Times New Roman"/>
              </a:rPr>
              <a:t>gallinarum.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400" b="1">
                <a:latin typeface="Times New Roman"/>
                <a:cs typeface="Times New Roman"/>
              </a:rPr>
              <a:t>Symptoms</a:t>
            </a:r>
            <a:r>
              <a:rPr dirty="0" sz="240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Birds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show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signs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 </a:t>
            </a:r>
            <a:r>
              <a:rPr dirty="0" sz="2400" spc="-5">
                <a:latin typeface="Times New Roman"/>
                <a:cs typeface="Times New Roman"/>
              </a:rPr>
              <a:t>depression.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Birds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have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respiratory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distress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are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dull.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Birds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die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within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few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days.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Drooping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wings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sleepy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eyes.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 spc="-10">
                <a:latin typeface="Times New Roman"/>
                <a:cs typeface="Times New Roman"/>
              </a:rPr>
              <a:t>Combs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wattles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becomes</a:t>
            </a:r>
            <a:r>
              <a:rPr dirty="0" sz="2400">
                <a:latin typeface="Times New Roman"/>
                <a:cs typeface="Times New Roman"/>
              </a:rPr>
              <a:t> pale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and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shrunken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coz of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anaemia.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6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There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occurs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greenish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yellow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diarrhoea.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056" y="135128"/>
            <a:ext cx="849566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none" sz="2200" spc="-105"/>
              <a:t>CH</a:t>
            </a:r>
            <a:r>
              <a:rPr dirty="0" u="none" sz="2200" spc="-30"/>
              <a:t> </a:t>
            </a:r>
            <a:r>
              <a:rPr dirty="0" u="none" sz="2200" spc="-65"/>
              <a:t>2</a:t>
            </a:r>
            <a:r>
              <a:rPr dirty="0" u="none" sz="2200" spc="-10"/>
              <a:t> </a:t>
            </a:r>
            <a:r>
              <a:rPr dirty="0" u="none" sz="4000" spc="-35"/>
              <a:t>LIVESTOCK</a:t>
            </a:r>
            <a:r>
              <a:rPr dirty="0" u="none" sz="4000" spc="-50"/>
              <a:t> </a:t>
            </a:r>
            <a:r>
              <a:rPr dirty="0" u="none" sz="4000" spc="-85"/>
              <a:t>PRODUCTION</a:t>
            </a:r>
            <a:r>
              <a:rPr dirty="0" u="none" sz="4000" spc="-60"/>
              <a:t> </a:t>
            </a:r>
            <a:r>
              <a:rPr dirty="0" u="none" sz="4000" spc="15"/>
              <a:t>IV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910842" y="657143"/>
            <a:ext cx="5323205" cy="108204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dirty="0" sz="2200" spc="-60" b="1">
                <a:solidFill>
                  <a:srgbClr val="FF0000"/>
                </a:solidFill>
                <a:latin typeface="Georgia"/>
                <a:cs typeface="Georgia"/>
              </a:rPr>
              <a:t>443/</a:t>
            </a:r>
            <a:r>
              <a:rPr dirty="0" sz="2200" spc="-8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2200" spc="-60" b="1">
                <a:solidFill>
                  <a:srgbClr val="FF0000"/>
                </a:solidFill>
                <a:latin typeface="Georgia"/>
                <a:cs typeface="Georgia"/>
              </a:rPr>
              <a:t>2.</a:t>
            </a:r>
            <a:endParaRPr sz="22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dirty="0" sz="3400" spc="-5" b="1">
                <a:latin typeface="Times New Roman"/>
                <a:cs typeface="Times New Roman"/>
              </a:rPr>
              <a:t>(Livestock</a:t>
            </a:r>
            <a:r>
              <a:rPr dirty="0" sz="3400" b="1">
                <a:latin typeface="Times New Roman"/>
                <a:cs typeface="Times New Roman"/>
              </a:rPr>
              <a:t> </a:t>
            </a:r>
            <a:r>
              <a:rPr dirty="0" sz="3400" spc="-10" b="1">
                <a:latin typeface="Times New Roman"/>
                <a:cs typeface="Times New Roman"/>
              </a:rPr>
              <a:t>rearing</a:t>
            </a:r>
            <a:r>
              <a:rPr dirty="0" sz="3400" spc="-15" b="1">
                <a:latin typeface="Times New Roman"/>
                <a:cs typeface="Times New Roman"/>
              </a:rPr>
              <a:t> </a:t>
            </a:r>
            <a:r>
              <a:rPr dirty="0" sz="3400" b="1">
                <a:latin typeface="Times New Roman"/>
                <a:cs typeface="Times New Roman"/>
              </a:rPr>
              <a:t>practices)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1684985"/>
            <a:ext cx="189865" cy="589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 spc="-5">
                <a:latin typeface="Arial MT"/>
                <a:cs typeface="Arial MT"/>
              </a:rPr>
              <a:t>•</a:t>
            </a:r>
            <a:endParaRPr sz="37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1749551"/>
            <a:ext cx="7548880" cy="52451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029"/>
              </a:lnSpc>
            </a:pPr>
            <a:r>
              <a:rPr dirty="0" sz="3700" spc="-5" b="1">
                <a:latin typeface="Times New Roman"/>
                <a:cs typeface="Times New Roman"/>
              </a:rPr>
              <a:t>ROUTINE</a:t>
            </a:r>
            <a:r>
              <a:rPr dirty="0" sz="3700" b="1">
                <a:latin typeface="Times New Roman"/>
                <a:cs typeface="Times New Roman"/>
              </a:rPr>
              <a:t> </a:t>
            </a:r>
            <a:r>
              <a:rPr dirty="0" sz="3700" spc="-15" b="1">
                <a:latin typeface="Times New Roman"/>
                <a:cs typeface="Times New Roman"/>
              </a:rPr>
              <a:t>LIVESTOCK</a:t>
            </a:r>
            <a:r>
              <a:rPr dirty="0" sz="3700" b="1">
                <a:latin typeface="Times New Roman"/>
                <a:cs typeface="Times New Roman"/>
              </a:rPr>
              <a:t> </a:t>
            </a:r>
            <a:r>
              <a:rPr dirty="0" sz="3700" spc="-10" b="1">
                <a:latin typeface="Times New Roman"/>
                <a:cs typeface="Times New Roman"/>
              </a:rPr>
              <a:t>REARING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" y="2273807"/>
            <a:ext cx="2838450" cy="52006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035"/>
              </a:lnSpc>
            </a:pPr>
            <a:r>
              <a:rPr dirty="0" sz="3700" spc="-5" b="1">
                <a:latin typeface="Times New Roman"/>
                <a:cs typeface="Times New Roman"/>
              </a:rPr>
              <a:t>PR</a:t>
            </a:r>
            <a:r>
              <a:rPr dirty="0" sz="3700" spc="-20" b="1">
                <a:latin typeface="Times New Roman"/>
                <a:cs typeface="Times New Roman"/>
              </a:rPr>
              <a:t>A</a:t>
            </a:r>
            <a:r>
              <a:rPr dirty="0" sz="3700" spc="-5" b="1">
                <a:latin typeface="Times New Roman"/>
                <a:cs typeface="Times New Roman"/>
              </a:rPr>
              <a:t>CTI</a:t>
            </a:r>
            <a:r>
              <a:rPr dirty="0" sz="3700" spc="-20" b="1">
                <a:latin typeface="Times New Roman"/>
                <a:cs typeface="Times New Roman"/>
              </a:rPr>
              <a:t>C</a:t>
            </a:r>
            <a:r>
              <a:rPr dirty="0" sz="3700" spc="-5" b="1">
                <a:latin typeface="Times New Roman"/>
                <a:cs typeface="Times New Roman"/>
              </a:rPr>
              <a:t>ES.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4087" y="2936748"/>
            <a:ext cx="3335020" cy="477520"/>
          </a:xfrm>
          <a:custGeom>
            <a:avLst/>
            <a:gdLst/>
            <a:ahLst/>
            <a:cxnLst/>
            <a:rect l="l" t="t" r="r" b="b"/>
            <a:pathLst>
              <a:path w="3335020" h="477520">
                <a:moveTo>
                  <a:pt x="3334512" y="0"/>
                </a:moveTo>
                <a:lnTo>
                  <a:pt x="0" y="0"/>
                </a:lnTo>
                <a:lnTo>
                  <a:pt x="0" y="477012"/>
                </a:lnTo>
                <a:lnTo>
                  <a:pt x="3334512" y="477012"/>
                </a:lnTo>
                <a:lnTo>
                  <a:pt x="333451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07340" y="2877438"/>
            <a:ext cx="8301355" cy="34975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97510" indent="-385445">
              <a:lnSpc>
                <a:spcPts val="4015"/>
              </a:lnSpc>
              <a:spcBef>
                <a:spcPts val="95"/>
              </a:spcBef>
              <a:buSzPct val="97058"/>
              <a:buFont typeface="Wingdings"/>
              <a:buChar char=""/>
              <a:tabLst>
                <a:tab pos="398145" algn="l"/>
              </a:tabLst>
            </a:pPr>
            <a:r>
              <a:rPr dirty="0" sz="3400" spc="-5" b="1">
                <a:latin typeface="Times New Roman"/>
                <a:cs typeface="Times New Roman"/>
              </a:rPr>
              <a:t>Feeding</a:t>
            </a:r>
            <a:r>
              <a:rPr dirty="0" sz="3400" spc="-15" b="1">
                <a:latin typeface="Times New Roman"/>
                <a:cs typeface="Times New Roman"/>
              </a:rPr>
              <a:t> </a:t>
            </a:r>
            <a:r>
              <a:rPr dirty="0" sz="3400" spc="-5" b="1">
                <a:latin typeface="Times New Roman"/>
                <a:cs typeface="Times New Roman"/>
              </a:rPr>
              <a:t>practices.</a:t>
            </a:r>
            <a:endParaRPr sz="34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800"/>
              </a:lnSpc>
              <a:spcBef>
                <a:spcPts val="29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400" spc="-5">
                <a:latin typeface="Times New Roman"/>
                <a:cs typeface="Times New Roman"/>
              </a:rPr>
              <a:t>Animals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are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fed to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cater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for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both</a:t>
            </a:r>
            <a:r>
              <a:rPr dirty="0" sz="3400" spc="-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maintenance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and</a:t>
            </a:r>
            <a:r>
              <a:rPr dirty="0" sz="3400" spc="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production.</a:t>
            </a:r>
            <a:endParaRPr sz="3400">
              <a:latin typeface="Times New Roman"/>
              <a:cs typeface="Times New Roman"/>
            </a:endParaRPr>
          </a:p>
          <a:p>
            <a:pPr marL="355600" marR="1287780" indent="-342900">
              <a:lnSpc>
                <a:spcPts val="3810"/>
              </a:lnSpc>
              <a:spcBef>
                <a:spcPts val="14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400" spc="-5">
                <a:latin typeface="Times New Roman"/>
                <a:cs typeface="Times New Roman"/>
              </a:rPr>
              <a:t>In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certain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periods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animals</a:t>
            </a:r>
            <a:r>
              <a:rPr dirty="0" sz="3400" spc="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are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fed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with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specialized </a:t>
            </a:r>
            <a:r>
              <a:rPr dirty="0" sz="3400" spc="-5">
                <a:latin typeface="Times New Roman"/>
                <a:cs typeface="Times New Roman"/>
              </a:rPr>
              <a:t>feed.</a:t>
            </a:r>
            <a:endParaRPr sz="34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800"/>
              </a:lnSpc>
              <a:spcBef>
                <a:spcPts val="14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400" spc="-5">
                <a:latin typeface="Times New Roman"/>
                <a:cs typeface="Times New Roman"/>
              </a:rPr>
              <a:t>Such</a:t>
            </a:r>
            <a:r>
              <a:rPr dirty="0" sz="340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periods</a:t>
            </a:r>
            <a:r>
              <a:rPr dirty="0" sz="3400">
                <a:latin typeface="Times New Roman"/>
                <a:cs typeface="Times New Roman"/>
              </a:rPr>
              <a:t> include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flushing,</a:t>
            </a:r>
            <a:r>
              <a:rPr dirty="0" sz="3400" spc="-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steaming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up</a:t>
            </a:r>
            <a:r>
              <a:rPr dirty="0" sz="340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or </a:t>
            </a:r>
            <a:r>
              <a:rPr dirty="0" sz="3400" spc="-83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when</a:t>
            </a:r>
            <a:r>
              <a:rPr dirty="0" sz="3400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feeding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>
                <a:latin typeface="Times New Roman"/>
                <a:cs typeface="Times New Roman"/>
              </a:rPr>
              <a:t>young</a:t>
            </a:r>
            <a:r>
              <a:rPr dirty="0" sz="3400" spc="-15">
                <a:latin typeface="Times New Roman"/>
                <a:cs typeface="Times New Roman"/>
              </a:rPr>
              <a:t> </a:t>
            </a:r>
            <a:r>
              <a:rPr dirty="0" sz="3400" spc="-5">
                <a:latin typeface="Times New Roman"/>
                <a:cs typeface="Times New Roman"/>
              </a:rPr>
              <a:t>animals.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460740" cy="624522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55600" marR="3733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affected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killed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properly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disposed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off.</a:t>
            </a:r>
            <a:endParaRPr sz="3200">
              <a:latin typeface="Times New Roman"/>
              <a:cs typeface="Times New Roman"/>
            </a:endParaRPr>
          </a:p>
          <a:p>
            <a:pPr marL="355600" marR="805180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Poultry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houses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clean,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well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ventilated.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Regular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vaccination.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Obtain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eggs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hatching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chicks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reliable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sources.</a:t>
            </a:r>
            <a:endParaRPr sz="3200">
              <a:latin typeface="Times New Roman"/>
              <a:cs typeface="Times New Roman"/>
            </a:endParaRPr>
          </a:p>
          <a:p>
            <a:pPr marL="355600" marR="152400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Sulphur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drugs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mixed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water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chick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marsh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1693545" cy="506095"/>
          </a:xfrm>
          <a:custGeom>
            <a:avLst/>
            <a:gdLst/>
            <a:ahLst/>
            <a:cxnLst/>
            <a:rect l="l" t="t" r="r" b="b"/>
            <a:pathLst>
              <a:path w="1693545" h="506095">
                <a:moveTo>
                  <a:pt x="1693164" y="0"/>
                </a:moveTo>
                <a:lnTo>
                  <a:pt x="0" y="0"/>
                </a:lnTo>
                <a:lnTo>
                  <a:pt x="0" y="505968"/>
                </a:lnTo>
                <a:lnTo>
                  <a:pt x="1693164" y="505968"/>
                </a:lnTo>
                <a:lnTo>
                  <a:pt x="169316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362950" cy="511873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Foot</a:t>
            </a:r>
            <a:r>
              <a:rPr dirty="0" sz="3600" spc="-40" b="1">
                <a:latin typeface="Times New Roman"/>
                <a:cs typeface="Times New Roman"/>
              </a:rPr>
              <a:t> </a:t>
            </a:r>
            <a:r>
              <a:rPr dirty="0" sz="3600" spc="-20" b="1">
                <a:latin typeface="Times New Roman"/>
                <a:cs typeface="Times New Roman"/>
              </a:rPr>
              <a:t>rot.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affected.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 infectious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contagious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that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attacks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 cloven hooved animals such as cattle, sheep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goats.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organisms.</a:t>
            </a:r>
            <a:endParaRPr sz="3200">
              <a:latin typeface="Times New Roman"/>
              <a:cs typeface="Times New Roman"/>
            </a:endParaRPr>
          </a:p>
          <a:p>
            <a:pPr marL="355600" marR="535305" indent="-342900">
              <a:lnSpc>
                <a:spcPct val="114999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bacteria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Fusiformis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family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especially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Fusiformis</a:t>
            </a:r>
            <a:r>
              <a:rPr dirty="0" sz="3200" spc="-15" i="1">
                <a:latin typeface="Times New Roman"/>
                <a:cs typeface="Times New Roman"/>
              </a:rPr>
              <a:t> </a:t>
            </a:r>
            <a:r>
              <a:rPr dirty="0" sz="3200" spc="-10" i="1">
                <a:latin typeface="Times New Roman"/>
                <a:cs typeface="Times New Roman"/>
              </a:rPr>
              <a:t>necrophorus</a:t>
            </a:r>
            <a:r>
              <a:rPr dirty="0" sz="3200" spc="-1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472170" cy="568452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25">
                <a:latin typeface="Times New Roman"/>
                <a:cs typeface="Times New Roman"/>
              </a:rPr>
              <a:t>Animal’s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swollen.</a:t>
            </a:r>
            <a:endParaRPr sz="3200">
              <a:latin typeface="Times New Roman"/>
              <a:cs typeface="Times New Roman"/>
            </a:endParaRPr>
          </a:p>
          <a:p>
            <a:pPr marL="355600" marR="965200" indent="-342900">
              <a:lnSpc>
                <a:spcPct val="115100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signs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the animal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walks,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limp.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Lameness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observed.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Pus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rotten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smell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hoof.</a:t>
            </a:r>
            <a:endParaRPr sz="3200">
              <a:latin typeface="Times New Roman"/>
              <a:cs typeface="Times New Roman"/>
            </a:endParaRPr>
          </a:p>
          <a:p>
            <a:pPr marL="355600" marR="127000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emaciated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lack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spent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lying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down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case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affected.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236584" cy="568452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55600" marR="163195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Provide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environment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i.e.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avoid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dampness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muddy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</a:t>
            </a:r>
            <a:endParaRPr sz="3200">
              <a:latin typeface="Times New Roman"/>
              <a:cs typeface="Times New Roman"/>
            </a:endParaRPr>
          </a:p>
          <a:p>
            <a:pPr marL="355600" marR="909955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Practise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regular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examination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trimming.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Practise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regular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walk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copper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sulphate,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5%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10%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solution.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Isolation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sick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healthy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Healthy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sheep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dry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4114800" cy="506095"/>
          </a:xfrm>
          <a:custGeom>
            <a:avLst/>
            <a:gdLst/>
            <a:ahLst/>
            <a:cxnLst/>
            <a:rect l="l" t="t" r="r" b="b"/>
            <a:pathLst>
              <a:path w="4114800" h="506095">
                <a:moveTo>
                  <a:pt x="4114800" y="0"/>
                </a:moveTo>
                <a:lnTo>
                  <a:pt x="0" y="0"/>
                </a:lnTo>
                <a:lnTo>
                  <a:pt x="0" y="505968"/>
                </a:lnTo>
                <a:lnTo>
                  <a:pt x="4114800" y="505968"/>
                </a:lnTo>
                <a:lnTo>
                  <a:pt x="411480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228965" cy="598487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Contagious</a:t>
            </a:r>
            <a:r>
              <a:rPr dirty="0" sz="3600" spc="-2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abortion.</a:t>
            </a:r>
            <a:endParaRPr sz="36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43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5">
                <a:latin typeface="Times New Roman"/>
                <a:cs typeface="Times New Roman"/>
              </a:rPr>
              <a:t>Also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brucellosis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Bang’s</a:t>
            </a:r>
            <a:r>
              <a:rPr dirty="0" sz="3200">
                <a:latin typeface="Times New Roman"/>
                <a:cs typeface="Times New Roman"/>
              </a:rPr>
              <a:t> disease.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7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 zoonotic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contagious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infectious.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Affects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Sheep.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Goats.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4101"/>
            <a:ext cx="8479155" cy="5958840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Causal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organism</a:t>
            </a:r>
            <a:endParaRPr sz="3000">
              <a:latin typeface="Times New Roman"/>
              <a:cs typeface="Times New Roman"/>
            </a:endParaRPr>
          </a:p>
          <a:p>
            <a:pPr marL="355600" marR="447040" indent="-342900">
              <a:lnSpc>
                <a:spcPct val="94000"/>
              </a:lnSpc>
              <a:spcBef>
                <a:spcPts val="9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caused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</a:t>
            </a:r>
            <a:r>
              <a:rPr dirty="0" sz="3000" spc="-5">
                <a:latin typeface="Times New Roman"/>
                <a:cs typeface="Times New Roman"/>
              </a:rPr>
              <a:t>bacteria,</a:t>
            </a:r>
            <a:r>
              <a:rPr dirty="0" sz="3000" spc="65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Brucella</a:t>
            </a:r>
            <a:r>
              <a:rPr dirty="0" sz="3000" spc="30" i="1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abortus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cattle,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</a:t>
            </a:r>
            <a:r>
              <a:rPr dirty="0" sz="3000" spc="-5" i="1">
                <a:latin typeface="Times New Roman"/>
                <a:cs typeface="Times New Roman"/>
              </a:rPr>
              <a:t>rucella</a:t>
            </a:r>
            <a:r>
              <a:rPr dirty="0" sz="3000" spc="25" i="1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suis</a:t>
            </a:r>
            <a:r>
              <a:rPr dirty="0" sz="3000" spc="5" i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pigs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Brucella</a:t>
            </a:r>
            <a:r>
              <a:rPr dirty="0" sz="3000" spc="30" i="1">
                <a:latin typeface="Times New Roman"/>
                <a:cs typeface="Times New Roman"/>
              </a:rPr>
              <a:t> </a:t>
            </a:r>
            <a:r>
              <a:rPr dirty="0" sz="3000" spc="-5" i="1">
                <a:latin typeface="Times New Roman"/>
                <a:cs typeface="Times New Roman"/>
              </a:rPr>
              <a:t>malitensia</a:t>
            </a:r>
            <a:r>
              <a:rPr dirty="0" sz="3000" spc="25" i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goats and sheep.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a spontaneous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abortion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</a:t>
            </a:r>
            <a:r>
              <a:rPr dirty="0" sz="3000" spc="-5">
                <a:latin typeface="Times New Roman"/>
                <a:cs typeface="Times New Roman"/>
              </a:rPr>
              <a:t>pre-mature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birth.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10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Cows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become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barren while </a:t>
            </a:r>
            <a:r>
              <a:rPr dirty="0" sz="3000" spc="-5">
                <a:latin typeface="Times New Roman"/>
                <a:cs typeface="Times New Roman"/>
              </a:rPr>
              <a:t>bulls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5">
                <a:latin typeface="Times New Roman"/>
                <a:cs typeface="Times New Roman"/>
              </a:rPr>
              <a:t> low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libido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inflammed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teats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(orchitis).</a:t>
            </a:r>
            <a:endParaRPr sz="3000">
              <a:latin typeface="Times New Roman"/>
              <a:cs typeface="Times New Roman"/>
            </a:endParaRPr>
          </a:p>
          <a:p>
            <a:pPr marL="355600" marR="576580" indent="-342900">
              <a:lnSpc>
                <a:spcPts val="3350"/>
              </a:lnSpc>
              <a:spcBef>
                <a:spcPts val="95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later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pregnancy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stages,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if abortion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occurs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will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retained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afterbirth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or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placenta.</a:t>
            </a:r>
            <a:endParaRPr sz="3000">
              <a:latin typeface="Times New Roman"/>
              <a:cs typeface="Times New Roman"/>
            </a:endParaRPr>
          </a:p>
          <a:p>
            <a:pPr marL="355600" marR="67945" indent="-342900">
              <a:lnSpc>
                <a:spcPts val="3360"/>
              </a:lnSpc>
              <a:spcBef>
                <a:spcPts val="9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 yellowish, </a:t>
            </a:r>
            <a:r>
              <a:rPr dirty="0" sz="3000">
                <a:latin typeface="Times New Roman"/>
                <a:cs typeface="Times New Roman"/>
              </a:rPr>
              <a:t>brown, </a:t>
            </a:r>
            <a:r>
              <a:rPr dirty="0" sz="3000" spc="-40">
                <a:latin typeface="Times New Roman"/>
                <a:cs typeface="Times New Roman"/>
              </a:rPr>
              <a:t>slimy, </a:t>
            </a:r>
            <a:r>
              <a:rPr dirty="0" sz="3000" spc="-5">
                <a:latin typeface="Times New Roman"/>
                <a:cs typeface="Times New Roman"/>
              </a:rPr>
              <a:t>odourless </a:t>
            </a:r>
            <a:r>
              <a:rPr dirty="0" sz="3000" spc="-10">
                <a:latin typeface="Times New Roman"/>
                <a:cs typeface="Times New Roman"/>
              </a:rPr>
              <a:t>discharge </a:t>
            </a:r>
            <a:r>
              <a:rPr dirty="0" sz="3000">
                <a:latin typeface="Times New Roman"/>
                <a:cs typeface="Times New Roman"/>
              </a:rPr>
              <a:t>from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vulva may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occur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abortion.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44958"/>
            <a:ext cx="8101965" cy="559117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10" b="1">
                <a:latin typeface="Times New Roman"/>
                <a:cs typeface="Times New Roman"/>
              </a:rPr>
              <a:t>Control.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Use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artificial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insemination.</a:t>
            </a:r>
            <a:endParaRPr sz="2700">
              <a:latin typeface="Times New Roman"/>
              <a:cs typeface="Times New Roman"/>
            </a:endParaRPr>
          </a:p>
          <a:p>
            <a:pPr marL="355600" marR="135255" indent="-342900">
              <a:lnSpc>
                <a:spcPct val="104800"/>
              </a:lnSpc>
              <a:spcBef>
                <a:spcPts val="80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10">
                <a:latin typeface="Times New Roman"/>
                <a:cs typeface="Times New Roman"/>
              </a:rPr>
              <a:t>Affected</a:t>
            </a:r>
            <a:r>
              <a:rPr dirty="0" sz="2700" spc="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animals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 culled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then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slaughtered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then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well-disposed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 spc="-20">
                <a:latin typeface="Times New Roman"/>
                <a:cs typeface="Times New Roman"/>
              </a:rPr>
              <a:t>off.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60">
                <a:latin typeface="Times New Roman"/>
                <a:cs typeface="Times New Roman"/>
              </a:rPr>
              <a:t>Young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animals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 vaccinated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against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disease.</a:t>
            </a:r>
            <a:endParaRPr sz="2700">
              <a:latin typeface="Times New Roman"/>
              <a:cs typeface="Times New Roman"/>
            </a:endParaRPr>
          </a:p>
          <a:p>
            <a:pPr marL="355600" marR="493395" indent="-342900">
              <a:lnSpc>
                <a:spcPct val="104800"/>
              </a:lnSpc>
              <a:spcBef>
                <a:spcPts val="80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attendants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avoid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contact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with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aborted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foetus.</a:t>
            </a:r>
            <a:endParaRPr sz="2700">
              <a:latin typeface="Times New Roman"/>
              <a:cs typeface="Times New Roman"/>
            </a:endParaRPr>
          </a:p>
          <a:p>
            <a:pPr marL="355600" marR="407034" indent="-342900">
              <a:lnSpc>
                <a:spcPct val="105200"/>
              </a:lnSpc>
              <a:spcBef>
                <a:spcPts val="79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A</a:t>
            </a:r>
            <a:r>
              <a:rPr dirty="0" sz="2700" spc="-15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blood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test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should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carried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out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for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all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breeding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animals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order to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detect 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infected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animals.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Cleanliness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must </a:t>
            </a:r>
            <a:r>
              <a:rPr dirty="0" sz="2700">
                <a:latin typeface="Times New Roman"/>
                <a:cs typeface="Times New Roman"/>
              </a:rPr>
              <a:t>be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maintained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animal’s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houses.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There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is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no</a:t>
            </a:r>
            <a:r>
              <a:rPr dirty="0" sz="2700" spc="-10">
                <a:latin typeface="Times New Roman"/>
                <a:cs typeface="Times New Roman"/>
              </a:rPr>
              <a:t> effective </a:t>
            </a:r>
            <a:r>
              <a:rPr dirty="0" sz="2700">
                <a:latin typeface="Times New Roman"/>
                <a:cs typeface="Times New Roman"/>
              </a:rPr>
              <a:t>treatment.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9079"/>
            <a:ext cx="1316990" cy="463550"/>
          </a:xfrm>
          <a:custGeom>
            <a:avLst/>
            <a:gdLst/>
            <a:ahLst/>
            <a:cxnLst/>
            <a:rect l="l" t="t" r="r" b="b"/>
            <a:pathLst>
              <a:path w="1316989" h="463550">
                <a:moveTo>
                  <a:pt x="1316736" y="0"/>
                </a:moveTo>
                <a:lnTo>
                  <a:pt x="0" y="0"/>
                </a:lnTo>
                <a:lnTo>
                  <a:pt x="0" y="463296"/>
                </a:lnTo>
                <a:lnTo>
                  <a:pt x="1316736" y="463296"/>
                </a:lnTo>
                <a:lnTo>
                  <a:pt x="131673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7594"/>
            <a:ext cx="8197850" cy="6273165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20"/>
              </a:spcBef>
              <a:buSzPct val="96969"/>
              <a:buFont typeface="Wingdings"/>
              <a:buChar char=""/>
              <a:tabLst>
                <a:tab pos="355600" algn="l"/>
              </a:tabLst>
            </a:pPr>
            <a:r>
              <a:rPr dirty="0" sz="3300" spc="-5" b="1">
                <a:latin typeface="Times New Roman"/>
                <a:cs typeface="Times New Roman"/>
              </a:rPr>
              <a:t>Scours.</a:t>
            </a: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Also called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white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scours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infectious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diarrhoea.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Animals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attacked.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Calves.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Piglets.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Lambs.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Kids.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Causal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organisms.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Caused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bacterium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normally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attacks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calves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young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first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week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life.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8862"/>
            <a:ext cx="8461375" cy="6121400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Predisposing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factors.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Unhygienic </a:t>
            </a:r>
            <a:r>
              <a:rPr dirty="0" sz="3000" spc="-5">
                <a:latin typeface="Times New Roman"/>
                <a:cs typeface="Times New Roman"/>
              </a:rPr>
              <a:t>conditions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the</a:t>
            </a:r>
            <a:r>
              <a:rPr dirty="0" sz="3000" spc="-5">
                <a:latin typeface="Times New Roman"/>
                <a:cs typeface="Times New Roman"/>
              </a:rPr>
              <a:t> houses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young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ones.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8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Poor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feeding,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over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feeding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calf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10">
                <a:latin typeface="Times New Roman"/>
                <a:cs typeface="Times New Roman"/>
              </a:rPr>
              <a:t>milk,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feeding 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calves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cold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milk,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lack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colostrum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feeding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irregular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intervals.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White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yellowish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diarrhoea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claves.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Feaces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affected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have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pungent </a:t>
            </a:r>
            <a:r>
              <a:rPr dirty="0" sz="3000" spc="-5">
                <a:latin typeface="Times New Roman"/>
                <a:cs typeface="Times New Roman"/>
              </a:rPr>
              <a:t>smell.</a:t>
            </a:r>
            <a:endParaRPr sz="3000">
              <a:latin typeface="Times New Roman"/>
              <a:cs typeface="Times New Roman"/>
            </a:endParaRPr>
          </a:p>
          <a:p>
            <a:pPr marL="355600" marR="801370" indent="-342900">
              <a:lnSpc>
                <a:spcPct val="105100"/>
              </a:lnSpc>
              <a:spcBef>
                <a:spcPts val="79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occurs a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temperature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animals’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40">
                <a:latin typeface="Times New Roman"/>
                <a:cs typeface="Times New Roman"/>
              </a:rPr>
              <a:t>body.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>
                <a:latin typeface="Times New Roman"/>
                <a:cs typeface="Times New Roman"/>
              </a:rPr>
              <a:t> become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listless-lack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energy.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6068"/>
            <a:ext cx="8299450" cy="631317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Loss</a:t>
            </a:r>
            <a:r>
              <a:rPr dirty="0" sz="2500" spc="-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-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appetite.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Sunken</a:t>
            </a:r>
            <a:r>
              <a:rPr dirty="0" sz="2500" spc="-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eyes.</a:t>
            </a:r>
            <a:endParaRPr sz="2500">
              <a:latin typeface="Times New Roman"/>
              <a:cs typeface="Times New Roman"/>
            </a:endParaRPr>
          </a:p>
          <a:p>
            <a:pPr marL="355600" marR="177165" indent="-342900">
              <a:lnSpc>
                <a:spcPts val="2800"/>
              </a:lnSpc>
              <a:spcBef>
                <a:spcPts val="969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Undigested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milk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mucus</a:t>
            </a:r>
            <a:r>
              <a:rPr dirty="0" sz="2500" spc="4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with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blood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spots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are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observed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faeces.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Sudden death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if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no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treatment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is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given.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Recovered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animals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remain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generally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weak.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500" spc="-10" b="1">
                <a:latin typeface="Times New Roman"/>
                <a:cs typeface="Times New Roman"/>
              </a:rPr>
              <a:t>Control.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Cleanliness</a:t>
            </a:r>
            <a:r>
              <a:rPr dirty="0" sz="2500" spc="4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young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animals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housing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must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maintained.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10">
                <a:latin typeface="Times New Roman"/>
                <a:cs typeface="Times New Roman"/>
              </a:rPr>
              <a:t>Dampness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on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floor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of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houses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avoided.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Calving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should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carries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out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clean</a:t>
            </a:r>
            <a:r>
              <a:rPr dirty="0" sz="2500" spc="2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and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disinfected</a:t>
            </a:r>
            <a:r>
              <a:rPr dirty="0" sz="2500" spc="5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area.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10">
                <a:latin typeface="Times New Roman"/>
                <a:cs typeface="Times New Roman"/>
              </a:rPr>
              <a:t>Animals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are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treated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with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antibiotics.</a:t>
            </a:r>
            <a:endParaRPr sz="2500">
              <a:latin typeface="Times New Roman"/>
              <a:cs typeface="Times New Roman"/>
            </a:endParaRPr>
          </a:p>
          <a:p>
            <a:pPr marL="355600" marR="521334" indent="-342900">
              <a:lnSpc>
                <a:spcPts val="2800"/>
              </a:lnSpc>
              <a:spcBef>
                <a:spcPts val="969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Have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separate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attendants</a:t>
            </a:r>
            <a:r>
              <a:rPr dirty="0" sz="2500" spc="5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for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the</a:t>
            </a:r>
            <a:r>
              <a:rPr dirty="0" sz="2500" spc="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infected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calves</a:t>
            </a:r>
            <a:r>
              <a:rPr dirty="0" sz="2500" spc="3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prevent </a:t>
            </a:r>
            <a:r>
              <a:rPr dirty="0" sz="2500" spc="-6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disease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spreading.</a:t>
            </a: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500" spc="-5">
                <a:latin typeface="Times New Roman"/>
                <a:cs typeface="Times New Roman"/>
              </a:rPr>
              <a:t>Fingers</a:t>
            </a:r>
            <a:r>
              <a:rPr dirty="0" sz="2500" spc="20">
                <a:latin typeface="Times New Roman"/>
                <a:cs typeface="Times New Roman"/>
              </a:rPr>
              <a:t> </a:t>
            </a:r>
            <a:r>
              <a:rPr dirty="0" sz="2500" spc="-10">
                <a:latin typeface="Times New Roman"/>
                <a:cs typeface="Times New Roman"/>
              </a:rPr>
              <a:t>must</a:t>
            </a:r>
            <a:r>
              <a:rPr dirty="0" sz="2500" spc="4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be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disinfected</a:t>
            </a:r>
            <a:r>
              <a:rPr dirty="0" sz="2500" spc="6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if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used</a:t>
            </a:r>
            <a:r>
              <a:rPr dirty="0" sz="2500" spc="15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to</a:t>
            </a:r>
            <a:r>
              <a:rPr dirty="0" sz="250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train</a:t>
            </a:r>
            <a:r>
              <a:rPr dirty="0" sz="2500" spc="30">
                <a:latin typeface="Times New Roman"/>
                <a:cs typeface="Times New Roman"/>
              </a:rPr>
              <a:t> </a:t>
            </a:r>
            <a:r>
              <a:rPr dirty="0" sz="2500" spc="-5">
                <a:latin typeface="Times New Roman"/>
                <a:cs typeface="Times New Roman"/>
              </a:rPr>
              <a:t>young</a:t>
            </a:r>
            <a:r>
              <a:rPr dirty="0" sz="2500" spc="10">
                <a:latin typeface="Times New Roman"/>
                <a:cs typeface="Times New Roman"/>
              </a:rPr>
              <a:t> </a:t>
            </a:r>
            <a:r>
              <a:rPr dirty="0" sz="2500">
                <a:latin typeface="Times New Roman"/>
                <a:cs typeface="Times New Roman"/>
              </a:rPr>
              <a:t>calves</a:t>
            </a:r>
            <a:r>
              <a:rPr dirty="0" sz="2500" b="1">
                <a:latin typeface="Times New Roman"/>
                <a:cs typeface="Times New Roman"/>
              </a:rPr>
              <a:t>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" y="265175"/>
            <a:ext cx="1702435" cy="506095"/>
          </a:xfrm>
          <a:custGeom>
            <a:avLst/>
            <a:gdLst/>
            <a:ahLst/>
            <a:cxnLst/>
            <a:rect l="l" t="t" r="r" b="b"/>
            <a:pathLst>
              <a:path w="1702435" h="506095">
                <a:moveTo>
                  <a:pt x="1702308" y="0"/>
                </a:moveTo>
                <a:lnTo>
                  <a:pt x="0" y="0"/>
                </a:lnTo>
                <a:lnTo>
                  <a:pt x="0" y="505968"/>
                </a:lnTo>
                <a:lnTo>
                  <a:pt x="1702308" y="505968"/>
                </a:lnTo>
                <a:lnTo>
                  <a:pt x="170230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19634"/>
            <a:ext cx="8253730" cy="1918970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3600" spc="-5" b="1">
                <a:latin typeface="Times New Roman"/>
                <a:cs typeface="Times New Roman"/>
              </a:rPr>
              <a:t>a)Flushing.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 </a:t>
            </a:r>
            <a:r>
              <a:rPr dirty="0" sz="3600">
                <a:latin typeface="Times New Roman"/>
                <a:cs typeface="Times New Roman"/>
              </a:rPr>
              <a:t>when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high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plane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nutrition is </a:t>
            </a:r>
            <a:r>
              <a:rPr dirty="0" sz="3600">
                <a:latin typeface="Times New Roman"/>
                <a:cs typeface="Times New Roman"/>
              </a:rPr>
              <a:t>given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animals </a:t>
            </a:r>
            <a:r>
              <a:rPr dirty="0" sz="3600">
                <a:latin typeface="Times New Roman"/>
                <a:cs typeface="Times New Roman"/>
              </a:rPr>
              <a:t>around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service </a:t>
            </a:r>
            <a:r>
              <a:rPr dirty="0" sz="3600" spc="-5">
                <a:latin typeface="Times New Roman"/>
                <a:cs typeface="Times New Roman"/>
              </a:rPr>
              <a:t>time.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222119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2284476"/>
            <a:ext cx="458597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9"/>
              </a:lnSpc>
            </a:pPr>
            <a:r>
              <a:rPr dirty="0" sz="3600" spc="-5" b="1">
                <a:latin typeface="Times New Roman"/>
                <a:cs typeface="Times New Roman"/>
              </a:rPr>
              <a:t>Importance</a:t>
            </a:r>
            <a:r>
              <a:rPr dirty="0" sz="3600" b="1">
                <a:latin typeface="Times New Roman"/>
                <a:cs typeface="Times New Roman"/>
              </a:rPr>
              <a:t> of </a:t>
            </a:r>
            <a:r>
              <a:rPr dirty="0" sz="3600" spc="-5" b="1">
                <a:latin typeface="Times New Roman"/>
                <a:cs typeface="Times New Roman"/>
              </a:rPr>
              <a:t>flushing.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896996"/>
            <a:ext cx="8038465" cy="3181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2705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Increases</a:t>
            </a:r>
            <a:r>
              <a:rPr dirty="0" sz="3600" spc="-5">
                <a:latin typeface="Times New Roman"/>
                <a:cs typeface="Times New Roman"/>
              </a:rPr>
              <a:t> conception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rate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due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higher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ovulation </a:t>
            </a:r>
            <a:r>
              <a:rPr dirty="0" sz="3600">
                <a:latin typeface="Times New Roman"/>
                <a:cs typeface="Times New Roman"/>
              </a:rPr>
              <a:t>rate.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It</a:t>
            </a:r>
            <a:r>
              <a:rPr dirty="0" sz="3600" spc="-5">
                <a:latin typeface="Times New Roman"/>
                <a:cs typeface="Times New Roman"/>
              </a:rPr>
              <a:t> facilitates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implantation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zygote.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Flushing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increases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lambing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percentage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by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15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20% in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sheep.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4977765" cy="506095"/>
          </a:xfrm>
          <a:custGeom>
            <a:avLst/>
            <a:gdLst/>
            <a:ahLst/>
            <a:cxnLst/>
            <a:rect l="l" t="t" r="r" b="b"/>
            <a:pathLst>
              <a:path w="4977765" h="506095">
                <a:moveTo>
                  <a:pt x="4977384" y="0"/>
                </a:moveTo>
                <a:lnTo>
                  <a:pt x="0" y="0"/>
                </a:lnTo>
                <a:lnTo>
                  <a:pt x="0" y="505968"/>
                </a:lnTo>
                <a:lnTo>
                  <a:pt x="4977384" y="505968"/>
                </a:lnTo>
                <a:lnTo>
                  <a:pt x="497738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067040" cy="5219700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Black</a:t>
            </a:r>
            <a:r>
              <a:rPr dirty="0" sz="3600" spc="-2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Quarter/ </a:t>
            </a:r>
            <a:r>
              <a:rPr dirty="0" sz="3600" b="1">
                <a:latin typeface="Times New Roman"/>
                <a:cs typeface="Times New Roman"/>
              </a:rPr>
              <a:t>Black</a:t>
            </a:r>
            <a:r>
              <a:rPr dirty="0" sz="3600" spc="-15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leg.</a:t>
            </a:r>
            <a:endParaRPr sz="36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43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acute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infectious.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affected.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ruminants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between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5">
                <a:latin typeface="Times New Roman"/>
                <a:cs typeface="Times New Roman"/>
              </a:rPr>
              <a:t>8-18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months,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old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cattle,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sheep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shearing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goats.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organisms.</a:t>
            </a:r>
            <a:endParaRPr sz="3200">
              <a:latin typeface="Times New Roman"/>
              <a:cs typeface="Times New Roman"/>
            </a:endParaRPr>
          </a:p>
          <a:p>
            <a:pPr marL="355600" marR="608330" indent="-342900">
              <a:lnSpc>
                <a:spcPct val="115100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bacteria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known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40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Clostridium </a:t>
            </a:r>
            <a:r>
              <a:rPr dirty="0" sz="3200" spc="-785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chauvei</a:t>
            </a:r>
            <a:r>
              <a:rPr dirty="0" sz="3200" spc="-40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septicum.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785734" cy="522541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Lameness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noticed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55600" marR="408940" indent="-342900">
              <a:lnSpc>
                <a:spcPct val="115100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Affected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parts 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body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swollen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immediately.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body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rises.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Sick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breathe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heavily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fast.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swollen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touched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crackle.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off</a:t>
            </a:r>
            <a:r>
              <a:rPr dirty="0" sz="3200">
                <a:latin typeface="Times New Roman"/>
                <a:cs typeface="Times New Roman"/>
              </a:rPr>
              <a:t> feed.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192134" cy="512318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grunting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grinding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teeth.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stop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chewing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Sudden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death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occurs.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Blood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oozes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anus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 dead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If</a:t>
            </a:r>
            <a:r>
              <a:rPr dirty="0" sz="3200" spc="-5">
                <a:latin typeface="Times New Roman"/>
                <a:cs typeface="Times New Roman"/>
              </a:rPr>
              <a:t> affected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muscles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cut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appear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dark.</a:t>
            </a:r>
            <a:endParaRPr sz="3200">
              <a:latin typeface="Times New Roman"/>
              <a:cs typeface="Times New Roman"/>
            </a:endParaRPr>
          </a:p>
          <a:p>
            <a:pPr marL="355600" marR="231140" indent="-342900">
              <a:lnSpc>
                <a:spcPct val="114999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bloody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characteristic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smell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rancid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butter.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285480" cy="435927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Affected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treated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antibiotics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penicillin,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chlorotetracycline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etc.</a:t>
            </a:r>
            <a:endParaRPr sz="3200">
              <a:latin typeface="Times New Roman"/>
              <a:cs typeface="Times New Roman"/>
            </a:endParaRPr>
          </a:p>
          <a:p>
            <a:pPr marL="355600" marR="865505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vaccinated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black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quarter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 Blanthax.</a:t>
            </a:r>
            <a:endParaRPr sz="3200">
              <a:latin typeface="Times New Roman"/>
              <a:cs typeface="Times New Roman"/>
            </a:endParaRPr>
          </a:p>
          <a:p>
            <a:pPr marL="355600" marR="60452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Carcass 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buried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deep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completely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burnt.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1754505" cy="506095"/>
          </a:xfrm>
          <a:custGeom>
            <a:avLst/>
            <a:gdLst/>
            <a:ahLst/>
            <a:cxnLst/>
            <a:rect l="l" t="t" r="r" b="b"/>
            <a:pathLst>
              <a:path w="1754505" h="506095">
                <a:moveTo>
                  <a:pt x="1754124" y="44196"/>
                </a:moveTo>
                <a:lnTo>
                  <a:pt x="1652016" y="44196"/>
                </a:lnTo>
                <a:lnTo>
                  <a:pt x="1652016" y="0"/>
                </a:lnTo>
                <a:lnTo>
                  <a:pt x="0" y="0"/>
                </a:lnTo>
                <a:lnTo>
                  <a:pt x="0" y="505968"/>
                </a:lnTo>
                <a:lnTo>
                  <a:pt x="1652016" y="505968"/>
                </a:lnTo>
                <a:lnTo>
                  <a:pt x="1652016" y="495300"/>
                </a:lnTo>
                <a:lnTo>
                  <a:pt x="1754124" y="495300"/>
                </a:lnTo>
                <a:lnTo>
                  <a:pt x="1754124" y="4419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492490" cy="598487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Anthrax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43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acute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infectious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notifiable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affected.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bacterium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known</a:t>
            </a:r>
            <a:r>
              <a:rPr dirty="0" sz="3200" spc="20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Bacillus</a:t>
            </a:r>
            <a:r>
              <a:rPr dirty="0" sz="3200" spc="-10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anthracis.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develop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fever.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stains in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faeces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milk.</a:t>
            </a:r>
            <a:endParaRPr sz="3200">
              <a:latin typeface="Times New Roman"/>
              <a:cs typeface="Times New Roman"/>
            </a:endParaRPr>
          </a:p>
          <a:p>
            <a:pPr marL="355600" marR="939165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swollen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underside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body.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8844"/>
            <a:ext cx="8500110" cy="586359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355600" marR="870585" indent="-342900">
              <a:lnSpc>
                <a:spcPts val="3360"/>
              </a:lnSpc>
              <a:spcBef>
                <a:spcPts val="409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Carcasses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anthrax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attack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lack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rigor</a:t>
            </a:r>
            <a:r>
              <a:rPr dirty="0" sz="3000" b="1" i="1">
                <a:latin typeface="Times New Roman"/>
                <a:cs typeface="Times New Roman"/>
              </a:rPr>
              <a:t> </a:t>
            </a:r>
            <a:r>
              <a:rPr dirty="0" sz="3000" spc="-5" b="1" i="1">
                <a:latin typeface="Times New Roman"/>
                <a:cs typeface="Times New Roman"/>
              </a:rPr>
              <a:t>motis</a:t>
            </a:r>
            <a:r>
              <a:rPr dirty="0" sz="3000" spc="-5">
                <a:latin typeface="Times New Roman"/>
                <a:cs typeface="Times New Roman"/>
              </a:rPr>
              <a:t>.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Stiffness</a:t>
            </a:r>
            <a:r>
              <a:rPr dirty="0" sz="3000">
                <a:latin typeface="Times New Roman"/>
                <a:cs typeface="Times New Roman"/>
              </a:rPr>
              <a:t> of the body seen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other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carcasses.</a:t>
            </a:r>
            <a:endParaRPr sz="3000">
              <a:latin typeface="Times New Roman"/>
              <a:cs typeface="Times New Roman"/>
            </a:endParaRPr>
          </a:p>
          <a:p>
            <a:pPr marL="355600" marR="110489" indent="-342900">
              <a:lnSpc>
                <a:spcPts val="3350"/>
              </a:lnSpc>
              <a:spcBef>
                <a:spcPts val="9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pigs</a:t>
            </a:r>
            <a:r>
              <a:rPr dirty="0" sz="3000" spc="-5">
                <a:latin typeface="Times New Roman"/>
                <a:cs typeface="Times New Roman"/>
              </a:rPr>
              <a:t> throat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swells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this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may cause death due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suffocation.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944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dead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tar-like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watery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blood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comes </a:t>
            </a:r>
            <a:r>
              <a:rPr dirty="0" sz="3000" spc="-20">
                <a:latin typeface="Times New Roman"/>
                <a:cs typeface="Times New Roman"/>
              </a:rPr>
              <a:t>off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orifices.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Control.</a:t>
            </a:r>
            <a:endParaRPr sz="3000">
              <a:latin typeface="Times New Roman"/>
              <a:cs typeface="Times New Roman"/>
            </a:endParaRPr>
          </a:p>
          <a:p>
            <a:pPr marL="355600" marR="259715" indent="-342900">
              <a:lnSpc>
                <a:spcPts val="3350"/>
              </a:lnSpc>
              <a:spcBef>
                <a:spcPts val="10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Curative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treatment-animals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given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large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doses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anti-anthrax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serum.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5">
                <a:latin typeface="Times New Roman"/>
                <a:cs typeface="Times New Roman"/>
              </a:rPr>
              <a:t>Treatment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wounds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also </a:t>
            </a:r>
            <a:r>
              <a:rPr dirty="0" sz="3000">
                <a:latin typeface="Times New Roman"/>
                <a:cs typeface="Times New Roman"/>
              </a:rPr>
              <a:t>carried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out.</a:t>
            </a:r>
            <a:endParaRPr sz="3000">
              <a:latin typeface="Times New Roman"/>
              <a:cs typeface="Times New Roman"/>
            </a:endParaRPr>
          </a:p>
          <a:p>
            <a:pPr marL="355600" marR="277495" indent="-342900">
              <a:lnSpc>
                <a:spcPts val="3360"/>
              </a:lnSpc>
              <a:spcBef>
                <a:spcPts val="10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For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prevent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treatment,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dead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must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either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burnt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buried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very deep i.e. 2m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deep.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939405" cy="201358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carcass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must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opened.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vaccinated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Blanthax.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If 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outbreak,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quarantine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imposed.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2312035" cy="506095"/>
          </a:xfrm>
          <a:custGeom>
            <a:avLst/>
            <a:gdLst/>
            <a:ahLst/>
            <a:cxnLst/>
            <a:rect l="l" t="t" r="r" b="b"/>
            <a:pathLst>
              <a:path w="2312035" h="506095">
                <a:moveTo>
                  <a:pt x="2311908" y="44196"/>
                </a:moveTo>
                <a:lnTo>
                  <a:pt x="2209800" y="44196"/>
                </a:lnTo>
                <a:lnTo>
                  <a:pt x="2209800" y="0"/>
                </a:lnTo>
                <a:lnTo>
                  <a:pt x="0" y="0"/>
                </a:lnTo>
                <a:lnTo>
                  <a:pt x="0" y="505968"/>
                </a:lnTo>
                <a:lnTo>
                  <a:pt x="2209800" y="505968"/>
                </a:lnTo>
                <a:lnTo>
                  <a:pt x="2209800" y="495300"/>
                </a:lnTo>
                <a:lnTo>
                  <a:pt x="2311908" y="495300"/>
                </a:lnTo>
                <a:lnTo>
                  <a:pt x="2311908" y="44196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4432300" cy="5424170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Pneumonia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43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infectious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lung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fever.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affected.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Calves.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Kids.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Lambs.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Piglets.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25">
                <a:latin typeface="Times New Roman"/>
                <a:cs typeface="Times New Roman"/>
              </a:rPr>
              <a:t>Poultry.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432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6423"/>
            <a:ext cx="8140065" cy="637159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 by bacteria or viruses e.g. contagious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bovine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pleuropneumonia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causes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bacteria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Myocoplasma</a:t>
            </a:r>
            <a:r>
              <a:rPr dirty="0" sz="3200" spc="-30" i="1">
                <a:latin typeface="Times New Roman"/>
                <a:cs typeface="Times New Roman"/>
              </a:rPr>
              <a:t> </a:t>
            </a:r>
            <a:r>
              <a:rPr dirty="0" sz="3200" i="1">
                <a:latin typeface="Times New Roman"/>
                <a:cs typeface="Times New Roman"/>
              </a:rPr>
              <a:t>mycoides.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Predisposing</a:t>
            </a:r>
            <a:r>
              <a:rPr dirty="0" sz="3200" spc="-8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factors.</a:t>
            </a:r>
            <a:endParaRPr sz="3200">
              <a:latin typeface="Times New Roman"/>
              <a:cs typeface="Times New Roman"/>
            </a:endParaRPr>
          </a:p>
          <a:p>
            <a:pPr marL="355600" marR="913765" indent="-342900">
              <a:lnSpc>
                <a:spcPct val="105100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Poor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ventilation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leading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lack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enough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oxygen.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994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Overcrowding.</a:t>
            </a:r>
            <a:endParaRPr sz="3200">
              <a:latin typeface="Times New Roman"/>
              <a:cs typeface="Times New Roman"/>
            </a:endParaRPr>
          </a:p>
          <a:p>
            <a:pPr marL="355600" marR="883285" indent="-342900">
              <a:lnSpc>
                <a:spcPct val="105000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5">
                <a:latin typeface="Times New Roman"/>
                <a:cs typeface="Times New Roman"/>
              </a:rPr>
              <a:t>Age-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young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more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prone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0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Effects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diarrhoea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illness.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464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9717"/>
            <a:ext cx="8110220" cy="6197600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>
                <a:latin typeface="Times New Roman"/>
                <a:cs typeface="Times New Roman"/>
              </a:rPr>
              <a:t> become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dull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reluctant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move.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loss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appetite.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Animals develops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rough</a:t>
            </a:r>
            <a:r>
              <a:rPr dirty="0" sz="3000">
                <a:latin typeface="Times New Roman"/>
                <a:cs typeface="Times New Roman"/>
              </a:rPr>
              <a:t> hair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coat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Animal </a:t>
            </a:r>
            <a:r>
              <a:rPr dirty="0" sz="3000" spc="-5">
                <a:latin typeface="Times New Roman"/>
                <a:cs typeface="Times New Roman"/>
              </a:rPr>
              <a:t>breathes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rapidly.</a:t>
            </a:r>
            <a:endParaRPr sz="3000">
              <a:latin typeface="Times New Roman"/>
              <a:cs typeface="Times New Roman"/>
            </a:endParaRPr>
          </a:p>
          <a:p>
            <a:pPr marL="355600" marR="570865" indent="-342900">
              <a:lnSpc>
                <a:spcPct val="114999"/>
              </a:lnSpc>
              <a:spcBef>
                <a:spcPts val="8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abnormal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lung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sounds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such</a:t>
            </a:r>
            <a:r>
              <a:rPr dirty="0" sz="3000">
                <a:latin typeface="Times New Roman"/>
                <a:cs typeface="Times New Roman"/>
              </a:rPr>
              <a:t> as </a:t>
            </a:r>
            <a:r>
              <a:rPr dirty="0" sz="3000" spc="-5">
                <a:latin typeface="Times New Roman"/>
                <a:cs typeface="Times New Roman"/>
              </a:rPr>
              <a:t>hissing,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gurgling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bubbling.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chest </a:t>
            </a:r>
            <a:r>
              <a:rPr dirty="0" sz="3000" spc="-5">
                <a:latin typeface="Times New Roman"/>
                <a:cs typeface="Times New Roman"/>
              </a:rPr>
              <a:t>is pressed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starts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coughing.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Fluctuating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body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temperature.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Nasal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mucous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discharge.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9455"/>
            <a:ext cx="2316480" cy="451484"/>
          </a:xfrm>
          <a:custGeom>
            <a:avLst/>
            <a:gdLst/>
            <a:ahLst/>
            <a:cxnLst/>
            <a:rect l="l" t="t" r="r" b="b"/>
            <a:pathLst>
              <a:path w="2316480" h="451484">
                <a:moveTo>
                  <a:pt x="2316480" y="0"/>
                </a:moveTo>
                <a:lnTo>
                  <a:pt x="1763268" y="0"/>
                </a:lnTo>
                <a:lnTo>
                  <a:pt x="1627632" y="0"/>
                </a:lnTo>
                <a:lnTo>
                  <a:pt x="0" y="0"/>
                </a:lnTo>
                <a:lnTo>
                  <a:pt x="0" y="451104"/>
                </a:lnTo>
                <a:lnTo>
                  <a:pt x="1627632" y="451104"/>
                </a:lnTo>
                <a:lnTo>
                  <a:pt x="1763268" y="451104"/>
                </a:lnTo>
                <a:lnTo>
                  <a:pt x="2316480" y="451104"/>
                </a:lnTo>
                <a:lnTo>
                  <a:pt x="231648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62559"/>
            <a:ext cx="8385175" cy="20504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latin typeface="Times New Roman"/>
                <a:cs typeface="Times New Roman"/>
              </a:rPr>
              <a:t>a)Steaming-up.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 is the practice of providing extra feed of high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nutritive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value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last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weeks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gestation.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337943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2394204"/>
            <a:ext cx="48348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Importance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steaming-up.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978023"/>
            <a:ext cx="8024495" cy="3074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Provides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nutrients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maximum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foetal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growth.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Helps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build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energy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parturition.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Ensures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healthy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Promotes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health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mother.</a:t>
            </a:r>
            <a:endParaRPr sz="3200">
              <a:latin typeface="Times New Roman"/>
              <a:cs typeface="Times New Roman"/>
            </a:endParaRPr>
          </a:p>
          <a:p>
            <a:pPr marL="355600" marR="344170" indent="-342900">
              <a:lnSpc>
                <a:spcPct val="105000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Increases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maintains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milk yield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birth.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464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990205" cy="3900804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Keep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young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warm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pens.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Proper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sanitation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maintained.</a:t>
            </a:r>
            <a:endParaRPr sz="3200">
              <a:latin typeface="Times New Roman"/>
              <a:cs typeface="Times New Roman"/>
            </a:endParaRPr>
          </a:p>
          <a:p>
            <a:pPr marL="355600" marR="47625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Affected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isolated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nursing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 warm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Early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cases should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treated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antibiotics.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464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02184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40" y="265175"/>
            <a:ext cx="3889375" cy="506095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VI</a:t>
            </a:r>
            <a:r>
              <a:rPr dirty="0" u="none" sz="3600" spc="5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AL</a:t>
            </a:r>
            <a:r>
              <a:rPr dirty="0" u="none" sz="3600" spc="-2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DI</a:t>
            </a:r>
            <a:r>
              <a:rPr dirty="0" u="none" sz="360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EASES.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59307"/>
            <a:ext cx="4321810" cy="4662805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Rinderpest.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Foot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mouth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Newcastle.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Fowl</a:t>
            </a:r>
            <a:r>
              <a:rPr dirty="0" sz="3200" spc="-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pox.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Gumboro.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African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swine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fever.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2273935" cy="506095"/>
          </a:xfrm>
          <a:custGeom>
            <a:avLst/>
            <a:gdLst/>
            <a:ahLst/>
            <a:cxnLst/>
            <a:rect l="l" t="t" r="r" b="b"/>
            <a:pathLst>
              <a:path w="2273935" h="506095">
                <a:moveTo>
                  <a:pt x="2273808" y="0"/>
                </a:moveTo>
                <a:lnTo>
                  <a:pt x="2159508" y="0"/>
                </a:lnTo>
                <a:lnTo>
                  <a:pt x="0" y="0"/>
                </a:lnTo>
                <a:lnTo>
                  <a:pt x="0" y="505968"/>
                </a:lnTo>
                <a:lnTo>
                  <a:pt x="2159508" y="505968"/>
                </a:lnTo>
                <a:lnTo>
                  <a:pt x="2273808" y="505968"/>
                </a:lnTo>
                <a:lnTo>
                  <a:pt x="227380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7785734" cy="608520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Rinderpest.</a:t>
            </a:r>
            <a:endParaRPr sz="36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43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highly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contagious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infectious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notifiable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Sheep.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Goats.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35">
                <a:latin typeface="Times New Roman"/>
                <a:cs typeface="Times New Roman"/>
              </a:rPr>
              <a:t>Wild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cloven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footed.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464</a:t>
            </a:fld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464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090534" cy="588835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virus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incubation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3 to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15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days.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develop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coat.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discharges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nose.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eyes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appear</a:t>
            </a:r>
            <a:r>
              <a:rPr dirty="0" sz="3200" spc="-30">
                <a:latin typeface="Times New Roman"/>
                <a:cs typeface="Times New Roman"/>
              </a:rPr>
              <a:t> watery.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diarrhoea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dysentery.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464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47320"/>
            <a:ext cx="7715884" cy="624205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55600" marR="488950" indent="-342900">
              <a:lnSpc>
                <a:spcPts val="3570"/>
              </a:lnSpc>
              <a:spcBef>
                <a:spcPts val="44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Mucous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membrane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mouth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nose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53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emaciated.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6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grinding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teeth.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650"/>
              </a:lnSpc>
              <a:spcBef>
                <a:spcPts val="969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Death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occurs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5">
                <a:latin typeface="Times New Roman"/>
                <a:cs typeface="Times New Roman"/>
              </a:rPr>
              <a:t>2-10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days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after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incubation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acute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cases.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Control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and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treatment.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35">
                <a:latin typeface="Times New Roman"/>
                <a:cs typeface="Times New Roman"/>
              </a:rPr>
              <a:t>Vaccination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every 6</a:t>
            </a:r>
            <a:r>
              <a:rPr dirty="0" sz="3000" spc="-5">
                <a:latin typeface="Times New Roman"/>
                <a:cs typeface="Times New Roman"/>
              </a:rPr>
              <a:t> months.</a:t>
            </a:r>
            <a:endParaRPr sz="3000">
              <a:latin typeface="Times New Roman"/>
              <a:cs typeface="Times New Roman"/>
            </a:endParaRPr>
          </a:p>
          <a:p>
            <a:pPr marL="355600" marR="64135" indent="-342900">
              <a:lnSpc>
                <a:spcPts val="3360"/>
              </a:lnSpc>
              <a:spcBef>
                <a:spcPts val="994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Quarantine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 be </a:t>
            </a:r>
            <a:r>
              <a:rPr dirty="0" sz="3000" spc="-5">
                <a:latin typeface="Times New Roman"/>
                <a:cs typeface="Times New Roman"/>
              </a:rPr>
              <a:t>applied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case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there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an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outbreak.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All </a:t>
            </a:r>
            <a:r>
              <a:rPr dirty="0" sz="3000" spc="-10">
                <a:latin typeface="Times New Roman"/>
                <a:cs typeface="Times New Roman"/>
              </a:rPr>
              <a:t>affected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must</a:t>
            </a:r>
            <a:r>
              <a:rPr dirty="0" sz="3000">
                <a:latin typeface="Times New Roman"/>
                <a:cs typeface="Times New Roman"/>
              </a:rPr>
              <a:t> be</a:t>
            </a:r>
            <a:r>
              <a:rPr dirty="0" sz="3000" spc="-5">
                <a:latin typeface="Times New Roman"/>
                <a:cs typeface="Times New Roman"/>
              </a:rPr>
              <a:t> killed.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Nurse animals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5">
                <a:latin typeface="Times New Roman"/>
                <a:cs typeface="Times New Roman"/>
              </a:rPr>
              <a:t> disinfectant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wounds.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195071"/>
            <a:ext cx="4333240" cy="463550"/>
          </a:xfrm>
          <a:custGeom>
            <a:avLst/>
            <a:gdLst/>
            <a:ahLst/>
            <a:cxnLst/>
            <a:rect l="l" t="t" r="r" b="b"/>
            <a:pathLst>
              <a:path w="4333240" h="463550">
                <a:moveTo>
                  <a:pt x="4332732" y="0"/>
                </a:moveTo>
                <a:lnTo>
                  <a:pt x="0" y="0"/>
                </a:lnTo>
                <a:lnTo>
                  <a:pt x="0" y="463295"/>
                </a:lnTo>
                <a:lnTo>
                  <a:pt x="4332732" y="463295"/>
                </a:lnTo>
                <a:lnTo>
                  <a:pt x="433273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37465"/>
            <a:ext cx="8375650" cy="6322695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80"/>
              </a:spcBef>
              <a:buSzPct val="96969"/>
              <a:buFont typeface="Wingdings"/>
              <a:buChar char=""/>
              <a:tabLst>
                <a:tab pos="355600" algn="l"/>
              </a:tabLst>
            </a:pPr>
            <a:r>
              <a:rPr dirty="0" sz="3300" b="1">
                <a:latin typeface="Times New Roman"/>
                <a:cs typeface="Times New Roman"/>
              </a:rPr>
              <a:t>Foot</a:t>
            </a:r>
            <a:r>
              <a:rPr dirty="0" sz="3300" spc="-35" b="1">
                <a:latin typeface="Times New Roman"/>
                <a:cs typeface="Times New Roman"/>
              </a:rPr>
              <a:t> </a:t>
            </a:r>
            <a:r>
              <a:rPr dirty="0" sz="3300" spc="-5" b="1">
                <a:latin typeface="Times New Roman"/>
                <a:cs typeface="Times New Roman"/>
              </a:rPr>
              <a:t>and </a:t>
            </a:r>
            <a:r>
              <a:rPr dirty="0" sz="3300" b="1">
                <a:latin typeface="Times New Roman"/>
                <a:cs typeface="Times New Roman"/>
              </a:rPr>
              <a:t>mouth</a:t>
            </a:r>
            <a:r>
              <a:rPr dirty="0" sz="3300" spc="-10" b="1">
                <a:latin typeface="Times New Roman"/>
                <a:cs typeface="Times New Roman"/>
              </a:rPr>
              <a:t> </a:t>
            </a:r>
            <a:r>
              <a:rPr dirty="0" sz="3300" spc="-5" b="1">
                <a:latin typeface="Times New Roman"/>
                <a:cs typeface="Times New Roman"/>
              </a:rPr>
              <a:t>disease.</a:t>
            </a: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ts val="3350"/>
              </a:lnSpc>
              <a:spcBef>
                <a:spcPts val="103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Highly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infectious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contagious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10">
                <a:latin typeface="Times New Roman"/>
                <a:cs typeface="Times New Roman"/>
              </a:rPr>
              <a:t> affects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cloven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Animals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affected.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Cattle.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Sheep.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Goat.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Pigs.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Other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cloven footed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animals.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ts val="3475"/>
              </a:lnSpc>
              <a:spcBef>
                <a:spcPts val="690"/>
              </a:spcBef>
            </a:pPr>
            <a:r>
              <a:rPr dirty="0" sz="3000">
                <a:latin typeface="Symbol"/>
                <a:cs typeface="Symbol"/>
              </a:rPr>
              <a:t></a:t>
            </a:r>
            <a:endParaRPr sz="3000">
              <a:latin typeface="Symbol"/>
              <a:cs typeface="Symbol"/>
            </a:endParaRPr>
          </a:p>
          <a:p>
            <a:pPr marL="355600">
              <a:lnSpc>
                <a:spcPts val="3475"/>
              </a:lnSpc>
            </a:pPr>
            <a:r>
              <a:rPr dirty="0" sz="3000" spc="-5" b="1">
                <a:latin typeface="Times New Roman"/>
                <a:cs typeface="Times New Roman"/>
              </a:rPr>
              <a:t>Causal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organism.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Caused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virus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type</a:t>
            </a:r>
            <a:r>
              <a:rPr dirty="0" sz="3000" spc="-1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A,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181975" cy="578612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20" b="1">
                <a:latin typeface="Times New Roman"/>
                <a:cs typeface="Times New Roman"/>
              </a:rPr>
              <a:t>Transmission.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40">
                <a:latin typeface="Times New Roman"/>
                <a:cs typeface="Times New Roman"/>
              </a:rPr>
              <a:t>Virus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transmitted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contaminated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litter,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feet, garbage, injection needles and </a:t>
            </a:r>
            <a:r>
              <a:rPr dirty="0" sz="3200" spc="-5">
                <a:latin typeface="Times New Roman"/>
                <a:cs typeface="Times New Roman"/>
              </a:rPr>
              <a:t>affected </a:t>
            </a:r>
            <a:r>
              <a:rPr dirty="0" sz="3200">
                <a:latin typeface="Times New Roman"/>
                <a:cs typeface="Times New Roman"/>
              </a:rPr>
              <a:t> saliva.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20">
                <a:latin typeface="Times New Roman"/>
                <a:cs typeface="Times New Roman"/>
              </a:rPr>
              <a:t>Fever,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dullness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 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appetite.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Blisters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wounds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mouth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feet.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Profuse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continuous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salivation.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Lameness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wounds.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693659" cy="522541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Emaciation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drop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Smacking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mouth.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35">
                <a:latin typeface="Times New Roman"/>
                <a:cs typeface="Times New Roman"/>
              </a:rPr>
              <a:t>Vaccination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every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6 months.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Quarantine.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Slaughtering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affected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80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Disinfection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hooves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stop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spread.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9079"/>
            <a:ext cx="3260090" cy="463550"/>
          </a:xfrm>
          <a:custGeom>
            <a:avLst/>
            <a:gdLst/>
            <a:ahLst/>
            <a:cxnLst/>
            <a:rect l="l" t="t" r="r" b="b"/>
            <a:pathLst>
              <a:path w="3260090" h="463550">
                <a:moveTo>
                  <a:pt x="3259836" y="0"/>
                </a:moveTo>
                <a:lnTo>
                  <a:pt x="0" y="0"/>
                </a:lnTo>
                <a:lnTo>
                  <a:pt x="0" y="463296"/>
                </a:lnTo>
                <a:lnTo>
                  <a:pt x="3259836" y="463296"/>
                </a:lnTo>
                <a:lnTo>
                  <a:pt x="325983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7594"/>
            <a:ext cx="8518525" cy="6069330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20"/>
              </a:spcBef>
              <a:buSzPct val="96969"/>
              <a:buFont typeface="Wingdings"/>
              <a:buChar char=""/>
              <a:tabLst>
                <a:tab pos="355600" algn="l"/>
              </a:tabLst>
            </a:pPr>
            <a:r>
              <a:rPr dirty="0" sz="3300" b="1">
                <a:latin typeface="Times New Roman"/>
                <a:cs typeface="Times New Roman"/>
              </a:rPr>
              <a:t>Newcastle</a:t>
            </a:r>
            <a:r>
              <a:rPr dirty="0" sz="3300" spc="-35" b="1">
                <a:latin typeface="Times New Roman"/>
                <a:cs typeface="Times New Roman"/>
              </a:rPr>
              <a:t> </a:t>
            </a:r>
            <a:r>
              <a:rPr dirty="0" sz="3300" spc="-5" b="1">
                <a:latin typeface="Times New Roman"/>
                <a:cs typeface="Times New Roman"/>
              </a:rPr>
              <a:t>disease.</a:t>
            </a: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85">
                <a:latin typeface="Times New Roman"/>
                <a:cs typeface="Times New Roman"/>
              </a:rPr>
              <a:t>Very</a:t>
            </a:r>
            <a:r>
              <a:rPr dirty="0" sz="3000">
                <a:latin typeface="Times New Roman"/>
                <a:cs typeface="Times New Roman"/>
              </a:rPr>
              <a:t> contagious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infectious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poultry.</a:t>
            </a:r>
            <a:endParaRPr sz="3000">
              <a:latin typeface="Times New Roman"/>
              <a:cs typeface="Times New Roman"/>
            </a:endParaRPr>
          </a:p>
          <a:p>
            <a:pPr marL="355600" marR="725170" indent="-342900">
              <a:lnSpc>
                <a:spcPct val="115100"/>
              </a:lnSpc>
              <a:spcBef>
                <a:spcPts val="8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5">
                <a:latin typeface="Times New Roman"/>
                <a:cs typeface="Times New Roman"/>
              </a:rPr>
              <a:t>notifiable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</a:t>
            </a:r>
            <a:r>
              <a:rPr dirty="0" sz="3000" spc="-5">
                <a:latin typeface="Times New Roman"/>
                <a:cs typeface="Times New Roman"/>
              </a:rPr>
              <a:t> incubation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period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5">
                <a:latin typeface="Times New Roman"/>
                <a:cs typeface="Times New Roman"/>
              </a:rPr>
              <a:t>5-7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days.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Animals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affected.</a:t>
            </a:r>
            <a:endParaRPr sz="3000">
              <a:latin typeface="Times New Roman"/>
              <a:cs typeface="Times New Roman"/>
            </a:endParaRPr>
          </a:p>
          <a:p>
            <a:pPr marL="355600" marR="304800" indent="-342900">
              <a:lnSpc>
                <a:spcPct val="114999"/>
              </a:lnSpc>
              <a:spcBef>
                <a:spcPts val="8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Poultry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especially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age between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3 </a:t>
            </a:r>
            <a:r>
              <a:rPr dirty="0" sz="3000" spc="-5">
                <a:latin typeface="Times New Roman"/>
                <a:cs typeface="Times New Roman"/>
              </a:rPr>
              <a:t>months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1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year.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4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Causal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organisms.</a:t>
            </a:r>
            <a:endParaRPr sz="3000">
              <a:latin typeface="Times New Roman"/>
              <a:cs typeface="Times New Roman"/>
            </a:endParaRPr>
          </a:p>
          <a:p>
            <a:pPr marL="355600" marR="645795" indent="-342900">
              <a:lnSpc>
                <a:spcPct val="114999"/>
              </a:lnSpc>
              <a:spcBef>
                <a:spcPts val="79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-17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notifiable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poultry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>
                <a:latin typeface="Times New Roman"/>
                <a:cs typeface="Times New Roman"/>
              </a:rPr>
              <a:t> caused by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virus.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491855" cy="578612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Birds 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difficulties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breathing.</a:t>
            </a:r>
            <a:r>
              <a:rPr dirty="0" sz="3200" spc="-10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harsh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grating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rasping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sound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breathing.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Beaks remain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wide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open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necks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strained.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dull.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eyes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closed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time.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loose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appetite.</a:t>
            </a:r>
            <a:endParaRPr sz="3200">
              <a:latin typeface="Times New Roman"/>
              <a:cs typeface="Times New Roman"/>
            </a:endParaRPr>
          </a:p>
          <a:p>
            <a:pPr marL="355600" marR="674370" indent="-342900">
              <a:lnSpc>
                <a:spcPct val="114999"/>
              </a:lnSpc>
              <a:spcBef>
                <a:spcPts val="81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nasal </a:t>
            </a:r>
            <a:r>
              <a:rPr dirty="0" sz="3200" spc="-5">
                <a:latin typeface="Times New Roman"/>
                <a:cs typeface="Times New Roman"/>
              </a:rPr>
              <a:t>discharge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forces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shake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heads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clear it.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2525395" cy="451484"/>
          </a:xfrm>
          <a:custGeom>
            <a:avLst/>
            <a:gdLst/>
            <a:ahLst/>
            <a:cxnLst/>
            <a:rect l="l" t="t" r="r" b="b"/>
            <a:pathLst>
              <a:path w="2525395" h="451484">
                <a:moveTo>
                  <a:pt x="2525268" y="0"/>
                </a:moveTo>
                <a:lnTo>
                  <a:pt x="0" y="0"/>
                </a:lnTo>
                <a:lnTo>
                  <a:pt x="0" y="451104"/>
                </a:lnTo>
                <a:lnTo>
                  <a:pt x="2525268" y="451104"/>
                </a:lnTo>
                <a:lnTo>
                  <a:pt x="252526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26339"/>
            <a:ext cx="8007350" cy="170878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3200" spc="-5" b="1">
                <a:latin typeface="Times New Roman"/>
                <a:cs typeface="Times New Roman"/>
              </a:rPr>
              <a:t>a)Creep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feeding.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young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birth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weaning.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" y="1881962"/>
            <a:ext cx="1428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7240" y="1938527"/>
            <a:ext cx="455104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Reasons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creep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feeding.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" y="2370556"/>
            <a:ext cx="445134" cy="226949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75"/>
              </a:spcBef>
            </a:pPr>
            <a:r>
              <a:rPr dirty="0" sz="3200" spc="180">
                <a:latin typeface="Wingdings"/>
                <a:cs typeface="Wingdings"/>
              </a:rPr>
              <a:t>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r>
              <a:rPr dirty="0" sz="3200" spc="180">
                <a:latin typeface="Wingdings"/>
                <a:cs typeface="Wingdings"/>
              </a:rPr>
              <a:t>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r>
              <a:rPr dirty="0" sz="3200" spc="185">
                <a:latin typeface="Wingdings"/>
                <a:cs typeface="Wingdings"/>
              </a:rPr>
              <a:t>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r>
              <a:rPr dirty="0" sz="3200" spc="180">
                <a:latin typeface="Wingdings"/>
                <a:cs typeface="Wingdings"/>
              </a:rPr>
              <a:t>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8252"/>
            <a:ext cx="8413115" cy="6397625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363220" indent="-351155">
              <a:lnSpc>
                <a:spcPct val="100000"/>
              </a:lnSpc>
              <a:spcBef>
                <a:spcPts val="108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Birds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walk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with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staggering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motion.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8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Often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the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birds</a:t>
            </a:r>
            <a:r>
              <a:rPr dirty="0" sz="3100" spc="3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have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their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beaks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and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wings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down.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8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Birds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produce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watery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greenish</a:t>
            </a:r>
            <a:r>
              <a:rPr dirty="0" sz="3100" spc="25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diarrhoea.</a:t>
            </a:r>
            <a:endParaRPr sz="3100">
              <a:latin typeface="Times New Roman"/>
              <a:cs typeface="Times New Roman"/>
            </a:endParaRPr>
          </a:p>
          <a:p>
            <a:pPr marL="363855" indent="-351790">
              <a:lnSpc>
                <a:spcPct val="100000"/>
              </a:lnSpc>
              <a:spcBef>
                <a:spcPts val="1000"/>
              </a:spcBef>
              <a:buSzPct val="96774"/>
              <a:buFont typeface="Wingdings"/>
              <a:buChar char=""/>
              <a:tabLst>
                <a:tab pos="364490" algn="l"/>
              </a:tabLst>
            </a:pPr>
            <a:r>
              <a:rPr dirty="0" sz="3100" spc="-5">
                <a:latin typeface="Times New Roman"/>
                <a:cs typeface="Times New Roman"/>
              </a:rPr>
              <a:t>Eggs</a:t>
            </a:r>
            <a:r>
              <a:rPr dirty="0" sz="3100" spc="-15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laid</a:t>
            </a:r>
            <a:r>
              <a:rPr dirty="0" sz="3100" spc="-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have</a:t>
            </a:r>
            <a:r>
              <a:rPr dirty="0" sz="3100" spc="-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soft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shells.</a:t>
            </a:r>
            <a:endParaRPr sz="31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100" spc="-15" b="1">
                <a:latin typeface="Times New Roman"/>
                <a:cs typeface="Times New Roman"/>
              </a:rPr>
              <a:t>Control</a:t>
            </a:r>
            <a:r>
              <a:rPr dirty="0" sz="3100" b="1">
                <a:latin typeface="Times New Roman"/>
                <a:cs typeface="Times New Roman"/>
              </a:rPr>
              <a:t> </a:t>
            </a:r>
            <a:r>
              <a:rPr dirty="0" sz="3100" spc="-5" b="1">
                <a:latin typeface="Times New Roman"/>
                <a:cs typeface="Times New Roman"/>
              </a:rPr>
              <a:t>and</a:t>
            </a:r>
            <a:r>
              <a:rPr dirty="0" sz="3100" spc="5" b="1">
                <a:latin typeface="Times New Roman"/>
                <a:cs typeface="Times New Roman"/>
              </a:rPr>
              <a:t> </a:t>
            </a:r>
            <a:r>
              <a:rPr dirty="0" sz="3100" spc="-10" b="1">
                <a:latin typeface="Times New Roman"/>
                <a:cs typeface="Times New Roman"/>
              </a:rPr>
              <a:t>treatment.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80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There is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no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treatment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for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Newcastle.</a:t>
            </a:r>
            <a:endParaRPr sz="31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200"/>
              </a:lnSpc>
              <a:spcBef>
                <a:spcPts val="79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Farmers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are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advised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to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kill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the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birds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and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burn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them </a:t>
            </a:r>
            <a:r>
              <a:rPr dirty="0" sz="3100" spc="-76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in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case of an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attack.</a:t>
            </a:r>
            <a:endParaRPr sz="3100">
              <a:latin typeface="Times New Roman"/>
              <a:cs typeface="Times New Roman"/>
            </a:endParaRPr>
          </a:p>
          <a:p>
            <a:pPr marL="355600" marR="463550" indent="-342900">
              <a:lnSpc>
                <a:spcPct val="104800"/>
              </a:lnSpc>
              <a:spcBef>
                <a:spcPts val="810"/>
              </a:spcBef>
              <a:buSzPct val="96774"/>
              <a:buFont typeface="Wingdings"/>
              <a:buChar char=""/>
              <a:tabLst>
                <a:tab pos="364490" algn="l"/>
              </a:tabLst>
            </a:pPr>
            <a:r>
              <a:rPr dirty="0" sz="3100" spc="-35">
                <a:latin typeface="Times New Roman"/>
                <a:cs typeface="Times New Roman"/>
              </a:rPr>
              <a:t>Vaccination</a:t>
            </a:r>
            <a:r>
              <a:rPr dirty="0" sz="3100" spc="-5">
                <a:latin typeface="Times New Roman"/>
                <a:cs typeface="Times New Roman"/>
              </a:rPr>
              <a:t> should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be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done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during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first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6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weeks </a:t>
            </a:r>
            <a:r>
              <a:rPr dirty="0" sz="3100" spc="-76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then</a:t>
            </a:r>
            <a:r>
              <a:rPr dirty="0" sz="3100" spc="-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2 </a:t>
            </a:r>
            <a:r>
              <a:rPr dirty="0" sz="3100">
                <a:latin typeface="Times New Roman"/>
                <a:cs typeface="Times New Roman"/>
              </a:rPr>
              <a:t>to</a:t>
            </a:r>
            <a:r>
              <a:rPr dirty="0" sz="3100" spc="-5">
                <a:latin typeface="Times New Roman"/>
                <a:cs typeface="Times New Roman"/>
              </a:rPr>
              <a:t> 3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months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30">
                <a:latin typeface="Times New Roman"/>
                <a:cs typeface="Times New Roman"/>
              </a:rPr>
              <a:t>later.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980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Quarantine.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1905000" cy="506095"/>
          </a:xfrm>
          <a:custGeom>
            <a:avLst/>
            <a:gdLst/>
            <a:ahLst/>
            <a:cxnLst/>
            <a:rect l="l" t="t" r="r" b="b"/>
            <a:pathLst>
              <a:path w="1905000" h="506095">
                <a:moveTo>
                  <a:pt x="1905000" y="0"/>
                </a:moveTo>
                <a:lnTo>
                  <a:pt x="0" y="0"/>
                </a:lnTo>
                <a:lnTo>
                  <a:pt x="0" y="505968"/>
                </a:lnTo>
                <a:lnTo>
                  <a:pt x="1905000" y="505968"/>
                </a:lnTo>
                <a:lnTo>
                  <a:pt x="190500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7830820" cy="598487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b="1">
                <a:latin typeface="Times New Roman"/>
                <a:cs typeface="Times New Roman"/>
              </a:rPr>
              <a:t>Fowl</a:t>
            </a:r>
            <a:r>
              <a:rPr dirty="0" sz="3600" spc="-4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pox.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6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Chicken.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5">
                <a:latin typeface="Times New Roman"/>
                <a:cs typeface="Times New Roman"/>
              </a:rPr>
              <a:t>Turkeys.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Pigeons.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virus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avian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fox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incubation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3-14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days.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8862"/>
            <a:ext cx="8362315" cy="6019800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Predisposing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factors.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Presence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wounds.</a:t>
            </a:r>
            <a:endParaRPr sz="3000">
              <a:latin typeface="Times New Roman"/>
              <a:cs typeface="Times New Roman"/>
            </a:endParaRPr>
          </a:p>
          <a:p>
            <a:pPr marL="355600" marR="238125" indent="-342900">
              <a:lnSpc>
                <a:spcPct val="105000"/>
              </a:lnSpc>
              <a:spcBef>
                <a:spcPts val="8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Presence of</a:t>
            </a:r>
            <a:r>
              <a:rPr dirty="0" sz="3000" spc="-5">
                <a:latin typeface="Times New Roman"/>
                <a:cs typeface="Times New Roman"/>
              </a:rPr>
              <a:t> mosquitoes,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ticks,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lice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other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biting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insects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 </a:t>
            </a:r>
            <a:r>
              <a:rPr dirty="0" sz="3000" spc="-5">
                <a:latin typeface="Times New Roman"/>
                <a:cs typeface="Times New Roman"/>
              </a:rPr>
              <a:t>spread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disease.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marR="462280" indent="-342900">
              <a:lnSpc>
                <a:spcPct val="105100"/>
              </a:lnSpc>
              <a:spcBef>
                <a:spcPts val="80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Injuries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lesions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observed on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combs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wattles.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5000"/>
              </a:lnSpc>
              <a:spcBef>
                <a:spcPts val="80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Lesions </a:t>
            </a:r>
            <a:r>
              <a:rPr dirty="0" sz="3000">
                <a:latin typeface="Times New Roman"/>
                <a:cs typeface="Times New Roman"/>
              </a:rPr>
              <a:t>may also occur on </a:t>
            </a:r>
            <a:r>
              <a:rPr dirty="0" sz="3000" spc="-5">
                <a:latin typeface="Times New Roman"/>
                <a:cs typeface="Times New Roman"/>
              </a:rPr>
              <a:t>legs, </a:t>
            </a:r>
            <a:r>
              <a:rPr dirty="0" sz="3000">
                <a:latin typeface="Times New Roman"/>
                <a:cs typeface="Times New Roman"/>
              </a:rPr>
              <a:t>vent, feet and under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wings.</a:t>
            </a:r>
            <a:endParaRPr sz="3000">
              <a:latin typeface="Times New Roman"/>
              <a:cs typeface="Times New Roman"/>
            </a:endParaRPr>
          </a:p>
          <a:p>
            <a:pPr marL="355600" marR="1052195" indent="-342900">
              <a:lnSpc>
                <a:spcPct val="105000"/>
              </a:lnSpc>
              <a:spcBef>
                <a:spcPts val="79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Severe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attacks,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birds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appetite,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become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emaciated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5">
                <a:latin typeface="Times New Roman"/>
                <a:cs typeface="Times New Roman"/>
              </a:rPr>
              <a:t>eventually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die.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235950" cy="400177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14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dull.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Bird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emaciated.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appetite.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All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affected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killed.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Healthy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vaccinated.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195071"/>
            <a:ext cx="3206750" cy="463550"/>
          </a:xfrm>
          <a:custGeom>
            <a:avLst/>
            <a:gdLst/>
            <a:ahLst/>
            <a:cxnLst/>
            <a:rect l="l" t="t" r="r" b="b"/>
            <a:pathLst>
              <a:path w="3206750" h="463550">
                <a:moveTo>
                  <a:pt x="3206496" y="0"/>
                </a:moveTo>
                <a:lnTo>
                  <a:pt x="1844040" y="0"/>
                </a:lnTo>
                <a:lnTo>
                  <a:pt x="1740408" y="0"/>
                </a:lnTo>
                <a:lnTo>
                  <a:pt x="0" y="0"/>
                </a:lnTo>
                <a:lnTo>
                  <a:pt x="0" y="463296"/>
                </a:lnTo>
                <a:lnTo>
                  <a:pt x="1740408" y="463296"/>
                </a:lnTo>
                <a:lnTo>
                  <a:pt x="1844040" y="463296"/>
                </a:lnTo>
                <a:lnTo>
                  <a:pt x="3206496" y="463296"/>
                </a:lnTo>
                <a:lnTo>
                  <a:pt x="320649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47523"/>
            <a:ext cx="6550659" cy="598043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00"/>
              </a:spcBef>
              <a:buSzPct val="96969"/>
              <a:buFont typeface="Wingdings"/>
              <a:buChar char=""/>
              <a:tabLst>
                <a:tab pos="355600" algn="l"/>
              </a:tabLst>
            </a:pPr>
            <a:r>
              <a:rPr dirty="0" sz="3300" spc="-10" b="1">
                <a:latin typeface="Times New Roman"/>
                <a:cs typeface="Times New Roman"/>
              </a:rPr>
              <a:t>Gumboro</a:t>
            </a:r>
            <a:r>
              <a:rPr dirty="0" sz="3300" spc="-25" b="1">
                <a:latin typeface="Times New Roman"/>
                <a:cs typeface="Times New Roman"/>
              </a:rPr>
              <a:t> </a:t>
            </a:r>
            <a:r>
              <a:rPr dirty="0" sz="3300" spc="-5" b="1">
                <a:latin typeface="Times New Roman"/>
                <a:cs typeface="Times New Roman"/>
              </a:rPr>
              <a:t>disease.</a:t>
            </a: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4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Also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known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infectious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bursal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Animals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affected</a:t>
            </a:r>
            <a:r>
              <a:rPr dirty="0" sz="3000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Affects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chicken.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5">
                <a:latin typeface="Times New Roman"/>
                <a:cs typeface="Times New Roman"/>
              </a:rPr>
              <a:t>Turkeys.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Pigeons.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Ducks</a:t>
            </a:r>
            <a:r>
              <a:rPr dirty="0" sz="3000" b="1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Causal</a:t>
            </a:r>
            <a:r>
              <a:rPr dirty="0" sz="3000" spc="-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organisms.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Caused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virus</a:t>
            </a:r>
            <a:r>
              <a:rPr dirty="0" sz="3000" spc="-5">
                <a:latin typeface="Times New Roman"/>
                <a:cs typeface="Times New Roman"/>
              </a:rPr>
              <a:t> called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Birna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virus..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Incubation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period.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2-3</a:t>
            </a:r>
            <a:r>
              <a:rPr dirty="0" sz="3000" spc="-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days.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3245"/>
            <a:ext cx="8323580" cy="625411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Decrease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egg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production.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Birds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develop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egg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production.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Loss</a:t>
            </a:r>
            <a:r>
              <a:rPr dirty="0" sz="3000" spc="-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appetite.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10">
                <a:latin typeface="Times New Roman"/>
                <a:cs typeface="Times New Roman"/>
              </a:rPr>
              <a:t>Affected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birds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show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low</a:t>
            </a:r>
            <a:r>
              <a:rPr dirty="0" sz="3000">
                <a:latin typeface="Times New Roman"/>
                <a:cs typeface="Times New Roman"/>
              </a:rPr>
              <a:t> water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intake.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Glands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above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vent (bursa)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become </a:t>
            </a:r>
            <a:r>
              <a:rPr dirty="0" sz="3000" spc="-5">
                <a:latin typeface="Times New Roman"/>
                <a:cs typeface="Times New Roman"/>
              </a:rPr>
              <a:t>swollen.</a:t>
            </a:r>
            <a:endParaRPr sz="3000">
              <a:latin typeface="Times New Roman"/>
              <a:cs typeface="Times New Roman"/>
            </a:endParaRPr>
          </a:p>
          <a:p>
            <a:pPr marL="355600" marR="1043305" indent="-342900">
              <a:lnSpc>
                <a:spcPts val="3360"/>
              </a:lnSpc>
              <a:spcBef>
                <a:spcPts val="994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Death</a:t>
            </a:r>
            <a:r>
              <a:rPr dirty="0" sz="3000" spc="-5">
                <a:latin typeface="Times New Roman"/>
                <a:cs typeface="Times New Roman"/>
              </a:rPr>
              <a:t> rates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increases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weather 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high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25">
                <a:latin typeface="Times New Roman"/>
                <a:cs typeface="Times New Roman"/>
              </a:rPr>
              <a:t>humidity.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Control.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40">
                <a:latin typeface="Times New Roman"/>
                <a:cs typeface="Times New Roman"/>
              </a:rPr>
              <a:t>Vaccinate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birds.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60"/>
              </a:lnSpc>
              <a:spcBef>
                <a:spcPts val="994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Use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vitamins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especially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B12 for</a:t>
            </a:r>
            <a:r>
              <a:rPr dirty="0" sz="3000" spc="-5">
                <a:latin typeface="Times New Roman"/>
                <a:cs typeface="Times New Roman"/>
              </a:rPr>
              <a:t> fast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manufacture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blood.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6" y="265175"/>
            <a:ext cx="3880485" cy="506095"/>
          </a:xfrm>
          <a:custGeom>
            <a:avLst/>
            <a:gdLst/>
            <a:ahLst/>
            <a:cxnLst/>
            <a:rect l="l" t="t" r="r" b="b"/>
            <a:pathLst>
              <a:path w="3880485" h="506095">
                <a:moveTo>
                  <a:pt x="3880104" y="0"/>
                </a:moveTo>
                <a:lnTo>
                  <a:pt x="0" y="0"/>
                </a:lnTo>
                <a:lnTo>
                  <a:pt x="0" y="505968"/>
                </a:lnTo>
                <a:lnTo>
                  <a:pt x="3880104" y="505968"/>
                </a:lnTo>
                <a:lnTo>
                  <a:pt x="388010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416925" cy="4658360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African</a:t>
            </a:r>
            <a:r>
              <a:rPr dirty="0" sz="3600" spc="-1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swine </a:t>
            </a:r>
            <a:r>
              <a:rPr dirty="0" sz="3600" spc="-60" b="1">
                <a:latin typeface="Times New Roman"/>
                <a:cs typeface="Times New Roman"/>
              </a:rPr>
              <a:t>fever.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6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Highly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contagious,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infectious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fatal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domestic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affected.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Affects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 breeds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domesticated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Causal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organism.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Caused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virus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irido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virus.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552055" cy="532765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Rise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40</a:t>
            </a:r>
            <a:r>
              <a:rPr dirty="0" sz="3200" spc="5">
                <a:latin typeface="SimSun"/>
                <a:cs typeface="SimSun"/>
              </a:rPr>
              <a:t>°</a:t>
            </a:r>
            <a:r>
              <a:rPr dirty="0" sz="3200" spc="5">
                <a:latin typeface="Times New Roman"/>
                <a:cs typeface="Times New Roman"/>
              </a:rPr>
              <a:t>C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41</a:t>
            </a:r>
            <a:r>
              <a:rPr dirty="0" sz="3200">
                <a:latin typeface="SimSun"/>
                <a:cs typeface="SimSun"/>
              </a:rPr>
              <a:t>°</a:t>
            </a:r>
            <a:r>
              <a:rPr dirty="0" sz="3200">
                <a:latin typeface="Times New Roman"/>
                <a:cs typeface="Times New Roman"/>
              </a:rPr>
              <a:t>C.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lack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appetite.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depressed.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weak</a:t>
            </a:r>
            <a:r>
              <a:rPr dirty="0" sz="3200" spc="-20">
                <a:latin typeface="Times New Roman"/>
                <a:cs typeface="Times New Roman"/>
              </a:rPr>
              <a:t> generally.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start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coughing.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nasal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discharge.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In serious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cases pigs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start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diarrhoea.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7727315" cy="456247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40">
                <a:latin typeface="Times New Roman"/>
                <a:cs typeface="Times New Roman"/>
              </a:rPr>
              <a:t>Vaccinate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animals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case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outbreak.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Impose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quarantine.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Kill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dispose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affected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consumption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pig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79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Institute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double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fencing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away.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1790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NUTITI</a:t>
            </a:r>
            <a:r>
              <a:rPr dirty="0" sz="3200" spc="5" b="1">
                <a:latin typeface="Times New Roman"/>
                <a:cs typeface="Times New Roman"/>
              </a:rPr>
              <a:t>O</a:t>
            </a:r>
            <a:r>
              <a:rPr dirty="0" sz="3200" b="1">
                <a:latin typeface="Times New Roman"/>
                <a:cs typeface="Times New Roman"/>
              </a:rPr>
              <a:t>NAL</a:t>
            </a:r>
            <a:r>
              <a:rPr dirty="0" sz="3200" spc="-1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</a:t>
            </a:r>
            <a:r>
              <a:rPr dirty="0" sz="3200" spc="-10" b="1">
                <a:latin typeface="Times New Roman"/>
                <a:cs typeface="Times New Roman"/>
              </a:rPr>
              <a:t>S</a:t>
            </a:r>
            <a:r>
              <a:rPr dirty="0" sz="3200" b="1">
                <a:latin typeface="Times New Roman"/>
                <a:cs typeface="Times New Roman"/>
              </a:rPr>
              <a:t>ORDE</a:t>
            </a:r>
            <a:r>
              <a:rPr dirty="0" sz="3200" spc="5" b="1">
                <a:latin typeface="Times New Roman"/>
                <a:cs typeface="Times New Roman"/>
              </a:rPr>
              <a:t>R</a:t>
            </a:r>
            <a:r>
              <a:rPr dirty="0" sz="3200" b="1">
                <a:latin typeface="Times New Roman"/>
                <a:cs typeface="Times New Roman"/>
              </a:rPr>
              <a:t>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4276" y="926591"/>
            <a:ext cx="2115820" cy="506095"/>
          </a:xfrm>
          <a:custGeom>
            <a:avLst/>
            <a:gdLst/>
            <a:ahLst/>
            <a:cxnLst/>
            <a:rect l="l" t="t" r="r" b="b"/>
            <a:pathLst>
              <a:path w="2115820" h="506094">
                <a:moveTo>
                  <a:pt x="2115312" y="0"/>
                </a:moveTo>
                <a:lnTo>
                  <a:pt x="0" y="0"/>
                </a:lnTo>
                <a:lnTo>
                  <a:pt x="0" y="505967"/>
                </a:lnTo>
                <a:lnTo>
                  <a:pt x="2115312" y="505967"/>
                </a:lnTo>
                <a:lnTo>
                  <a:pt x="211531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660082"/>
            <a:ext cx="6353810" cy="3435985"/>
          </a:xfrm>
          <a:prstGeom prst="rect">
            <a:avLst/>
          </a:prstGeom>
        </p:spPr>
        <p:txBody>
          <a:bodyPr wrap="square" lIns="0" tIns="21653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170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Milk</a:t>
            </a:r>
            <a:r>
              <a:rPr dirty="0" sz="3600" spc="-25" b="1">
                <a:latin typeface="Times New Roman"/>
                <a:cs typeface="Times New Roman"/>
              </a:rPr>
              <a:t> </a:t>
            </a:r>
            <a:r>
              <a:rPr dirty="0" sz="3600" spc="-60" b="1">
                <a:latin typeface="Times New Roman"/>
                <a:cs typeface="Times New Roman"/>
              </a:rPr>
              <a:t>fever.</a:t>
            </a:r>
            <a:endParaRPr sz="36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43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Non-infectious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disorder.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8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Animals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affected.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Cows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recently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calved.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70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Goats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similar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conditions.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0040" y="164084"/>
            <a:ext cx="3397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Wingdings"/>
                <a:cs typeface="Wingdings"/>
              </a:rPr>
              <a:t></a:t>
            </a:r>
            <a:endParaRPr sz="3000">
              <a:latin typeface="Wingdings"/>
              <a:cs typeface="Wingding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7931"/>
            <a:ext cx="633222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Parasites</a:t>
            </a:r>
            <a:r>
              <a:rPr dirty="0" sz="3000" spc="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and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disease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10" b="1">
                <a:latin typeface="Times New Roman"/>
                <a:cs typeface="Times New Roman"/>
              </a:rPr>
              <a:t>control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practices.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644093"/>
            <a:ext cx="31750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0" spc="-5" b="1">
                <a:latin typeface="Times New Roman"/>
                <a:cs typeface="Times New Roman"/>
              </a:rPr>
              <a:t>a)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697991"/>
            <a:ext cx="200723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275" b="1">
                <a:latin typeface="Times New Roman"/>
                <a:cs typeface="Times New Roman"/>
              </a:rPr>
              <a:t>V</a:t>
            </a:r>
            <a:r>
              <a:rPr dirty="0" sz="3000" b="1">
                <a:latin typeface="Times New Roman"/>
                <a:cs typeface="Times New Roman"/>
              </a:rPr>
              <a:t>acc</a:t>
            </a:r>
            <a:r>
              <a:rPr dirty="0" sz="3000" spc="-10" b="1">
                <a:latin typeface="Times New Roman"/>
                <a:cs typeface="Times New Roman"/>
              </a:rPr>
              <a:t>i</a:t>
            </a:r>
            <a:r>
              <a:rPr dirty="0" sz="3000" b="1">
                <a:latin typeface="Times New Roman"/>
                <a:cs typeface="Times New Roman"/>
              </a:rPr>
              <a:t>nat</a:t>
            </a:r>
            <a:r>
              <a:rPr dirty="0" sz="3000" spc="-15" b="1">
                <a:latin typeface="Times New Roman"/>
                <a:cs typeface="Times New Roman"/>
              </a:rPr>
              <a:t>i</a:t>
            </a:r>
            <a:r>
              <a:rPr dirty="0" sz="3000" b="1">
                <a:latin typeface="Times New Roman"/>
                <a:cs typeface="Times New Roman"/>
              </a:rPr>
              <a:t>on</a:t>
            </a:r>
            <a:r>
              <a:rPr dirty="0" sz="3000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124458"/>
            <a:ext cx="8023859" cy="144335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55600" marR="5080" indent="-342900">
              <a:lnSpc>
                <a:spcPts val="3779"/>
              </a:lnSpc>
              <a:spcBef>
                <a:spcPts val="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Refers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process</a:t>
            </a:r>
            <a:r>
              <a:rPr dirty="0" sz="3000">
                <a:latin typeface="Times New Roman"/>
                <a:cs typeface="Times New Roman"/>
              </a:rPr>
              <a:t> of </a:t>
            </a:r>
            <a:r>
              <a:rPr dirty="0" sz="3000" spc="-5">
                <a:latin typeface="Times New Roman"/>
                <a:cs typeface="Times New Roman"/>
              </a:rPr>
              <a:t>introducing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active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organisms</a:t>
            </a:r>
            <a:r>
              <a:rPr dirty="0" sz="3000">
                <a:latin typeface="Times New Roman"/>
                <a:cs typeface="Times New Roman"/>
              </a:rPr>
              <a:t> reduced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strength</a:t>
            </a:r>
            <a:r>
              <a:rPr dirty="0" sz="3000">
                <a:latin typeface="Times New Roman"/>
                <a:cs typeface="Times New Roman"/>
              </a:rPr>
              <a:t> or </a:t>
            </a:r>
            <a:r>
              <a:rPr dirty="0" sz="3000" spc="-5">
                <a:latin typeface="Times New Roman"/>
                <a:cs typeface="Times New Roman"/>
              </a:rPr>
              <a:t>virulent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into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</a:t>
            </a:r>
            <a:endParaRPr sz="30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25"/>
              </a:spcBef>
            </a:pPr>
            <a:r>
              <a:rPr dirty="0" sz="3000" spc="-25">
                <a:latin typeface="Times New Roman"/>
                <a:cs typeface="Times New Roman"/>
              </a:rPr>
              <a:t>animal’s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40">
                <a:latin typeface="Times New Roman"/>
                <a:cs typeface="Times New Roman"/>
              </a:rPr>
              <a:t>body.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045078"/>
            <a:ext cx="2006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Symbol"/>
                <a:cs typeface="Symbol"/>
              </a:rPr>
              <a:t></a:t>
            </a:r>
            <a:endParaRPr sz="30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940" y="3098292"/>
            <a:ext cx="811403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35" b="1">
                <a:latin typeface="Times New Roman"/>
                <a:cs typeface="Times New Roman"/>
              </a:rPr>
              <a:t>Vaccines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15" b="1">
                <a:latin typeface="Times New Roman"/>
                <a:cs typeface="Times New Roman"/>
              </a:rPr>
              <a:t>are</a:t>
            </a:r>
            <a:r>
              <a:rPr dirty="0" sz="3000" spc="-5" b="1">
                <a:latin typeface="Times New Roman"/>
                <a:cs typeface="Times New Roman"/>
              </a:rPr>
              <a:t> administered/given</a:t>
            </a:r>
            <a:r>
              <a:rPr dirty="0" sz="3000" spc="3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to</a:t>
            </a:r>
            <a:r>
              <a:rPr dirty="0" sz="3000" spc="-5" b="1">
                <a:latin typeface="Times New Roman"/>
                <a:cs typeface="Times New Roman"/>
              </a:rPr>
              <a:t> animals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the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940" y="3578352"/>
            <a:ext cx="254254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spc="-5" b="1">
                <a:latin typeface="Times New Roman"/>
                <a:cs typeface="Times New Roman"/>
              </a:rPr>
              <a:t>following</a:t>
            </a:r>
            <a:r>
              <a:rPr dirty="0" sz="3000" spc="-3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ways: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340" y="3982592"/>
            <a:ext cx="5262245" cy="194627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injection.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Orally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mouth.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inhalation,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through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nose.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Through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cloaca.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3245"/>
            <a:ext cx="8323580" cy="615188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Symptoms.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Dullness.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Muscular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twitching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causing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treble.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Staggering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as the</a:t>
            </a:r>
            <a:r>
              <a:rPr dirty="0" sz="3000" spc="-5">
                <a:latin typeface="Times New Roman"/>
                <a:cs typeface="Times New Roman"/>
              </a:rPr>
              <a:t> animal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moves.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falls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down 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become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unconscious.</a:t>
            </a:r>
            <a:endParaRPr sz="3000">
              <a:latin typeface="Times New Roman"/>
              <a:cs typeface="Times New Roman"/>
            </a:endParaRPr>
          </a:p>
          <a:p>
            <a:pPr marL="355600" marR="369570" indent="-342900">
              <a:lnSpc>
                <a:spcPts val="3350"/>
              </a:lnSpc>
              <a:spcBef>
                <a:spcPts val="10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Animals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down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its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side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whole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body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stiffens.</a:t>
            </a:r>
            <a:endParaRPr sz="3000">
              <a:latin typeface="Times New Roman"/>
              <a:cs typeface="Times New Roman"/>
            </a:endParaRPr>
          </a:p>
          <a:p>
            <a:pPr marL="355600" marR="260985" indent="-342900">
              <a:lnSpc>
                <a:spcPts val="3360"/>
              </a:lnSpc>
              <a:spcBef>
                <a:spcPts val="92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Body </a:t>
            </a:r>
            <a:r>
              <a:rPr dirty="0" sz="3000" spc="-5">
                <a:latin typeface="Times New Roman"/>
                <a:cs typeface="Times New Roman"/>
              </a:rPr>
              <a:t>functions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like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urination,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defecation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milk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secretion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stops.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Sudden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death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treated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immediately.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50"/>
              </a:lnSpc>
              <a:spcBef>
                <a:spcPts val="1015"/>
              </a:spcBef>
              <a:buSzPct val="96666"/>
              <a:buFont typeface="Wingdings"/>
              <a:buChar char="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Complete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loss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appetite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i.e.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anima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</a:t>
            </a:r>
            <a:r>
              <a:rPr dirty="0" sz="3000" spc="-5">
                <a:latin typeface="Times New Roman"/>
                <a:cs typeface="Times New Roman"/>
              </a:rPr>
              <a:t>all</a:t>
            </a:r>
            <a:r>
              <a:rPr dirty="0" sz="3000" spc="-5" b="1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24231"/>
            <a:ext cx="8289290" cy="3798570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Control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80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 spc="-10">
                <a:latin typeface="Times New Roman"/>
                <a:cs typeface="Times New Roman"/>
              </a:rPr>
              <a:t>Treatment-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given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intravenous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injection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soluble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calcium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salt.</a:t>
            </a:r>
            <a:endParaRPr sz="3200">
              <a:latin typeface="Times New Roman"/>
              <a:cs typeface="Times New Roman"/>
            </a:endParaRPr>
          </a:p>
          <a:p>
            <a:pPr marL="355600" marR="237490" indent="-342900">
              <a:lnSpc>
                <a:spcPct val="114999"/>
              </a:lnSpc>
              <a:spcBef>
                <a:spcPts val="79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Nursing </a:t>
            </a:r>
            <a:r>
              <a:rPr dirty="0" sz="3200" spc="5">
                <a:latin typeface="Times New Roman"/>
                <a:cs typeface="Times New Roman"/>
              </a:rPr>
              <a:t>care- </a:t>
            </a:r>
            <a:r>
              <a:rPr dirty="0" sz="3200">
                <a:latin typeface="Times New Roman"/>
                <a:cs typeface="Times New Roman"/>
              </a:rPr>
              <a:t>animal should be kept in a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comfortable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position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i.e.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resting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its sternum.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1385"/>
              </a:spcBef>
              <a:buSzPct val="96875"/>
              <a:buFont typeface="Wingdings"/>
              <a:buChar char="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Prevention-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19456"/>
            <a:ext cx="896619" cy="436245"/>
          </a:xfrm>
          <a:custGeom>
            <a:avLst/>
            <a:gdLst/>
            <a:ahLst/>
            <a:cxnLst/>
            <a:rect l="l" t="t" r="r" b="b"/>
            <a:pathLst>
              <a:path w="896619" h="436245">
                <a:moveTo>
                  <a:pt x="896112" y="0"/>
                </a:moveTo>
                <a:lnTo>
                  <a:pt x="0" y="0"/>
                </a:lnTo>
                <a:lnTo>
                  <a:pt x="0" y="435864"/>
                </a:lnTo>
                <a:lnTo>
                  <a:pt x="896112" y="435864"/>
                </a:lnTo>
                <a:lnTo>
                  <a:pt x="896112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6302"/>
            <a:ext cx="8470265" cy="6116955"/>
          </a:xfrm>
          <a:prstGeom prst="rect">
            <a:avLst/>
          </a:prstGeom>
        </p:spPr>
        <p:txBody>
          <a:bodyPr wrap="square" lIns="0" tIns="16002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6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 sz="3100" spc="-5" b="1">
                <a:latin typeface="Times New Roman"/>
                <a:cs typeface="Times New Roman"/>
              </a:rPr>
              <a:t>Bloat</a:t>
            </a:r>
            <a:r>
              <a:rPr dirty="0" sz="2700" spc="-5" b="1"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  <a:p>
            <a:pPr marL="355600" marR="623570" indent="-342900">
              <a:lnSpc>
                <a:spcPct val="104800"/>
              </a:lnSpc>
              <a:spcBef>
                <a:spcPts val="85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Accumulation </a:t>
            </a:r>
            <a:r>
              <a:rPr dirty="0" sz="2700">
                <a:latin typeface="Times New Roman"/>
                <a:cs typeface="Times New Roman"/>
              </a:rPr>
              <a:t>of gases due to </a:t>
            </a:r>
            <a:r>
              <a:rPr dirty="0" sz="2700" spc="-5">
                <a:latin typeface="Times New Roman"/>
                <a:cs typeface="Times New Roman"/>
              </a:rPr>
              <a:t>food fermentation </a:t>
            </a:r>
            <a:r>
              <a:rPr dirty="0" sz="2700">
                <a:latin typeface="Times New Roman"/>
                <a:cs typeface="Times New Roman"/>
              </a:rPr>
              <a:t>in the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rumen.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spc="-5" b="1">
                <a:latin typeface="Times New Roman"/>
                <a:cs typeface="Times New Roman"/>
              </a:rPr>
              <a:t>Animals</a:t>
            </a:r>
            <a:r>
              <a:rPr dirty="0" sz="2700" spc="-4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affected.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7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Mainly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ruminants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such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as </a:t>
            </a:r>
            <a:r>
              <a:rPr dirty="0" sz="2700">
                <a:latin typeface="Times New Roman"/>
                <a:cs typeface="Times New Roman"/>
              </a:rPr>
              <a:t>cattle,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sheep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goat.</a:t>
            </a:r>
            <a:endParaRPr sz="27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2700" b="1">
                <a:latin typeface="Times New Roman"/>
                <a:cs typeface="Times New Roman"/>
              </a:rPr>
              <a:t>Causal</a:t>
            </a:r>
            <a:r>
              <a:rPr dirty="0" sz="2700" spc="-50" b="1">
                <a:latin typeface="Times New Roman"/>
                <a:cs typeface="Times New Roman"/>
              </a:rPr>
              <a:t> </a:t>
            </a:r>
            <a:r>
              <a:rPr dirty="0" sz="2700" b="1">
                <a:latin typeface="Times New Roman"/>
                <a:cs typeface="Times New Roman"/>
              </a:rPr>
              <a:t>organism.</a:t>
            </a:r>
            <a:endParaRPr sz="27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4800"/>
              </a:lnSpc>
              <a:spcBef>
                <a:spcPts val="810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Causes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obstruction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oesophagus</a:t>
            </a:r>
            <a:r>
              <a:rPr dirty="0" sz="2700" spc="-4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due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bulky</a:t>
            </a:r>
            <a:r>
              <a:rPr dirty="0" sz="2700" spc="-3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food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particles.</a:t>
            </a:r>
            <a:endParaRPr sz="2700">
              <a:latin typeface="Times New Roman"/>
              <a:cs typeface="Times New Roman"/>
            </a:endParaRPr>
          </a:p>
          <a:p>
            <a:pPr marL="355600" marR="1109980" indent="-342900">
              <a:lnSpc>
                <a:spcPct val="104800"/>
              </a:lnSpc>
              <a:spcBef>
                <a:spcPts val="81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 spc="-5">
                <a:latin typeface="Times New Roman"/>
                <a:cs typeface="Times New Roman"/>
              </a:rPr>
              <a:t>Abnormal </a:t>
            </a:r>
            <a:r>
              <a:rPr dirty="0" sz="2700">
                <a:latin typeface="Times New Roman"/>
                <a:cs typeface="Times New Roman"/>
              </a:rPr>
              <a:t>pressure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exerted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oesophagus by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swelling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in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wall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chest.</a:t>
            </a:r>
            <a:endParaRPr sz="2700">
              <a:latin typeface="Times New Roman"/>
              <a:cs typeface="Times New Roman"/>
            </a:endParaRPr>
          </a:p>
          <a:p>
            <a:pPr marL="355600" marR="612775" indent="-342900">
              <a:lnSpc>
                <a:spcPct val="105200"/>
              </a:lnSpc>
              <a:spcBef>
                <a:spcPts val="795"/>
              </a:spcBef>
              <a:buFont typeface="Wingdings"/>
              <a:buChar char=""/>
              <a:tabLst>
                <a:tab pos="355600" algn="l"/>
              </a:tabLst>
            </a:pPr>
            <a:r>
              <a:rPr dirty="0" sz="2700">
                <a:latin typeface="Times New Roman"/>
                <a:cs typeface="Times New Roman"/>
              </a:rPr>
              <a:t>Indigestion-caused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by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accumulation</a:t>
            </a:r>
            <a:r>
              <a:rPr dirty="0" sz="2700" spc="-3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gases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due</a:t>
            </a:r>
            <a:r>
              <a:rPr dirty="0" sz="2700" spc="-2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to </a:t>
            </a:r>
            <a:r>
              <a:rPr dirty="0" sz="2700" spc="-66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paralysis</a:t>
            </a:r>
            <a:r>
              <a:rPr dirty="0" sz="2700" spc="-4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of the </a:t>
            </a:r>
            <a:r>
              <a:rPr dirty="0" sz="2700" spc="-5">
                <a:latin typeface="Times New Roman"/>
                <a:cs typeface="Times New Roman"/>
              </a:rPr>
              <a:t>rumen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and</a:t>
            </a:r>
            <a:r>
              <a:rPr dirty="0" sz="2700" spc="-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the</a:t>
            </a:r>
            <a:r>
              <a:rPr dirty="0" sz="2700" spc="-1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valve</a:t>
            </a:r>
            <a:r>
              <a:rPr dirty="0" sz="2700" spc="-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at </a:t>
            </a:r>
            <a:r>
              <a:rPr dirty="0" sz="2700" spc="-5">
                <a:latin typeface="Times New Roman"/>
                <a:cs typeface="Times New Roman"/>
              </a:rPr>
              <a:t>its</a:t>
            </a:r>
            <a:r>
              <a:rPr dirty="0" sz="2700" spc="-2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entrance.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8130"/>
            <a:ext cx="8300720" cy="6196330"/>
          </a:xfrm>
          <a:prstGeom prst="rect">
            <a:avLst/>
          </a:prstGeom>
        </p:spPr>
        <p:txBody>
          <a:bodyPr wrap="square" lIns="0" tIns="19431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5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Symptoms.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99"/>
              </a:lnSpc>
              <a:spcBef>
                <a:spcPts val="80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Left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aide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of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abdomen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is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excessively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distended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due </a:t>
            </a:r>
            <a:r>
              <a:rPr dirty="0" sz="3100" spc="-76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to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gases.</a:t>
            </a:r>
            <a:endParaRPr sz="3100">
              <a:latin typeface="Times New Roman"/>
              <a:cs typeface="Times New Roman"/>
            </a:endParaRPr>
          </a:p>
          <a:p>
            <a:pPr marL="355600" marR="514350" indent="-342900">
              <a:lnSpc>
                <a:spcPct val="114799"/>
              </a:lnSpc>
              <a:spcBef>
                <a:spcPts val="810"/>
              </a:spcBef>
              <a:buSzPct val="96774"/>
              <a:buFont typeface="Wingdings"/>
              <a:buChar char=""/>
              <a:tabLst>
                <a:tab pos="364490" algn="l"/>
              </a:tabLst>
            </a:pPr>
            <a:r>
              <a:rPr dirty="0" sz="3100" spc="-5">
                <a:latin typeface="Times New Roman"/>
                <a:cs typeface="Times New Roman"/>
              </a:rPr>
              <a:t>Death may</a:t>
            </a:r>
            <a:r>
              <a:rPr dirty="0" sz="3100">
                <a:latin typeface="Times New Roman"/>
                <a:cs typeface="Times New Roman"/>
              </a:rPr>
              <a:t> occur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within hours</a:t>
            </a:r>
            <a:r>
              <a:rPr dirty="0" sz="3100" spc="2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due to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too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much </a:t>
            </a:r>
            <a:r>
              <a:rPr dirty="0" sz="3100" spc="-76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pressure</a:t>
            </a:r>
            <a:r>
              <a:rPr dirty="0" sz="3100" spc="2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on blood vessels.</a:t>
            </a:r>
            <a:endParaRPr sz="31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100" spc="-15" b="1">
                <a:latin typeface="Times New Roman"/>
                <a:cs typeface="Times New Roman"/>
              </a:rPr>
              <a:t>Control</a:t>
            </a:r>
            <a:r>
              <a:rPr dirty="0" sz="3100" spc="5" b="1">
                <a:latin typeface="Times New Roman"/>
                <a:cs typeface="Times New Roman"/>
              </a:rPr>
              <a:t> </a:t>
            </a:r>
            <a:r>
              <a:rPr dirty="0" sz="3100" spc="-5" b="1">
                <a:latin typeface="Times New Roman"/>
                <a:cs typeface="Times New Roman"/>
              </a:rPr>
              <a:t>and </a:t>
            </a:r>
            <a:r>
              <a:rPr dirty="0" sz="3100" spc="-10" b="1">
                <a:latin typeface="Times New Roman"/>
                <a:cs typeface="Times New Roman"/>
              </a:rPr>
              <a:t>treatment.</a:t>
            </a:r>
            <a:endParaRPr sz="3100">
              <a:latin typeface="Times New Roman"/>
              <a:cs typeface="Times New Roman"/>
            </a:endParaRPr>
          </a:p>
          <a:p>
            <a:pPr marL="355600" marR="559435" indent="-342900">
              <a:lnSpc>
                <a:spcPct val="114799"/>
              </a:lnSpc>
              <a:spcBef>
                <a:spcPts val="81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Feed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ruminants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with</a:t>
            </a:r>
            <a:r>
              <a:rPr dirty="0" sz="3100" spc="1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dry</a:t>
            </a:r>
            <a:r>
              <a:rPr dirty="0" sz="310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roughages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during</a:t>
            </a:r>
            <a:r>
              <a:rPr dirty="0" sz="3100" spc="2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wet </a:t>
            </a:r>
            <a:r>
              <a:rPr dirty="0" sz="3100" spc="-76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season.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1360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15">
                <a:latin typeface="Times New Roman"/>
                <a:cs typeface="Times New Roman"/>
              </a:rPr>
              <a:t>Treatment</a:t>
            </a:r>
            <a:r>
              <a:rPr dirty="0" sz="3100" spc="-40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involves:</a:t>
            </a:r>
            <a:endParaRPr sz="3100">
              <a:latin typeface="Times New Roman"/>
              <a:cs typeface="Times New Roman"/>
            </a:endParaRPr>
          </a:p>
          <a:p>
            <a:pPr marL="363220" indent="-351155">
              <a:lnSpc>
                <a:spcPct val="100000"/>
              </a:lnSpc>
              <a:spcBef>
                <a:spcPts val="1355"/>
              </a:spcBef>
              <a:buSzPct val="96774"/>
              <a:buFont typeface="Wingdings"/>
              <a:buChar char=""/>
              <a:tabLst>
                <a:tab pos="363855" algn="l"/>
              </a:tabLst>
            </a:pPr>
            <a:r>
              <a:rPr dirty="0" sz="3100" spc="-5">
                <a:latin typeface="Times New Roman"/>
                <a:cs typeface="Times New Roman"/>
              </a:rPr>
              <a:t>Manual</a:t>
            </a:r>
            <a:r>
              <a:rPr dirty="0" sz="3100">
                <a:latin typeface="Times New Roman"/>
                <a:cs typeface="Times New Roman"/>
              </a:rPr>
              <a:t> means-</a:t>
            </a:r>
            <a:r>
              <a:rPr dirty="0" sz="3100" spc="15">
                <a:latin typeface="Times New Roman"/>
                <a:cs typeface="Times New Roman"/>
              </a:rPr>
              <a:t> </a:t>
            </a:r>
            <a:r>
              <a:rPr dirty="0" sz="3100" spc="-5">
                <a:latin typeface="Times New Roman"/>
                <a:cs typeface="Times New Roman"/>
              </a:rPr>
              <a:t>exercising the</a:t>
            </a:r>
            <a:r>
              <a:rPr dirty="0" sz="3100" spc="5">
                <a:latin typeface="Times New Roman"/>
                <a:cs typeface="Times New Roman"/>
              </a:rPr>
              <a:t> </a:t>
            </a:r>
            <a:r>
              <a:rPr dirty="0" sz="3100">
                <a:latin typeface="Times New Roman"/>
                <a:cs typeface="Times New Roman"/>
              </a:rPr>
              <a:t>animal.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483600" cy="4117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17830" indent="-342900">
              <a:lnSpc>
                <a:spcPct val="114999"/>
              </a:lnSpc>
              <a:spcBef>
                <a:spcPts val="10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10">
                <a:latin typeface="Times New Roman"/>
                <a:cs typeface="Times New Roman"/>
              </a:rPr>
              <a:t>Surgical </a:t>
            </a:r>
            <a:r>
              <a:rPr dirty="0" sz="3600">
                <a:latin typeface="Times New Roman"/>
                <a:cs typeface="Times New Roman"/>
              </a:rPr>
              <a:t>means- </a:t>
            </a:r>
            <a:r>
              <a:rPr dirty="0" sz="3600" spc="-5">
                <a:latin typeface="Times New Roman"/>
                <a:cs typeface="Times New Roman"/>
              </a:rPr>
              <a:t>eject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excess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gases</a:t>
            </a:r>
            <a:r>
              <a:rPr dirty="0" sz="3600">
                <a:latin typeface="Times New Roman"/>
                <a:cs typeface="Times New Roman"/>
              </a:rPr>
              <a:t> by </a:t>
            </a:r>
            <a:r>
              <a:rPr dirty="0" sz="3600" spc="-5">
                <a:latin typeface="Times New Roman"/>
                <a:cs typeface="Times New Roman"/>
              </a:rPr>
              <a:t>use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trocar and </a:t>
            </a:r>
            <a:r>
              <a:rPr dirty="0" sz="3600" spc="-5">
                <a:latin typeface="Times New Roman"/>
                <a:cs typeface="Times New Roman"/>
              </a:rPr>
              <a:t>canula.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5100"/>
              </a:lnSpc>
              <a:spcBef>
                <a:spcPts val="79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>
                <a:latin typeface="Times New Roman"/>
                <a:cs typeface="Times New Roman"/>
              </a:rPr>
              <a:t>Drenching of the </a:t>
            </a:r>
            <a:r>
              <a:rPr dirty="0" sz="3600" spc="-5">
                <a:latin typeface="Times New Roman"/>
                <a:cs typeface="Times New Roman"/>
              </a:rPr>
              <a:t>animals </a:t>
            </a:r>
            <a:r>
              <a:rPr dirty="0" sz="3600">
                <a:latin typeface="Times New Roman"/>
                <a:cs typeface="Times New Roman"/>
              </a:rPr>
              <a:t>using </a:t>
            </a:r>
            <a:r>
              <a:rPr dirty="0" sz="3600" spc="-5">
                <a:latin typeface="Times New Roman"/>
                <a:cs typeface="Times New Roman"/>
              </a:rPr>
              <a:t>suitable oils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such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turpentine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mixed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with </a:t>
            </a:r>
            <a:r>
              <a:rPr dirty="0" sz="3600" spc="-5">
                <a:latin typeface="Times New Roman"/>
                <a:cs typeface="Times New Roman"/>
              </a:rPr>
              <a:t>vegetable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oil.</a:t>
            </a:r>
            <a:endParaRPr sz="3600">
              <a:latin typeface="Times New Roman"/>
              <a:cs typeface="Times New Roman"/>
            </a:endParaRPr>
          </a:p>
          <a:p>
            <a:pPr marL="421005" indent="-408940">
              <a:lnSpc>
                <a:spcPct val="100000"/>
              </a:lnSpc>
              <a:spcBef>
                <a:spcPts val="1450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5">
                <a:latin typeface="Times New Roman"/>
                <a:cs typeface="Times New Roman"/>
              </a:rPr>
              <a:t>Administering </a:t>
            </a:r>
            <a:r>
              <a:rPr dirty="0" sz="3600">
                <a:latin typeface="Times New Roman"/>
                <a:cs typeface="Times New Roman"/>
              </a:rPr>
              <a:t>epson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salt.</a:t>
            </a:r>
            <a:endParaRPr sz="3600">
              <a:latin typeface="Times New Roman"/>
              <a:cs typeface="Times New Roman"/>
            </a:endParaRPr>
          </a:p>
          <a:p>
            <a:pPr marL="421005" indent="-408940">
              <a:lnSpc>
                <a:spcPct val="100000"/>
              </a:lnSpc>
              <a:spcBef>
                <a:spcPts val="1455"/>
              </a:spcBef>
              <a:buSzPct val="97222"/>
              <a:buFont typeface="Wingdings"/>
              <a:buChar char=""/>
              <a:tabLst>
                <a:tab pos="421640" algn="l"/>
              </a:tabLst>
            </a:pPr>
            <a:r>
              <a:rPr dirty="0" sz="3600" spc="-5">
                <a:latin typeface="Times New Roman"/>
                <a:cs typeface="Times New Roman"/>
              </a:rPr>
              <a:t>Administering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methyl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silicone as</a:t>
            </a:r>
            <a:r>
              <a:rPr dirty="0" sz="3600">
                <a:latin typeface="Times New Roman"/>
                <a:cs typeface="Times New Roman"/>
              </a:rPr>
              <a:t> inject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81000"/>
            <a:ext cx="8077200" cy="5715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470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547522" y="71475"/>
            <a:ext cx="8054975" cy="3537585"/>
          </a:xfrm>
          <a:prstGeom prst="rect">
            <a:avLst/>
          </a:prstGeom>
        </p:spPr>
        <p:txBody>
          <a:bodyPr wrap="square" lIns="0" tIns="110490" rIns="0" bIns="0" rtlCol="0" vert="horz">
            <a:spAutoFit/>
          </a:bodyPr>
          <a:lstStyle/>
          <a:p>
            <a:pPr marL="993775" indent="-343535">
              <a:lnSpc>
                <a:spcPct val="100000"/>
              </a:lnSpc>
              <a:spcBef>
                <a:spcPts val="870"/>
              </a:spcBef>
              <a:buFont typeface="Arial MT"/>
              <a:buChar char="•"/>
              <a:tabLst>
                <a:tab pos="993775" algn="l"/>
                <a:tab pos="994410" algn="l"/>
              </a:tabLst>
            </a:pPr>
            <a:r>
              <a:rPr dirty="0" sz="3200" spc="185">
                <a:latin typeface="Georgia"/>
                <a:cs typeface="Georgia"/>
              </a:rPr>
              <a:t>EXCEPTIONAL</a:t>
            </a:r>
            <a:r>
              <a:rPr dirty="0" sz="3200">
                <a:latin typeface="Georgia"/>
                <a:cs typeface="Georgia"/>
              </a:rPr>
              <a:t> </a:t>
            </a:r>
            <a:r>
              <a:rPr dirty="0" sz="3200" spc="204">
                <a:latin typeface="Georgia"/>
                <a:cs typeface="Georgia"/>
              </a:rPr>
              <a:t>SERVICES</a:t>
            </a:r>
            <a:r>
              <a:rPr dirty="0" sz="3200" spc="25">
                <a:latin typeface="Georgia"/>
                <a:cs typeface="Georgia"/>
              </a:rPr>
              <a:t> </a:t>
            </a:r>
            <a:r>
              <a:rPr dirty="0" sz="3200" spc="170">
                <a:latin typeface="Georgia"/>
                <a:cs typeface="Georgia"/>
              </a:rPr>
              <a:t>FOR</a:t>
            </a:r>
            <a:endParaRPr sz="3200">
              <a:latin typeface="Georgia"/>
              <a:cs typeface="Georgia"/>
            </a:endParaRPr>
          </a:p>
          <a:p>
            <a:pPr lvl="1" marL="2175510" indent="-343535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2175510" algn="l"/>
                <a:tab pos="2176145" algn="l"/>
              </a:tabLst>
            </a:pPr>
            <a:r>
              <a:rPr dirty="0" sz="3200" spc="190">
                <a:latin typeface="Georgia"/>
                <a:cs typeface="Georgia"/>
              </a:rPr>
              <a:t>PROFFESSIONALS.</a:t>
            </a:r>
            <a:endParaRPr sz="3200">
              <a:latin typeface="Georgia"/>
              <a:cs typeface="Georgia"/>
            </a:endParaRPr>
          </a:p>
          <a:p>
            <a:pPr marL="802005" marR="5080" indent="-789940">
              <a:lnSpc>
                <a:spcPct val="240000"/>
              </a:lnSpc>
            </a:pPr>
            <a:r>
              <a:rPr dirty="0" sz="3200" spc="220">
                <a:latin typeface="Georgia"/>
                <a:cs typeface="Georgia"/>
              </a:rPr>
              <a:t>BEST</a:t>
            </a:r>
            <a:r>
              <a:rPr dirty="0" sz="3200" spc="10">
                <a:latin typeface="Georgia"/>
                <a:cs typeface="Georgia"/>
              </a:rPr>
              <a:t> </a:t>
            </a:r>
            <a:r>
              <a:rPr dirty="0" sz="3200" spc="235">
                <a:latin typeface="Georgia"/>
                <a:cs typeface="Georgia"/>
              </a:rPr>
              <a:t>QUALITY</a:t>
            </a:r>
            <a:r>
              <a:rPr dirty="0" sz="3200" spc="-5">
                <a:latin typeface="Georgia"/>
                <a:cs typeface="Georgia"/>
              </a:rPr>
              <a:t> </a:t>
            </a:r>
            <a:r>
              <a:rPr dirty="0" sz="3200" spc="220">
                <a:latin typeface="Georgia"/>
                <a:cs typeface="Georgia"/>
              </a:rPr>
              <a:t>WORK</a:t>
            </a:r>
            <a:r>
              <a:rPr dirty="0" sz="3200" spc="5">
                <a:latin typeface="Georgia"/>
                <a:cs typeface="Georgia"/>
              </a:rPr>
              <a:t> </a:t>
            </a:r>
            <a:r>
              <a:rPr dirty="0" sz="3200" spc="80">
                <a:latin typeface="Georgia"/>
                <a:cs typeface="Georgia"/>
              </a:rPr>
              <a:t>FROM</a:t>
            </a:r>
            <a:r>
              <a:rPr dirty="0" sz="3200" spc="-5">
                <a:latin typeface="Georgia"/>
                <a:cs typeface="Georgia"/>
              </a:rPr>
              <a:t> </a:t>
            </a:r>
            <a:r>
              <a:rPr dirty="0" sz="3200" spc="305">
                <a:latin typeface="Georgia"/>
                <a:cs typeface="Georgia"/>
              </a:rPr>
              <a:t>VYNTEX </a:t>
            </a:r>
            <a:r>
              <a:rPr dirty="0" sz="3200" spc="-755">
                <a:latin typeface="Georgia"/>
                <a:cs typeface="Georgia"/>
              </a:rPr>
              <a:t> </a:t>
            </a:r>
            <a:r>
              <a:rPr dirty="0" sz="3200" spc="170">
                <a:latin typeface="Georgia"/>
                <a:cs typeface="Georgia"/>
              </a:rPr>
              <a:t>FOR</a:t>
            </a:r>
            <a:r>
              <a:rPr dirty="0" sz="3200" spc="15">
                <a:latin typeface="Georgia"/>
                <a:cs typeface="Georgia"/>
              </a:rPr>
              <a:t> </a:t>
            </a:r>
            <a:r>
              <a:rPr dirty="0" sz="3200" spc="85">
                <a:latin typeface="Georgia"/>
                <a:cs typeface="Georgia"/>
              </a:rPr>
              <a:t>MORE</a:t>
            </a:r>
            <a:r>
              <a:rPr dirty="0" sz="3200" spc="25">
                <a:latin typeface="Georgia"/>
                <a:cs typeface="Georgia"/>
              </a:rPr>
              <a:t> </a:t>
            </a:r>
            <a:r>
              <a:rPr dirty="0" sz="3200" spc="190">
                <a:latin typeface="Georgia"/>
                <a:cs typeface="Georgia"/>
              </a:rPr>
              <a:t>RESOURCES</a:t>
            </a:r>
            <a:r>
              <a:rPr dirty="0" sz="3200" spc="10">
                <a:latin typeface="Georgia"/>
                <a:cs typeface="Georgia"/>
              </a:rPr>
              <a:t> </a:t>
            </a:r>
            <a:r>
              <a:rPr dirty="0" sz="3200" spc="170">
                <a:latin typeface="Georgia"/>
                <a:cs typeface="Georgia"/>
              </a:rPr>
              <a:t>VISIT: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9086" y="4338066"/>
            <a:ext cx="740854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135" b="1">
                <a:solidFill>
                  <a:srgbClr val="0000CC"/>
                </a:solidFill>
                <a:latin typeface="Georgia"/>
                <a:cs typeface="Georgia"/>
                <a:hlinkClick r:id="rId2"/>
              </a:rPr>
              <a:t>www.vyntex.co.ke</a:t>
            </a:r>
            <a:endParaRPr sz="6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256270" cy="619633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35" b="1">
                <a:latin typeface="Times New Roman"/>
                <a:cs typeface="Times New Roman"/>
              </a:rPr>
              <a:t>Vaccines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are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grouped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as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follows:</a:t>
            </a:r>
            <a:endParaRPr sz="3200">
              <a:latin typeface="Times New Roman"/>
              <a:cs typeface="Times New Roman"/>
            </a:endParaRPr>
          </a:p>
          <a:p>
            <a:pPr marL="355600" marR="287655" indent="-342900">
              <a:lnSpc>
                <a:spcPct val="114999"/>
              </a:lnSpc>
              <a:spcBef>
                <a:spcPts val="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Live virulent vaccines- </a:t>
            </a:r>
            <a:r>
              <a:rPr dirty="0" sz="3200">
                <a:latin typeface="Times New Roman"/>
                <a:cs typeface="Times New Roman"/>
              </a:rPr>
              <a:t>are </a:t>
            </a:r>
            <a:r>
              <a:rPr dirty="0" sz="3200" spc="-5">
                <a:latin typeface="Times New Roman"/>
                <a:cs typeface="Times New Roman"/>
              </a:rPr>
              <a:t>living organisms </a:t>
            </a:r>
            <a:r>
              <a:rPr dirty="0" sz="3200">
                <a:latin typeface="Times New Roman"/>
                <a:cs typeface="Times New Roman"/>
              </a:rPr>
              <a:t> capable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causing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an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animal.</a:t>
            </a:r>
            <a:r>
              <a:rPr dirty="0" sz="3200" spc="-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stimulate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antibodies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against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Live attenuated vaccines-</a:t>
            </a:r>
            <a:r>
              <a:rPr dirty="0" sz="3200">
                <a:latin typeface="Times New Roman"/>
                <a:cs typeface="Times New Roman"/>
              </a:rPr>
              <a:t>are disease causing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organisms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whose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ability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reduced.</a:t>
            </a:r>
            <a:endParaRPr sz="3200">
              <a:latin typeface="Times New Roman"/>
              <a:cs typeface="Times New Roman"/>
            </a:endParaRPr>
          </a:p>
          <a:p>
            <a:pPr marL="355600" marR="170815" indent="-342900">
              <a:lnSpc>
                <a:spcPct val="114999"/>
              </a:lnSpc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b="1">
                <a:latin typeface="Times New Roman"/>
                <a:cs typeface="Times New Roman"/>
              </a:rPr>
              <a:t>Killed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dead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vaccines-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organisms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are completely killed by the use of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formaldehyde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phenol.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5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 spc="-35" b="1">
                <a:latin typeface="Times New Roman"/>
                <a:cs typeface="Times New Roman"/>
              </a:rPr>
              <a:t>Toxoids-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toxins.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0"/>
            <a:ext cx="168275" cy="1400810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74421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REPRODUCTION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35" b="1">
                <a:latin typeface="Times New Roman"/>
                <a:cs typeface="Times New Roman"/>
              </a:rPr>
              <a:t>CATTLE.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943355"/>
            <a:ext cx="63080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male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reproductive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system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(Bull)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798"/>
            <a:ext cx="8534400" cy="531495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62559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19456"/>
            <a:ext cx="497459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5" b="1">
                <a:latin typeface="Times New Roman"/>
                <a:cs typeface="Times New Roman"/>
              </a:rPr>
              <a:t>Properties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 good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vaccine.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01370"/>
            <a:ext cx="8146415" cy="51238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5080" indent="-342900">
              <a:lnSpc>
                <a:spcPts val="4029"/>
              </a:lnSpc>
              <a:spcBef>
                <a:spcPts val="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long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life </a:t>
            </a:r>
            <a:r>
              <a:rPr dirty="0" sz="3200" spc="-5">
                <a:latin typeface="Times New Roman"/>
                <a:cs typeface="Times New Roman"/>
              </a:rPr>
              <a:t>i.e.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its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shelf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life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longer.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easy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administer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animal.</a:t>
            </a:r>
            <a:endParaRPr sz="3200">
              <a:latin typeface="Times New Roman"/>
              <a:cs typeface="Times New Roman"/>
            </a:endParaRPr>
          </a:p>
          <a:p>
            <a:pPr marL="355600" marR="377825" indent="-342900">
              <a:lnSpc>
                <a:spcPct val="10500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immunity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5">
                <a:latin typeface="Times New Roman"/>
                <a:cs typeface="Times New Roman"/>
              </a:rPr>
              <a:t>good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natural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immunity.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side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effects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inoculated.</a:t>
            </a:r>
            <a:endParaRPr sz="3200">
              <a:latin typeface="Times New Roman"/>
              <a:cs typeface="Times New Roman"/>
            </a:endParaRPr>
          </a:p>
          <a:p>
            <a:pPr marL="355600" marR="92710" indent="-342900">
              <a:lnSpc>
                <a:spcPct val="10500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compatible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other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given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the animal.</a:t>
            </a:r>
            <a:endParaRPr sz="3200">
              <a:latin typeface="Times New Roman"/>
              <a:cs typeface="Times New Roman"/>
            </a:endParaRPr>
          </a:p>
          <a:p>
            <a:pPr marL="355600" marR="610235" indent="-342900">
              <a:lnSpc>
                <a:spcPct val="105000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single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vaccine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lifelong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immunity.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5233670" cy="451484"/>
          </a:xfrm>
          <a:custGeom>
            <a:avLst/>
            <a:gdLst/>
            <a:ahLst/>
            <a:cxnLst/>
            <a:rect l="l" t="t" r="r" b="b"/>
            <a:pathLst>
              <a:path w="5233670" h="451484">
                <a:moveTo>
                  <a:pt x="5233416" y="0"/>
                </a:moveTo>
                <a:lnTo>
                  <a:pt x="0" y="0"/>
                </a:lnTo>
                <a:lnTo>
                  <a:pt x="0" y="451104"/>
                </a:lnTo>
                <a:lnTo>
                  <a:pt x="5233416" y="451104"/>
                </a:lnTo>
                <a:lnTo>
                  <a:pt x="523341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339455" cy="3644265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Care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handling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vaccines.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45">
                <a:latin typeface="Times New Roman"/>
                <a:cs typeface="Times New Roman"/>
              </a:rPr>
              <a:t>Vaccines </a:t>
            </a:r>
            <a:r>
              <a:rPr dirty="0" sz="3200">
                <a:latin typeface="Times New Roman"/>
                <a:cs typeface="Times New Roman"/>
              </a:rPr>
              <a:t>should be kept under freezing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temperatures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between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20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4 degrees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Celsius.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50">
                <a:latin typeface="Times New Roman"/>
                <a:cs typeface="Times New Roman"/>
              </a:rPr>
              <a:t>Vaccine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equipment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 sterilized.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Correct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dosage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adhered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route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administration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correct.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256031"/>
            <a:ext cx="2498090" cy="451484"/>
          </a:xfrm>
          <a:custGeom>
            <a:avLst/>
            <a:gdLst/>
            <a:ahLst/>
            <a:cxnLst/>
            <a:rect l="l" t="t" r="r" b="b"/>
            <a:pathLst>
              <a:path w="2498090" h="451484">
                <a:moveTo>
                  <a:pt x="2497836" y="0"/>
                </a:moveTo>
                <a:lnTo>
                  <a:pt x="0" y="0"/>
                </a:lnTo>
                <a:lnTo>
                  <a:pt x="0" y="451104"/>
                </a:lnTo>
                <a:lnTo>
                  <a:pt x="2497836" y="451104"/>
                </a:lnTo>
                <a:lnTo>
                  <a:pt x="249783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" y="3375659"/>
            <a:ext cx="3025140" cy="451484"/>
          </a:xfrm>
          <a:custGeom>
            <a:avLst/>
            <a:gdLst/>
            <a:ahLst/>
            <a:cxnLst/>
            <a:rect l="l" t="t" r="r" b="b"/>
            <a:pathLst>
              <a:path w="3025140" h="451485">
                <a:moveTo>
                  <a:pt x="3025140" y="0"/>
                </a:moveTo>
                <a:lnTo>
                  <a:pt x="1376172" y="0"/>
                </a:lnTo>
                <a:lnTo>
                  <a:pt x="0" y="0"/>
                </a:lnTo>
                <a:lnTo>
                  <a:pt x="0" y="451104"/>
                </a:lnTo>
                <a:lnTo>
                  <a:pt x="1376172" y="451104"/>
                </a:lnTo>
                <a:lnTo>
                  <a:pt x="3025140" y="451104"/>
                </a:lnTo>
                <a:lnTo>
                  <a:pt x="302514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126339"/>
            <a:ext cx="8517890" cy="539051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3200" b="1">
                <a:latin typeface="Times New Roman"/>
                <a:cs typeface="Times New Roman"/>
              </a:rPr>
              <a:t>b)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Deworming.</a:t>
            </a:r>
            <a:endParaRPr sz="3200">
              <a:latin typeface="Times New Roman"/>
              <a:cs typeface="Times New Roman"/>
            </a:endParaRPr>
          </a:p>
          <a:p>
            <a:pPr marL="355600" marR="975360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Deworming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carried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internal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parasites.</a:t>
            </a:r>
            <a:endParaRPr sz="3200">
              <a:latin typeface="Times New Roman"/>
              <a:cs typeface="Times New Roman"/>
            </a:endParaRPr>
          </a:p>
          <a:p>
            <a:pPr marL="355600" marR="553085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equipment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dosing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gun,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bolus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gun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narrow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necked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bottle.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65"/>
              </a:spcBef>
            </a:pPr>
            <a:r>
              <a:rPr dirty="0" sz="3200" b="1">
                <a:latin typeface="Times New Roman"/>
                <a:cs typeface="Times New Roman"/>
              </a:rPr>
              <a:t>c)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Hoof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trimming.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back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overgrown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hooves.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done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trimming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knife,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hoof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cutter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hoof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rasp.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242934" cy="283083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Reasons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6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hoof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trimming: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facilitate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movement.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14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ram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injuring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ewe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tupping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040" y="3060192"/>
            <a:ext cx="20116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d)</a:t>
            </a:r>
            <a:r>
              <a:rPr dirty="0" sz="3200" spc="-8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Docking.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3492176"/>
            <a:ext cx="5518150" cy="114744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tailing.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removal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tail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dock.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2127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Symbol"/>
                <a:cs typeface="Symbol"/>
              </a:rPr>
              <a:t>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621404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Reasons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docking.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87679"/>
            <a:ext cx="7776845" cy="226949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facilitate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tupping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2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give a good fat distribution throughout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body.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blowfly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infestation.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003931"/>
            <a:ext cx="21272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Symbol"/>
                <a:cs typeface="Symbol"/>
              </a:rPr>
              <a:t>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3060192"/>
            <a:ext cx="44272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Methods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used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docking.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492176"/>
            <a:ext cx="4657725" cy="226949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Elastrator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rubber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Burdizzo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knife.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Knife.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Hot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iron.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0040" y="256031"/>
            <a:ext cx="429196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e)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Dipping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spraying.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687679"/>
            <a:ext cx="8227695" cy="3952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85725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external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ticks,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lice, mites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fleas.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External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suck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some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transmit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diseases.</a:t>
            </a:r>
            <a:endParaRPr sz="3200">
              <a:latin typeface="Times New Roman"/>
              <a:cs typeface="Times New Roman"/>
            </a:endParaRPr>
          </a:p>
          <a:p>
            <a:pPr marL="355600" marR="21717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Plunge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dips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 for</a:t>
            </a:r>
            <a:r>
              <a:rPr dirty="0" sz="3200" spc="-15">
                <a:latin typeface="Times New Roman"/>
                <a:cs typeface="Times New Roman"/>
              </a:rPr>
              <a:t> large </a:t>
            </a:r>
            <a:r>
              <a:rPr dirty="0" sz="3200">
                <a:latin typeface="Times New Roman"/>
                <a:cs typeface="Times New Roman"/>
              </a:rPr>
              <a:t>stocks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like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cattle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whereas spraying is done with appropriate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chemicals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be done.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256031"/>
            <a:ext cx="1728470" cy="451484"/>
          </a:xfrm>
          <a:custGeom>
            <a:avLst/>
            <a:gdLst/>
            <a:ahLst/>
            <a:cxnLst/>
            <a:rect l="l" t="t" r="r" b="b"/>
            <a:pathLst>
              <a:path w="1728470" h="451484">
                <a:moveTo>
                  <a:pt x="1728216" y="0"/>
                </a:moveTo>
                <a:lnTo>
                  <a:pt x="0" y="0"/>
                </a:lnTo>
                <a:lnTo>
                  <a:pt x="0" y="451104"/>
                </a:lnTo>
                <a:lnTo>
                  <a:pt x="1728216" y="451104"/>
                </a:lnTo>
                <a:lnTo>
                  <a:pt x="172821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26339"/>
            <a:ext cx="8329295" cy="451358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3200" b="1">
                <a:latin typeface="Times New Roman"/>
                <a:cs typeface="Times New Roman"/>
              </a:rPr>
              <a:t>f)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Dusting.</a:t>
            </a:r>
            <a:endParaRPr sz="3200">
              <a:latin typeface="Times New Roman"/>
              <a:cs typeface="Times New Roman"/>
            </a:endParaRPr>
          </a:p>
          <a:p>
            <a:pPr marL="355600" marR="807085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application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chemicals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external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chemical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powders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applied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rubbing into the animal skins or applied to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house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usually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confined.</a:t>
            </a:r>
            <a:endParaRPr sz="3200">
              <a:latin typeface="Times New Roman"/>
              <a:cs typeface="Times New Roman"/>
            </a:endParaRPr>
          </a:p>
          <a:p>
            <a:pPr marL="355600" marR="974090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tool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duster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used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spread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chemical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powders</a:t>
            </a:r>
            <a:r>
              <a:rPr dirty="0" sz="3200" spc="-30">
                <a:latin typeface="Times New Roman"/>
                <a:cs typeface="Times New Roman"/>
              </a:rPr>
              <a:t> evenly.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3237230" cy="451484"/>
          </a:xfrm>
          <a:custGeom>
            <a:avLst/>
            <a:gdLst/>
            <a:ahLst/>
            <a:cxnLst/>
            <a:rect l="l" t="t" r="r" b="b"/>
            <a:pathLst>
              <a:path w="3237229" h="451484">
                <a:moveTo>
                  <a:pt x="3236976" y="0"/>
                </a:moveTo>
                <a:lnTo>
                  <a:pt x="1674876" y="0"/>
                </a:lnTo>
                <a:lnTo>
                  <a:pt x="1575816" y="0"/>
                </a:lnTo>
                <a:lnTo>
                  <a:pt x="0" y="0"/>
                </a:lnTo>
                <a:lnTo>
                  <a:pt x="0" y="451104"/>
                </a:lnTo>
                <a:lnTo>
                  <a:pt x="1575816" y="451104"/>
                </a:lnTo>
                <a:lnTo>
                  <a:pt x="1674876" y="451104"/>
                </a:lnTo>
                <a:lnTo>
                  <a:pt x="3236976" y="451104"/>
                </a:lnTo>
                <a:lnTo>
                  <a:pt x="323697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2940" y="943355"/>
            <a:ext cx="4008120" cy="451484"/>
          </a:xfrm>
          <a:custGeom>
            <a:avLst/>
            <a:gdLst/>
            <a:ahLst/>
            <a:cxnLst/>
            <a:rect l="l" t="t" r="r" b="b"/>
            <a:pathLst>
              <a:path w="4008120" h="451484">
                <a:moveTo>
                  <a:pt x="4008120" y="0"/>
                </a:moveTo>
                <a:lnTo>
                  <a:pt x="0" y="0"/>
                </a:lnTo>
                <a:lnTo>
                  <a:pt x="0" y="451103"/>
                </a:lnTo>
                <a:lnTo>
                  <a:pt x="4008120" y="451103"/>
                </a:lnTo>
                <a:lnTo>
                  <a:pt x="400812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0"/>
            <a:ext cx="8455025" cy="4205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083685">
              <a:lnSpc>
                <a:spcPct val="1410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spc="-10" b="1">
                <a:latin typeface="Times New Roman"/>
                <a:cs typeface="Times New Roman"/>
              </a:rPr>
              <a:t>Breeding </a:t>
            </a:r>
            <a:r>
              <a:rPr dirty="0" sz="3200" b="1">
                <a:latin typeface="Times New Roman"/>
                <a:cs typeface="Times New Roman"/>
              </a:rPr>
              <a:t>practices. 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a)Crutching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ringing.</a:t>
            </a:r>
            <a:endParaRPr sz="3200">
              <a:latin typeface="Times New Roman"/>
              <a:cs typeface="Times New Roman"/>
            </a:endParaRPr>
          </a:p>
          <a:p>
            <a:pPr marL="355600" marR="71755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Crutching is the cutting of wool around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external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reproductive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organs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female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sheep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facilitate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prevent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infections.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Ringing is the trimming of wool around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sheath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penis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ram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facilitate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040" y="256031"/>
            <a:ext cx="413321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b)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spc="-45" b="1">
                <a:latin typeface="Times New Roman"/>
                <a:cs typeface="Times New Roman"/>
              </a:rPr>
              <a:t>Tupping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and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serving.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040" y="2499360"/>
            <a:ext cx="2022475" cy="451484"/>
          </a:xfrm>
          <a:custGeom>
            <a:avLst/>
            <a:gdLst/>
            <a:ahLst/>
            <a:cxnLst/>
            <a:rect l="l" t="t" r="r" b="b"/>
            <a:pathLst>
              <a:path w="2022475" h="451485">
                <a:moveTo>
                  <a:pt x="2022348" y="0"/>
                </a:moveTo>
                <a:lnTo>
                  <a:pt x="0" y="0"/>
                </a:lnTo>
                <a:lnTo>
                  <a:pt x="0" y="451103"/>
                </a:lnTo>
                <a:lnTo>
                  <a:pt x="2022348" y="451103"/>
                </a:lnTo>
                <a:lnTo>
                  <a:pt x="202234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687679"/>
            <a:ext cx="8463915" cy="507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1242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5">
                <a:latin typeface="Times New Roman"/>
                <a:cs typeface="Times New Roman"/>
              </a:rPr>
              <a:t>Tupping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refers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act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mating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sheep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goats.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Serving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refers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mating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cattle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pigs.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3200" b="1">
                <a:latin typeface="Times New Roman"/>
                <a:cs typeface="Times New Roman"/>
              </a:rPr>
              <a:t>c)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Raddling.</a:t>
            </a:r>
            <a:endParaRPr sz="3200">
              <a:latin typeface="Times New Roman"/>
              <a:cs typeface="Times New Roman"/>
            </a:endParaRPr>
          </a:p>
          <a:p>
            <a:pPr marL="355600" marR="40386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Raddling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practice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fitting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rams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 chutes which are painted in </a:t>
            </a:r>
            <a:r>
              <a:rPr dirty="0" sz="3200" spc="-5">
                <a:latin typeface="Times New Roman"/>
                <a:cs typeface="Times New Roman"/>
              </a:rPr>
              <a:t>different </a:t>
            </a:r>
            <a:r>
              <a:rPr dirty="0" sz="3200">
                <a:latin typeface="Times New Roman"/>
                <a:cs typeface="Times New Roman"/>
              </a:rPr>
              <a:t> colours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paints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help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identify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ewe 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served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y which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ram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256031"/>
            <a:ext cx="2813685" cy="451484"/>
          </a:xfrm>
          <a:custGeom>
            <a:avLst/>
            <a:gdLst/>
            <a:ahLst/>
            <a:cxnLst/>
            <a:rect l="l" t="t" r="r" b="b"/>
            <a:pathLst>
              <a:path w="2813685" h="451484">
                <a:moveTo>
                  <a:pt x="2813304" y="0"/>
                </a:moveTo>
                <a:lnTo>
                  <a:pt x="0" y="0"/>
                </a:lnTo>
                <a:lnTo>
                  <a:pt x="0" y="451104"/>
                </a:lnTo>
                <a:lnTo>
                  <a:pt x="2813304" y="451104"/>
                </a:lnTo>
                <a:lnTo>
                  <a:pt x="281330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126339"/>
            <a:ext cx="7346950" cy="507492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3200" b="1">
                <a:latin typeface="Times New Roman"/>
                <a:cs typeface="Times New Roman"/>
              </a:rPr>
              <a:t>d)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Identification</a:t>
            </a:r>
            <a:r>
              <a:rPr dirty="0" sz="3200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Identification of animals is important as it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facilitates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carrying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following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practices.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Selection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Diseases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control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treatment.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Feeding.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Record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keeping.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Culling.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540" y="97535"/>
            <a:ext cx="5022850" cy="899160"/>
            <a:chOff x="352540" y="97535"/>
            <a:chExt cx="5022850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540" y="306007"/>
              <a:ext cx="302317" cy="2920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80" y="97535"/>
              <a:ext cx="4963668" cy="899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20" y="646176"/>
              <a:ext cx="4475988" cy="655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126339"/>
            <a:ext cx="8197850" cy="395287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u="heavy" sz="320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It</a:t>
            </a:r>
            <a:r>
              <a:rPr dirty="0" u="heavy" sz="3200" spc="-2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consists</a:t>
            </a:r>
            <a:r>
              <a:rPr dirty="0" u="heavy" sz="3200" spc="-1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1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25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following: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35">
                <a:latin typeface="Times New Roman"/>
                <a:cs typeface="Times New Roman"/>
              </a:rPr>
              <a:t>Testis.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Epididymis.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Sperm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ducts.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Accessory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glands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(seminal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vesicles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prostate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gland.)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Penis.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0040" y="199136"/>
            <a:ext cx="1428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447357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Methods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identification.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886713"/>
            <a:ext cx="214629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latin typeface="Times New Roman"/>
                <a:cs typeface="Times New Roman"/>
              </a:rPr>
              <a:t>i.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1539" y="943355"/>
            <a:ext cx="16637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Br</a:t>
            </a:r>
            <a:r>
              <a:rPr dirty="0" sz="3200" spc="5" b="1">
                <a:latin typeface="Times New Roman"/>
                <a:cs typeface="Times New Roman"/>
              </a:rPr>
              <a:t>a</a:t>
            </a:r>
            <a:r>
              <a:rPr dirty="0" sz="3200" b="1">
                <a:latin typeface="Times New Roman"/>
                <a:cs typeface="Times New Roman"/>
              </a:rPr>
              <a:t>n</a:t>
            </a:r>
            <a:r>
              <a:rPr dirty="0" sz="3200" spc="-10" b="1">
                <a:latin typeface="Times New Roman"/>
                <a:cs typeface="Times New Roman"/>
              </a:rPr>
              <a:t>d</a:t>
            </a:r>
            <a:r>
              <a:rPr dirty="0" sz="3200" b="1">
                <a:latin typeface="Times New Roman"/>
                <a:cs typeface="Times New Roman"/>
              </a:rPr>
              <a:t>ing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374981"/>
            <a:ext cx="8296275" cy="3952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492125" indent="-342900">
              <a:lnSpc>
                <a:spcPct val="115100"/>
              </a:lnSpc>
              <a:spcBef>
                <a:spcPts val="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 is the marking of animals on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skin using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permanent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marks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usually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hot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iron.</a:t>
            </a:r>
            <a:endParaRPr sz="3200">
              <a:latin typeface="Times New Roman"/>
              <a:cs typeface="Times New Roman"/>
            </a:endParaRPr>
          </a:p>
          <a:p>
            <a:pPr marL="355600" marR="445134" indent="-342900">
              <a:lnSpc>
                <a:spcPct val="114999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causes a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lot 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pain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also reduces the quality of the hides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skins.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9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Best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sites 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branding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below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hock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5">
                <a:latin typeface="Times New Roman"/>
                <a:cs typeface="Times New Roman"/>
              </a:rPr>
              <a:t>side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20">
                <a:latin typeface="Times New Roman"/>
                <a:cs typeface="Times New Roman"/>
              </a:rPr>
              <a:t>animal’s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jaws.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0040" y="219456"/>
            <a:ext cx="257111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ii.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Ear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tagging.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674877"/>
            <a:ext cx="7741920" cy="2050414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5080" indent="-342900">
              <a:lnSpc>
                <a:spcPts val="4029"/>
              </a:lnSpc>
              <a:spcBef>
                <a:spcPts val="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plastic 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metal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tags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bearing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numbers or letters are fixed through a hole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perforated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ears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animal.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tags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fixed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tagger.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2779776"/>
            <a:ext cx="285305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Iii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Ear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notching.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235528"/>
            <a:ext cx="8248015" cy="307467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603250" indent="-342900">
              <a:lnSpc>
                <a:spcPts val="4029"/>
              </a:lnSpc>
              <a:spcBef>
                <a:spcPts val="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Ears 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perforated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shapes</a:t>
            </a:r>
            <a:r>
              <a:rPr dirty="0" sz="3200" spc="-5">
                <a:latin typeface="Times New Roman"/>
                <a:cs typeface="Times New Roman"/>
              </a:rPr>
              <a:t> 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positions.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shapes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stands 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certain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value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</a:t>
            </a:r>
            <a:endParaRPr sz="3200">
              <a:latin typeface="Times New Roman"/>
              <a:cs typeface="Times New Roman"/>
            </a:endParaRPr>
          </a:p>
          <a:p>
            <a:pPr marL="355600" marR="187960">
              <a:lnSpc>
                <a:spcPct val="105000"/>
              </a:lnSpc>
            </a:pPr>
            <a:r>
              <a:rPr dirty="0" sz="3200">
                <a:latin typeface="Times New Roman"/>
                <a:cs typeface="Times New Roman"/>
              </a:rPr>
              <a:t>the values represented by the shape are added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together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give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number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identity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427211" y="6465214"/>
            <a:ext cx="1809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0040" y="219456"/>
            <a:ext cx="20675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i</a:t>
            </a:r>
            <a:r>
              <a:rPr dirty="0" sz="3200" spc="-180" b="1">
                <a:latin typeface="Times New Roman"/>
                <a:cs typeface="Times New Roman"/>
              </a:rPr>
              <a:t>v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r>
              <a:rPr dirty="0" sz="3200" spc="-290" b="1">
                <a:latin typeface="Times New Roman"/>
                <a:cs typeface="Times New Roman"/>
              </a:rPr>
              <a:t>T</a:t>
            </a:r>
            <a:r>
              <a:rPr dirty="0" sz="3200" b="1">
                <a:latin typeface="Times New Roman"/>
                <a:cs typeface="Times New Roman"/>
              </a:rPr>
              <a:t>att</a:t>
            </a:r>
            <a:r>
              <a:rPr dirty="0" sz="3200" spc="5" b="1">
                <a:latin typeface="Times New Roman"/>
                <a:cs typeface="Times New Roman"/>
              </a:rPr>
              <a:t>o</a:t>
            </a:r>
            <a:r>
              <a:rPr dirty="0" sz="3200" b="1">
                <a:latin typeface="Times New Roman"/>
                <a:cs typeface="Times New Roman"/>
              </a:rPr>
              <a:t>oi</a:t>
            </a:r>
            <a:r>
              <a:rPr dirty="0" sz="3200" spc="-15" b="1">
                <a:latin typeface="Times New Roman"/>
                <a:cs typeface="Times New Roman"/>
              </a:rPr>
              <a:t>n</a:t>
            </a:r>
            <a:r>
              <a:rPr dirty="0" sz="3200" b="1">
                <a:latin typeface="Times New Roman"/>
                <a:cs typeface="Times New Roman"/>
              </a:rPr>
              <a:t>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674877"/>
            <a:ext cx="8173720" cy="307530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55600" marR="268605" indent="-342900">
              <a:lnSpc>
                <a:spcPts val="4029"/>
              </a:lnSpc>
              <a:spcBef>
                <a:spcPts val="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35">
                <a:latin typeface="Times New Roman"/>
                <a:cs typeface="Times New Roman"/>
              </a:rPr>
              <a:t>Tattoos </a:t>
            </a:r>
            <a:r>
              <a:rPr dirty="0" sz="3200">
                <a:latin typeface="Times New Roman"/>
                <a:cs typeface="Times New Roman"/>
              </a:rPr>
              <a:t>are shapes, numbers or letters that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skin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permanent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dye.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tattooing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machine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tattoos.</a:t>
            </a:r>
            <a:endParaRPr sz="3200">
              <a:latin typeface="Times New Roman"/>
              <a:cs typeface="Times New Roman"/>
            </a:endParaRPr>
          </a:p>
          <a:p>
            <a:pPr marL="355600" marR="83820" indent="-342900">
              <a:lnSpc>
                <a:spcPct val="105000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 spc="-35">
                <a:latin typeface="Times New Roman"/>
                <a:cs typeface="Times New Roman"/>
              </a:rPr>
              <a:t>Tattoos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areas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skin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light coloured such as the </a:t>
            </a:r>
            <a:r>
              <a:rPr dirty="0" sz="3200" spc="-35">
                <a:latin typeface="Times New Roman"/>
                <a:cs typeface="Times New Roman"/>
              </a:rPr>
              <a:t>ear, </a:t>
            </a:r>
            <a:r>
              <a:rPr dirty="0" sz="3200">
                <a:latin typeface="Times New Roman"/>
                <a:cs typeface="Times New Roman"/>
              </a:rPr>
              <a:t>udder or the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muzzle.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3803903"/>
            <a:ext cx="39014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spc="-90" b="1">
                <a:latin typeface="Times New Roman"/>
                <a:cs typeface="Times New Roman"/>
              </a:rPr>
              <a:t>v.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Neck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strap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or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chain.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4259960"/>
            <a:ext cx="7933055" cy="20504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Courier New"/>
                <a:cs typeface="Courier New"/>
              </a:rPr>
              <a:t>o</a:t>
            </a:r>
            <a:r>
              <a:rPr dirty="0" sz="3200" spc="-1145">
                <a:latin typeface="Courier New"/>
                <a:cs typeface="Courier New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this method,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piece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metal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made</a:t>
            </a:r>
            <a:endParaRPr sz="3200">
              <a:latin typeface="Times New Roman"/>
              <a:cs typeface="Times New Roman"/>
            </a:endParaRPr>
          </a:p>
          <a:p>
            <a:pPr marL="355600" marR="160655">
              <a:lnSpc>
                <a:spcPct val="105000"/>
              </a:lnSpc>
              <a:spcBef>
                <a:spcPts val="5"/>
              </a:spcBef>
            </a:pP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shapes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numbers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letters is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hang and suspended around the neck with a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canvas,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leather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strap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chain.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0040" y="219456"/>
            <a:ext cx="23876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e)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Debeaking.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940" y="674877"/>
            <a:ext cx="8228965" cy="2050414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381000" marR="30480" indent="-342900">
              <a:lnSpc>
                <a:spcPts val="4029"/>
              </a:lnSpc>
              <a:spcBef>
                <a:spcPts val="80"/>
              </a:spcBef>
              <a:buFont typeface="Courier New"/>
              <a:buChar char="o"/>
              <a:tabLst>
                <a:tab pos="3810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practice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carried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out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poultry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control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vices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cannibalism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egg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eating.</a:t>
            </a:r>
            <a:endParaRPr sz="3200">
              <a:latin typeface="Times New Roman"/>
              <a:cs typeface="Times New Roman"/>
            </a:endParaRPr>
          </a:p>
          <a:p>
            <a:pPr marL="381000" indent="-342900">
              <a:lnSpc>
                <a:spcPct val="100000"/>
              </a:lnSpc>
              <a:spcBef>
                <a:spcPts val="25"/>
              </a:spcBef>
              <a:buFont typeface="Courier New"/>
              <a:buChar char="o"/>
              <a:tabLst>
                <a:tab pos="381000" algn="l"/>
              </a:tabLst>
            </a:pP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Debeaking,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baseline="25132" sz="3150" spc="22">
                <a:latin typeface="Times New Roman"/>
                <a:cs typeface="Times New Roman"/>
              </a:rPr>
              <a:t>1 </a:t>
            </a:r>
            <a:r>
              <a:rPr dirty="0" sz="3200">
                <a:latin typeface="Times New Roman"/>
                <a:cs typeface="Times New Roman"/>
              </a:rPr>
              <a:t>/</a:t>
            </a:r>
            <a:r>
              <a:rPr dirty="0" baseline="-21164" sz="3150">
                <a:latin typeface="Times New Roman"/>
                <a:cs typeface="Times New Roman"/>
              </a:rPr>
              <a:t>3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upper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beak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cut</a:t>
            </a:r>
            <a:endParaRPr sz="3200">
              <a:latin typeface="Times New Roman"/>
              <a:cs typeface="Times New Roman"/>
            </a:endParaRPr>
          </a:p>
          <a:p>
            <a:pPr marL="381000">
              <a:lnSpc>
                <a:spcPct val="100000"/>
              </a:lnSpc>
              <a:spcBef>
                <a:spcPts val="195"/>
              </a:spcBef>
            </a:pP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debeaker,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knife,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scissors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iron.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" y="2779776"/>
            <a:ext cx="29819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f)</a:t>
            </a:r>
            <a:r>
              <a:rPr dirty="0" sz="3200" spc="-100" b="1">
                <a:latin typeface="Times New Roman"/>
                <a:cs typeface="Times New Roman"/>
              </a:rPr>
              <a:t> </a:t>
            </a:r>
            <a:r>
              <a:rPr dirty="0" sz="3200" spc="-60" b="1">
                <a:latin typeface="Times New Roman"/>
                <a:cs typeface="Times New Roman"/>
              </a:rPr>
              <a:t>Tooth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clipping.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235528"/>
            <a:ext cx="8228330" cy="102616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355600" marR="5080" indent="-342900">
              <a:lnSpc>
                <a:spcPts val="4029"/>
              </a:lnSpc>
              <a:spcBef>
                <a:spcPts val="20"/>
              </a:spcBef>
            </a:pPr>
            <a:r>
              <a:rPr dirty="0" sz="3200">
                <a:latin typeface="Courier New"/>
                <a:cs typeface="Courier New"/>
              </a:rPr>
              <a:t>o</a:t>
            </a:r>
            <a:r>
              <a:rPr dirty="0" sz="3200" spc="-1145">
                <a:latin typeface="Courier New"/>
                <a:cs typeface="Courier New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removal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clipping</a:t>
            </a:r>
            <a:r>
              <a:rPr dirty="0" sz="3200" spc="-20">
                <a:latin typeface="Times New Roman"/>
                <a:cs typeface="Times New Roman"/>
              </a:rPr>
              <a:t> off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needle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teeth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canine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teeth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fangs.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" y="4315967"/>
            <a:ext cx="179705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g.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Culling.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4772101"/>
            <a:ext cx="8245475" cy="153860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355600" marR="5080" indent="-342900">
              <a:lnSpc>
                <a:spcPts val="4029"/>
              </a:lnSpc>
              <a:spcBef>
                <a:spcPts val="20"/>
              </a:spcBef>
            </a:pPr>
            <a:r>
              <a:rPr dirty="0" sz="3200">
                <a:latin typeface="Courier New"/>
                <a:cs typeface="Courier New"/>
              </a:rPr>
              <a:t>o</a:t>
            </a:r>
            <a:r>
              <a:rPr dirty="0" sz="3200" spc="-1145">
                <a:latin typeface="Courier New"/>
                <a:cs typeface="Courier New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unproductive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breeding herd to </a:t>
            </a:r>
            <a:r>
              <a:rPr dirty="0" sz="3200" spc="-5">
                <a:latin typeface="Times New Roman"/>
                <a:cs typeface="Times New Roman"/>
              </a:rPr>
              <a:t>live </a:t>
            </a:r>
            <a:r>
              <a:rPr dirty="0" sz="3200">
                <a:latin typeface="Times New Roman"/>
                <a:cs typeface="Times New Roman"/>
              </a:rPr>
              <a:t>a high quality and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productive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1640" y="202184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65175"/>
            <a:ext cx="547878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" b="1">
                <a:latin typeface="Times New Roman"/>
                <a:cs typeface="Times New Roman"/>
              </a:rPr>
              <a:t>Reasons</a:t>
            </a:r>
            <a:r>
              <a:rPr dirty="0" sz="3600" spc="-20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for</a:t>
            </a:r>
            <a:r>
              <a:rPr dirty="0" sz="3600" spc="-75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culling</a:t>
            </a:r>
            <a:r>
              <a:rPr dirty="0" sz="3600" b="1">
                <a:latin typeface="Times New Roman"/>
                <a:cs typeface="Times New Roman"/>
              </a:rPr>
              <a:t> animals.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77569"/>
            <a:ext cx="7354570" cy="507428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74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Poor</a:t>
            </a:r>
            <a:r>
              <a:rPr dirty="0" sz="3600" spc="-3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health.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65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Age.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65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Poor</a:t>
            </a:r>
            <a:r>
              <a:rPr dirty="0" sz="3600" spc="-4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production.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650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Have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physical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deformities.</a:t>
            </a:r>
            <a:endParaRPr sz="3600">
              <a:latin typeface="Times New Roman"/>
              <a:cs typeface="Times New Roman"/>
            </a:endParaRPr>
          </a:p>
          <a:p>
            <a:pPr marL="372745" indent="-360680">
              <a:lnSpc>
                <a:spcPct val="100000"/>
              </a:lnSpc>
              <a:spcBef>
                <a:spcPts val="650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>
                <a:latin typeface="Times New Roman"/>
                <a:cs typeface="Times New Roman"/>
              </a:rPr>
              <a:t>Poor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mothering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35">
                <a:latin typeface="Times New Roman"/>
                <a:cs typeface="Times New Roman"/>
              </a:rPr>
              <a:t>ability.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64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>
                <a:latin typeface="Times New Roman"/>
                <a:cs typeface="Times New Roman"/>
              </a:rPr>
              <a:t>Have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hereditary </a:t>
            </a:r>
            <a:r>
              <a:rPr dirty="0" sz="3600">
                <a:latin typeface="Times New Roman"/>
                <a:cs typeface="Times New Roman"/>
              </a:rPr>
              <a:t>defects.</a:t>
            </a:r>
            <a:endParaRPr sz="3600">
              <a:latin typeface="Times New Roman"/>
              <a:cs typeface="Times New Roman"/>
            </a:endParaRPr>
          </a:p>
          <a:p>
            <a:pPr marL="372745" indent="-360680">
              <a:lnSpc>
                <a:spcPct val="100000"/>
              </a:lnSpc>
              <a:spcBef>
                <a:spcPts val="655"/>
              </a:spcBef>
              <a:buSzPct val="97222"/>
              <a:buFont typeface="Wingdings"/>
              <a:buChar char=""/>
              <a:tabLst>
                <a:tab pos="373380" algn="l"/>
              </a:tabLst>
            </a:pPr>
            <a:r>
              <a:rPr dirty="0" sz="3600" spc="-13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avoid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inbreeding.</a:t>
            </a:r>
            <a:endParaRPr sz="3600">
              <a:latin typeface="Times New Roman"/>
              <a:cs typeface="Times New Roman"/>
            </a:endParaRPr>
          </a:p>
          <a:p>
            <a:pPr marL="372110" indent="-360045">
              <a:lnSpc>
                <a:spcPct val="100000"/>
              </a:lnSpc>
              <a:spcBef>
                <a:spcPts val="64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sz="3600" spc="-5">
                <a:latin typeface="Times New Roman"/>
                <a:cs typeface="Times New Roman"/>
              </a:rPr>
              <a:t>Incapability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producing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young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ones.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256031"/>
            <a:ext cx="2316480" cy="451484"/>
          </a:xfrm>
          <a:custGeom>
            <a:avLst/>
            <a:gdLst/>
            <a:ahLst/>
            <a:cxnLst/>
            <a:rect l="l" t="t" r="r" b="b"/>
            <a:pathLst>
              <a:path w="2316480" h="451484">
                <a:moveTo>
                  <a:pt x="2316480" y="0"/>
                </a:moveTo>
                <a:lnTo>
                  <a:pt x="0" y="0"/>
                </a:lnTo>
                <a:lnTo>
                  <a:pt x="0" y="451104"/>
                </a:lnTo>
                <a:lnTo>
                  <a:pt x="2316480" y="451104"/>
                </a:lnTo>
                <a:lnTo>
                  <a:pt x="2316480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7714615" cy="1961514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dirty="0" sz="3200" b="1">
                <a:latin typeface="Times New Roman"/>
                <a:cs typeface="Times New Roman"/>
              </a:rPr>
              <a:t>h)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Dehorning.</a:t>
            </a:r>
            <a:endParaRPr sz="32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14999"/>
              </a:lnSpc>
              <a:spcBef>
                <a:spcPts val="10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the removal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horns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horny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136775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940" y="2193035"/>
            <a:ext cx="40284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Reasons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dehorning.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751661"/>
            <a:ext cx="8362315" cy="339090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cattle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inflicting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injuries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other.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14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make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docile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easy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>
                <a:latin typeface="Times New Roman"/>
                <a:cs typeface="Times New Roman"/>
              </a:rPr>
              <a:t> handle.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For easy transportation and feeding-polled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occupy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small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space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in</a:t>
            </a:r>
            <a:r>
              <a:rPr dirty="0" sz="3200">
                <a:latin typeface="Times New Roman"/>
                <a:cs typeface="Times New Roman"/>
              </a:rPr>
              <a:t> transportation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feeding.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destruction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farm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1640" y="202184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65175"/>
            <a:ext cx="443357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" b="1">
                <a:latin typeface="Times New Roman"/>
                <a:cs typeface="Times New Roman"/>
              </a:rPr>
              <a:t>Methods </a:t>
            </a:r>
            <a:r>
              <a:rPr dirty="0" sz="3600" b="1">
                <a:latin typeface="Times New Roman"/>
                <a:cs typeface="Times New Roman"/>
              </a:rPr>
              <a:t>of</a:t>
            </a:r>
            <a:r>
              <a:rPr dirty="0" sz="3600" spc="-5" b="1">
                <a:latin typeface="Times New Roman"/>
                <a:cs typeface="Times New Roman"/>
              </a:rPr>
              <a:t> dehorning.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77569"/>
            <a:ext cx="7364730" cy="38119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Use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caustic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potash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stick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(potassium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hydroxide)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Use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if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disbudding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iron.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Use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dehorning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saw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wire.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Use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rubber</a:t>
            </a:r>
            <a:r>
              <a:rPr dirty="0" sz="3600" spc="-5">
                <a:latin typeface="Times New Roman"/>
                <a:cs typeface="Times New Roman"/>
              </a:rPr>
              <a:t> ring</a:t>
            </a:r>
            <a:r>
              <a:rPr dirty="0" sz="3600">
                <a:latin typeface="Times New Roman"/>
                <a:cs typeface="Times New Roman"/>
              </a:rPr>
              <a:t> 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25">
                <a:latin typeface="Times New Roman"/>
                <a:cs typeface="Times New Roman"/>
              </a:rPr>
              <a:t>elastrator.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4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Use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dehorning</a:t>
            </a:r>
            <a:r>
              <a:rPr dirty="0" sz="3600" spc="-5">
                <a:latin typeface="Times New Roman"/>
                <a:cs typeface="Times New Roman"/>
              </a:rPr>
              <a:t> colloidon.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195071"/>
            <a:ext cx="1789430" cy="422275"/>
          </a:xfrm>
          <a:custGeom>
            <a:avLst/>
            <a:gdLst/>
            <a:ahLst/>
            <a:cxnLst/>
            <a:rect l="l" t="t" r="r" b="b"/>
            <a:pathLst>
              <a:path w="1789430" h="422275">
                <a:moveTo>
                  <a:pt x="1789176" y="0"/>
                </a:moveTo>
                <a:lnTo>
                  <a:pt x="0" y="0"/>
                </a:lnTo>
                <a:lnTo>
                  <a:pt x="0" y="422148"/>
                </a:lnTo>
                <a:lnTo>
                  <a:pt x="1789176" y="422148"/>
                </a:lnTo>
                <a:lnTo>
                  <a:pt x="1789176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" y="1932432"/>
            <a:ext cx="2083435" cy="422275"/>
          </a:xfrm>
          <a:custGeom>
            <a:avLst/>
            <a:gdLst/>
            <a:ahLst/>
            <a:cxnLst/>
            <a:rect l="l" t="t" r="r" b="b"/>
            <a:pathLst>
              <a:path w="2083435" h="422275">
                <a:moveTo>
                  <a:pt x="2083308" y="0"/>
                </a:moveTo>
                <a:lnTo>
                  <a:pt x="0" y="0"/>
                </a:lnTo>
                <a:lnTo>
                  <a:pt x="0" y="422148"/>
                </a:lnTo>
                <a:lnTo>
                  <a:pt x="2083308" y="422148"/>
                </a:lnTo>
                <a:lnTo>
                  <a:pt x="208330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7340" y="141223"/>
            <a:ext cx="8120380" cy="3089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dirty="0" sz="3000" b="1">
                <a:latin typeface="Times New Roman"/>
                <a:cs typeface="Times New Roman"/>
              </a:rPr>
              <a:t>i)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Shearing.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360"/>
              </a:lnSpc>
              <a:spcBef>
                <a:spcPts val="2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 is the </a:t>
            </a:r>
            <a:r>
              <a:rPr dirty="0" sz="3000" spc="-5">
                <a:latin typeface="Times New Roman"/>
                <a:cs typeface="Times New Roman"/>
              </a:rPr>
              <a:t>cutting </a:t>
            </a:r>
            <a:r>
              <a:rPr dirty="0" sz="3000">
                <a:latin typeface="Times New Roman"/>
                <a:cs typeface="Times New Roman"/>
              </a:rPr>
              <a:t>of wool from all over </a:t>
            </a:r>
            <a:r>
              <a:rPr dirty="0" sz="3000" spc="-5">
                <a:latin typeface="Times New Roman"/>
                <a:cs typeface="Times New Roman"/>
              </a:rPr>
              <a:t>the </a:t>
            </a:r>
            <a:r>
              <a:rPr dirty="0" sz="3000">
                <a:latin typeface="Times New Roman"/>
                <a:cs typeface="Times New Roman"/>
              </a:rPr>
              <a:t>body of 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wool breed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of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sheep.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26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-17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wool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shear</a:t>
            </a:r>
            <a:r>
              <a:rPr dirty="0" sz="3000" spc="-5">
                <a:latin typeface="Times New Roman"/>
                <a:cs typeface="Times New Roman"/>
              </a:rPr>
              <a:t> is </a:t>
            </a:r>
            <a:r>
              <a:rPr dirty="0" sz="3000">
                <a:latin typeface="Times New Roman"/>
                <a:cs typeface="Times New Roman"/>
              </a:rPr>
              <a:t>used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shearing.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ts val="3450"/>
              </a:lnSpc>
            </a:pPr>
            <a:r>
              <a:rPr dirty="0" sz="3000" b="1">
                <a:latin typeface="Times New Roman"/>
                <a:cs typeface="Times New Roman"/>
              </a:rPr>
              <a:t>j)</a:t>
            </a:r>
            <a:r>
              <a:rPr dirty="0" sz="3000" spc="-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Castration.</a:t>
            </a:r>
            <a:endParaRPr sz="3000">
              <a:latin typeface="Times New Roman"/>
              <a:cs typeface="Times New Roman"/>
            </a:endParaRPr>
          </a:p>
          <a:p>
            <a:pPr marL="355600" marR="297815" indent="-342900">
              <a:lnSpc>
                <a:spcPts val="3360"/>
              </a:lnSpc>
              <a:spcBef>
                <a:spcPts val="25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rendering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unserviceable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testicles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a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male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40" y="3308680"/>
            <a:ext cx="15938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240" y="3361944"/>
            <a:ext cx="3726179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85"/>
              </a:lnSpc>
            </a:pPr>
            <a:r>
              <a:rPr dirty="0" sz="3000" b="1">
                <a:latin typeface="Times New Roman"/>
                <a:cs typeface="Times New Roman"/>
              </a:rPr>
              <a:t>Reasons</a:t>
            </a:r>
            <a:r>
              <a:rPr dirty="0" sz="3000" spc="-5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for</a:t>
            </a:r>
            <a:r>
              <a:rPr dirty="0" sz="3000" spc="-7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castration.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878960"/>
            <a:ext cx="7760970" cy="221170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55600" marR="5080" indent="-342900">
              <a:lnSpc>
                <a:spcPts val="3350"/>
              </a:lnSpc>
              <a:spcBef>
                <a:spcPts val="42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breeding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brucellosis,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vaginitis,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trichomonias</a:t>
            </a:r>
            <a:r>
              <a:rPr dirty="0" sz="3000" spc="4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etc.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295"/>
              </a:lnSpc>
              <a:buFont typeface="Wingdings"/>
              <a:buChar char="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control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breeding.</a:t>
            </a:r>
            <a:endParaRPr sz="3000">
              <a:latin typeface="Times New Roman"/>
              <a:cs typeface="Times New Roman"/>
            </a:endParaRPr>
          </a:p>
          <a:p>
            <a:pPr marL="355600" marR="655320" indent="-342900">
              <a:lnSpc>
                <a:spcPts val="3350"/>
              </a:lnSpc>
              <a:spcBef>
                <a:spcPts val="26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increase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quality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meat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removing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unpleasant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smell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especially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goats.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63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9116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Methods</a:t>
            </a:r>
            <a:r>
              <a:rPr dirty="0" sz="3200" spc="-4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castration.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070215" cy="507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 i="1">
                <a:latin typeface="Times New Roman"/>
                <a:cs typeface="Times New Roman"/>
              </a:rPr>
              <a:t>Closed</a:t>
            </a:r>
            <a:r>
              <a:rPr dirty="0" sz="3200" spc="-15" b="1" i="1">
                <a:latin typeface="Times New Roman"/>
                <a:cs typeface="Times New Roman"/>
              </a:rPr>
              <a:t> </a:t>
            </a:r>
            <a:r>
              <a:rPr dirty="0" sz="3200" b="1" i="1">
                <a:latin typeface="Times New Roman"/>
                <a:cs typeface="Times New Roman"/>
              </a:rPr>
              <a:t>methods</a:t>
            </a:r>
            <a:r>
              <a:rPr dirty="0" sz="3200">
                <a:latin typeface="Times New Roman"/>
                <a:cs typeface="Times New Roman"/>
              </a:rPr>
              <a:t>-involves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skin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bleeding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occur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includes: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575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elastrator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rubber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ring.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58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Burdizzo.</a:t>
            </a:r>
            <a:endParaRPr sz="3200">
              <a:latin typeface="Times New Roman"/>
              <a:cs typeface="Times New Roman"/>
            </a:endParaRPr>
          </a:p>
          <a:p>
            <a:pPr marL="355600" marR="283845" indent="-342900">
              <a:lnSpc>
                <a:spcPts val="4420"/>
              </a:lnSpc>
              <a:spcBef>
                <a:spcPts val="2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 i="1">
                <a:latin typeface="Times New Roman"/>
                <a:cs typeface="Times New Roman"/>
              </a:rPr>
              <a:t>Open method</a:t>
            </a:r>
            <a:r>
              <a:rPr dirty="0" sz="3200">
                <a:latin typeface="Times New Roman"/>
                <a:cs typeface="Times New Roman"/>
              </a:rPr>
              <a:t>. (use of knife or scalpel)-it is 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surgical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method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castration.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Involves:</a:t>
            </a:r>
            <a:endParaRPr sz="3200">
              <a:latin typeface="Times New Roman"/>
              <a:cs typeface="Times New Roman"/>
            </a:endParaRPr>
          </a:p>
          <a:p>
            <a:pPr marL="375920" indent="-363855">
              <a:lnSpc>
                <a:spcPct val="100000"/>
              </a:lnSpc>
              <a:spcBef>
                <a:spcPts val="330"/>
              </a:spcBef>
              <a:buSzPct val="96875"/>
              <a:buFont typeface="Wingdings"/>
              <a:buChar char=""/>
              <a:tabLst>
                <a:tab pos="376555" algn="l"/>
              </a:tabLst>
            </a:pPr>
            <a:r>
              <a:rPr dirty="0" sz="3200">
                <a:latin typeface="Times New Roman"/>
                <a:cs typeface="Times New Roman"/>
              </a:rPr>
              <a:t>Knife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scalpel.</a:t>
            </a:r>
            <a:endParaRPr sz="3200">
              <a:latin typeface="Times New Roman"/>
              <a:cs typeface="Times New Roman"/>
            </a:endParaRPr>
          </a:p>
          <a:p>
            <a:pPr marL="355600" marR="29845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 i="1">
                <a:latin typeface="Times New Roman"/>
                <a:cs typeface="Times New Roman"/>
              </a:rPr>
              <a:t>Caponisation</a:t>
            </a:r>
            <a:r>
              <a:rPr dirty="0" sz="3200">
                <a:latin typeface="Times New Roman"/>
                <a:cs typeface="Times New Roman"/>
              </a:rPr>
              <a:t>-is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acts 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making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birds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male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characteristics.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40" y="202184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7240" y="265175"/>
            <a:ext cx="6426200" cy="506095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Management</a:t>
            </a:r>
            <a:r>
              <a:rPr dirty="0" u="none" sz="3600" spc="2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during</a:t>
            </a:r>
            <a:r>
              <a:rPr dirty="0" u="none" sz="3600" spc="3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parturition.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84275"/>
            <a:ext cx="8240395" cy="2269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7625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act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giving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birth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fully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grown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foetus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known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</a:t>
            </a:r>
            <a:r>
              <a:rPr dirty="0" sz="3200" b="1">
                <a:latin typeface="Times New Roman"/>
                <a:cs typeface="Times New Roman"/>
              </a:rPr>
              <a:t>parturition.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 act of parturition is given </a:t>
            </a:r>
            <a:r>
              <a:rPr dirty="0" sz="3200" spc="-5">
                <a:latin typeface="Times New Roman"/>
                <a:cs typeface="Times New Roman"/>
              </a:rPr>
              <a:t>different </a:t>
            </a:r>
            <a:r>
              <a:rPr dirty="0" sz="3200">
                <a:latin typeface="Times New Roman"/>
                <a:cs typeface="Times New Roman"/>
              </a:rPr>
              <a:t>terms in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different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animals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 indicated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table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below.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2850" y="6518554"/>
            <a:ext cx="8026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0710250520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8450" y="3103245"/>
          <a:ext cx="8703310" cy="3517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78960"/>
                <a:gridCol w="4305300"/>
              </a:tblGrid>
              <a:tr h="560831">
                <a:tc>
                  <a:txBody>
                    <a:bodyPr/>
                    <a:lstStyle/>
                    <a:p>
                      <a:pPr marL="67945" marR="673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3200" b="1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Animal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3200" b="1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Parturition</a:t>
                      </a:r>
                      <a:r>
                        <a:rPr dirty="0" sz="3200" spc="-70" b="1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3200" b="1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term</a:t>
                      </a:r>
                      <a:r>
                        <a:rPr dirty="0" sz="3200" spc="-30" b="1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3200" b="1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used.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0728">
                <a:tc>
                  <a:txBody>
                    <a:bodyPr/>
                    <a:lstStyle/>
                    <a:p>
                      <a:pPr marL="67945" marR="6731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Cattle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Calving</a:t>
                      </a:r>
                      <a:r>
                        <a:rPr dirty="0" sz="28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dirty="0" sz="2800" spc="-5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calving</a:t>
                      </a:r>
                      <a:r>
                        <a:rPr dirty="0" sz="28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down.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81456">
                <a:tc>
                  <a:txBody>
                    <a:bodyPr/>
                    <a:lstStyle/>
                    <a:p>
                      <a:pPr marL="67945" marR="6731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Pigs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15" b="1">
                          <a:latin typeface="Times New Roman"/>
                          <a:cs typeface="Times New Roman"/>
                        </a:rPr>
                        <a:t>Farrowing</a:t>
                      </a:r>
                      <a:r>
                        <a:rPr dirty="0" sz="2800" spc="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dirty="0" sz="2800" spc="-5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5" b="1">
                          <a:latin typeface="Times New Roman"/>
                          <a:cs typeface="Times New Roman"/>
                        </a:rPr>
                        <a:t>farrowing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down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0689">
                <a:tc>
                  <a:txBody>
                    <a:bodyPr/>
                    <a:lstStyle/>
                    <a:p>
                      <a:pPr marL="67945" marR="6731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Sheep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Lambing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dirty="0" sz="2800" spc="-6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lambing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down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0728">
                <a:tc>
                  <a:txBody>
                    <a:bodyPr/>
                    <a:lstStyle/>
                    <a:p>
                      <a:pPr marL="67945" marR="6731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Goats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Kidding or</a:t>
                      </a:r>
                      <a:r>
                        <a:rPr dirty="0" sz="2800" spc="-7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kidding</a:t>
                      </a:r>
                      <a:r>
                        <a:rPr dirty="0" sz="2800" spc="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down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9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0728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65"/>
                        </a:spcBef>
                        <a:tabLst>
                          <a:tab pos="3644900" algn="l"/>
                        </a:tabLst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Ra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bi</a:t>
                      </a:r>
                      <a:r>
                        <a:rPr dirty="0" sz="2800" spc="10" b="1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s.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1200" spc="-25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dirty="0" sz="12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dirty="0" sz="1200" spc="-1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nte</a:t>
                      </a:r>
                      <a:r>
                        <a:rPr dirty="0" sz="12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dirty="0" sz="1200" spc="-25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2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ech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3200"/>
                        </a:lnSpc>
                        <a:spcBef>
                          <a:spcPts val="165"/>
                        </a:spcBef>
                      </a:pPr>
                      <a:r>
                        <a:rPr dirty="0" sz="1200" spc="-6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2800" spc="-1575" b="1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dirty="0" sz="12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olo</a:t>
                      </a:r>
                      <a:r>
                        <a:rPr dirty="0" sz="1200" spc="-54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2800" spc="-240" b="1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1200" spc="-4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2800" spc="-1520" b="1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z="12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es </a:t>
                      </a:r>
                      <a:r>
                        <a:rPr dirty="0" sz="1200" spc="-95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li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dirty="0" sz="2800" spc="-5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25" b="1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dirty="0" sz="2800" spc="10" b="1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li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dirty="0" sz="2800" spc="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dirty="0" sz="2800" spc="-30" b="1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n.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395"/>
                        </a:lnSpc>
                        <a:tabLst>
                          <a:tab pos="3829685" algn="l"/>
                        </a:tabLst>
                      </a:pPr>
                      <a:r>
                        <a:rPr dirty="0" sz="12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/0743939160	</a:t>
                      </a:r>
                      <a:r>
                        <a:rPr dirty="0" baseline="32407" sz="1800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69</a:t>
                      </a:r>
                      <a:endParaRPr baseline="32407" sz="18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26339"/>
            <a:ext cx="8442325" cy="6196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393065" indent="-342900">
              <a:lnSpc>
                <a:spcPct val="1151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25" b="1">
                <a:latin typeface="Times New Roman"/>
                <a:cs typeface="Times New Roman"/>
              </a:rPr>
              <a:t>Testis-</a:t>
            </a:r>
            <a:r>
              <a:rPr dirty="0" sz="3200" spc="-25">
                <a:latin typeface="Times New Roman"/>
                <a:cs typeface="Times New Roman"/>
              </a:rPr>
              <a:t>they </a:t>
            </a:r>
            <a:r>
              <a:rPr dirty="0" sz="3200">
                <a:latin typeface="Times New Roman"/>
                <a:cs typeface="Times New Roman"/>
              </a:rPr>
              <a:t>produce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sperms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stored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coiled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tube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epididymis.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420"/>
              </a:lnSpc>
              <a:spcBef>
                <a:spcPts val="2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Sperm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ducts-</a:t>
            </a: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carry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sperms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urethra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also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forms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the urinary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system.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Seminal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vesicles-</a:t>
            </a:r>
            <a:r>
              <a:rPr dirty="0" sz="3200">
                <a:latin typeface="Times New Roman"/>
                <a:cs typeface="Times New Roman"/>
              </a:rPr>
              <a:t>produce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clear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sticky </a:t>
            </a:r>
            <a:r>
              <a:rPr dirty="0" sz="3200">
                <a:latin typeface="Times New Roman"/>
                <a:cs typeface="Times New Roman"/>
              </a:rPr>
              <a:t>fluid</a:t>
            </a:r>
            <a:endParaRPr sz="32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80"/>
              </a:spcBef>
            </a:pP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semen.</a:t>
            </a:r>
            <a:endParaRPr sz="3200">
              <a:latin typeface="Times New Roman"/>
              <a:cs typeface="Times New Roman"/>
            </a:endParaRPr>
          </a:p>
          <a:p>
            <a:pPr marL="355600" marR="13462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Prostate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glands-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fluid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neutralizes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acidic </a:t>
            </a:r>
            <a:r>
              <a:rPr dirty="0" sz="3200" spc="-10">
                <a:latin typeface="Times New Roman"/>
                <a:cs typeface="Times New Roman"/>
              </a:rPr>
              <a:t>effects </a:t>
            </a:r>
            <a:r>
              <a:rPr dirty="0" sz="3200">
                <a:latin typeface="Times New Roman"/>
                <a:cs typeface="Times New Roman"/>
              </a:rPr>
              <a:t>of urine in the urethra hence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death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sperms.</a:t>
            </a:r>
            <a:endParaRPr sz="3200">
              <a:latin typeface="Times New Roman"/>
              <a:cs typeface="Times New Roman"/>
            </a:endParaRPr>
          </a:p>
          <a:p>
            <a:pPr marL="355600" marR="355600" indent="-342900">
              <a:lnSpc>
                <a:spcPct val="114999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penis-</a:t>
            </a:r>
            <a:r>
              <a:rPr dirty="0" sz="3200">
                <a:latin typeface="Times New Roman"/>
                <a:cs typeface="Times New Roman"/>
              </a:rPr>
              <a:t>introduces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sperms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vagina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cow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through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vulva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during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528383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Parturition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cattle.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(Calving)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438515" cy="4513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240029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Cattle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have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gestation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period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about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270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285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days.</a:t>
            </a:r>
            <a:endParaRPr sz="3200">
              <a:latin typeface="Times New Roman"/>
              <a:cs typeface="Times New Roman"/>
            </a:endParaRPr>
          </a:p>
          <a:p>
            <a:pPr algn="just" marL="355600" marR="5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When the cow shows sign of parturition it should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separated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rest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herd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a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paddock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stall.</a:t>
            </a:r>
            <a:endParaRPr sz="3200">
              <a:latin typeface="Times New Roman"/>
              <a:cs typeface="Times New Roman"/>
            </a:endParaRPr>
          </a:p>
          <a:p>
            <a:pPr algn="just" marL="355600" marR="283845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12-24 hours before calving labour pains occur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cow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very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nervous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restless.</a:t>
            </a:r>
            <a:endParaRPr sz="32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appears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bursts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calving.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520430" cy="5074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6891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Normal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calving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take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2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hours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normal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presentation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>
                <a:latin typeface="Times New Roman"/>
                <a:cs typeface="Times New Roman"/>
              </a:rPr>
              <a:t> where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-5">
                <a:latin typeface="Times New Roman"/>
                <a:cs typeface="Times New Roman"/>
              </a:rPr>
              <a:t>muzzle, </a:t>
            </a:r>
            <a:r>
              <a:rPr dirty="0" sz="3600">
                <a:latin typeface="Times New Roman"/>
                <a:cs typeface="Times New Roman"/>
              </a:rPr>
              <a:t> face or forehead on top of the forelegs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comes </a:t>
            </a:r>
            <a:r>
              <a:rPr dirty="0" sz="3600">
                <a:latin typeface="Times New Roman"/>
                <a:cs typeface="Times New Roman"/>
              </a:rPr>
              <a:t>out first.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Afterbirths should be </a:t>
            </a:r>
            <a:r>
              <a:rPr dirty="0" sz="3600" spc="-5">
                <a:latin typeface="Times New Roman"/>
                <a:cs typeface="Times New Roman"/>
              </a:rPr>
              <a:t>expelled </a:t>
            </a:r>
            <a:r>
              <a:rPr dirty="0" sz="3600">
                <a:latin typeface="Times New Roman"/>
                <a:cs typeface="Times New Roman"/>
              </a:rPr>
              <a:t>within 5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hours </a:t>
            </a:r>
            <a:r>
              <a:rPr dirty="0" sz="3600" spc="-5">
                <a:latin typeface="Times New Roman"/>
                <a:cs typeface="Times New Roman"/>
              </a:rPr>
              <a:t>after birth </a:t>
            </a:r>
            <a:r>
              <a:rPr dirty="0" sz="3600">
                <a:latin typeface="Times New Roman"/>
                <a:cs typeface="Times New Roman"/>
              </a:rPr>
              <a:t>but if </a:t>
            </a:r>
            <a:r>
              <a:rPr dirty="0" sz="3600" spc="-5">
                <a:latin typeface="Times New Roman"/>
                <a:cs typeface="Times New Roman"/>
              </a:rPr>
              <a:t>retained </a:t>
            </a:r>
            <a:r>
              <a:rPr dirty="0" sz="3600">
                <a:latin typeface="Times New Roman"/>
                <a:cs typeface="Times New Roman"/>
              </a:rPr>
              <a:t>more than 48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hours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the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veterinary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should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be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called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to </a:t>
            </a:r>
            <a:r>
              <a:rPr dirty="0" sz="3600">
                <a:latin typeface="Times New Roman"/>
                <a:cs typeface="Times New Roman"/>
              </a:rPr>
              <a:t> provide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antibiotics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that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prevent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infections.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1640" y="164084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7240" y="217931"/>
            <a:ext cx="518668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Parturition</a:t>
            </a:r>
            <a:r>
              <a:rPr dirty="0" sz="3000" spc="3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in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sheep.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(Lambing)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44093"/>
            <a:ext cx="8478520" cy="5731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Lambing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sheep</a:t>
            </a:r>
            <a:r>
              <a:rPr dirty="0" sz="3000">
                <a:latin typeface="Times New Roman"/>
                <a:cs typeface="Times New Roman"/>
              </a:rPr>
              <a:t> occurs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after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21 weeks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 150 </a:t>
            </a:r>
            <a:r>
              <a:rPr dirty="0" sz="3000" spc="-5">
                <a:latin typeface="Times New Roman"/>
                <a:cs typeface="Times New Roman"/>
              </a:rPr>
              <a:t>days.</a:t>
            </a:r>
            <a:endParaRPr sz="3000">
              <a:latin typeface="Times New Roman"/>
              <a:cs typeface="Times New Roman"/>
            </a:endParaRPr>
          </a:p>
          <a:p>
            <a:pPr marL="355600" marR="268605" indent="-342900">
              <a:lnSpc>
                <a:spcPct val="10500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Ewes </a:t>
            </a:r>
            <a:r>
              <a:rPr dirty="0" sz="3000" spc="-5">
                <a:latin typeface="Times New Roman"/>
                <a:cs typeface="Times New Roman"/>
              </a:rPr>
              <a:t>should </a:t>
            </a:r>
            <a:r>
              <a:rPr dirty="0" sz="3000">
                <a:latin typeface="Times New Roman"/>
                <a:cs typeface="Times New Roman"/>
              </a:rPr>
              <a:t>be placed in open clean pens that are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free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draught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away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other</a:t>
            </a:r>
            <a:r>
              <a:rPr dirty="0" sz="3000" spc="-5">
                <a:latin typeface="Times New Roman"/>
                <a:cs typeface="Times New Roman"/>
              </a:rPr>
              <a:t> animals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avoid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disturbance,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trumpling</a:t>
            </a:r>
            <a:r>
              <a:rPr dirty="0" sz="3000" spc="4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 </a:t>
            </a:r>
            <a:r>
              <a:rPr dirty="0" sz="3000" spc="-5">
                <a:latin typeface="Times New Roman"/>
                <a:cs typeface="Times New Roman"/>
              </a:rPr>
              <a:t>by</a:t>
            </a:r>
            <a:r>
              <a:rPr dirty="0" sz="3000">
                <a:latin typeface="Times New Roman"/>
                <a:cs typeface="Times New Roman"/>
              </a:rPr>
              <a:t> other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animals.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Types</a:t>
            </a:r>
            <a:r>
              <a:rPr dirty="0" u="heavy" sz="30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0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lambing.</a:t>
            </a:r>
            <a:endParaRPr sz="3000">
              <a:latin typeface="Times New Roman"/>
              <a:cs typeface="Times New Roman"/>
            </a:endParaRPr>
          </a:p>
          <a:p>
            <a:pPr algn="just" marL="355600" marR="255904" indent="-342900">
              <a:lnSpc>
                <a:spcPct val="105000"/>
              </a:lnSpc>
              <a:buFont typeface="Wingdings"/>
              <a:buChar char=""/>
              <a:tabLst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Drift </a:t>
            </a:r>
            <a:r>
              <a:rPr dirty="0" sz="3000" spc="-5" b="1">
                <a:latin typeface="Times New Roman"/>
                <a:cs typeface="Times New Roman"/>
              </a:rPr>
              <a:t>lambing-</a:t>
            </a:r>
            <a:r>
              <a:rPr dirty="0" sz="3000" spc="-5">
                <a:latin typeface="Times New Roman"/>
                <a:cs typeface="Times New Roman"/>
              </a:rPr>
              <a:t>it is </a:t>
            </a:r>
            <a:r>
              <a:rPr dirty="0" sz="3000">
                <a:latin typeface="Times New Roman"/>
                <a:cs typeface="Times New Roman"/>
              </a:rPr>
              <a:t>where all pregnant </a:t>
            </a:r>
            <a:r>
              <a:rPr dirty="0" sz="3000" spc="-5">
                <a:latin typeface="Times New Roman"/>
                <a:cs typeface="Times New Roman"/>
              </a:rPr>
              <a:t>ewes </a:t>
            </a:r>
            <a:r>
              <a:rPr dirty="0" sz="3000">
                <a:latin typeface="Times New Roman"/>
                <a:cs typeface="Times New Roman"/>
              </a:rPr>
              <a:t>are put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together </a:t>
            </a:r>
            <a:r>
              <a:rPr dirty="0" sz="3000">
                <a:latin typeface="Times New Roman"/>
                <a:cs typeface="Times New Roman"/>
              </a:rPr>
              <a:t>in one paddock and then </a:t>
            </a:r>
            <a:r>
              <a:rPr dirty="0" sz="3000" spc="-5">
                <a:latin typeface="Times New Roman"/>
                <a:cs typeface="Times New Roman"/>
              </a:rPr>
              <a:t>separated </a:t>
            </a:r>
            <a:r>
              <a:rPr dirty="0" sz="3000">
                <a:latin typeface="Times New Roman"/>
                <a:cs typeface="Times New Roman"/>
              </a:rPr>
              <a:t>as they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lamb-down.</a:t>
            </a:r>
            <a:endParaRPr sz="3000">
              <a:latin typeface="Times New Roman"/>
              <a:cs typeface="Times New Roman"/>
            </a:endParaRPr>
          </a:p>
          <a:p>
            <a:pPr marL="355600" marR="142240" indent="-342900">
              <a:lnSpc>
                <a:spcPct val="89400"/>
              </a:lnSpc>
              <a:spcBef>
                <a:spcPts val="1989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000" b="1">
                <a:latin typeface="Times New Roman"/>
                <a:cs typeface="Times New Roman"/>
              </a:rPr>
              <a:t>Pen</a:t>
            </a:r>
            <a:r>
              <a:rPr dirty="0" sz="3000" spc="-5" b="1">
                <a:latin typeface="Times New Roman"/>
                <a:cs typeface="Times New Roman"/>
              </a:rPr>
              <a:t> lambing-</a:t>
            </a:r>
            <a:r>
              <a:rPr dirty="0" sz="3000" spc="-5">
                <a:latin typeface="Times New Roman"/>
                <a:cs typeface="Times New Roman"/>
              </a:rPr>
              <a:t>it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where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ewes are only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separated </a:t>
            </a:r>
            <a:r>
              <a:rPr dirty="0" sz="3000">
                <a:latin typeface="Times New Roman"/>
                <a:cs typeface="Times New Roman"/>
              </a:rPr>
              <a:t> 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others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showing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signs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lambing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put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their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own</a:t>
            </a:r>
            <a:r>
              <a:rPr dirty="0" sz="3000" spc="-5">
                <a:latin typeface="Times New Roman"/>
                <a:cs typeface="Times New Roman"/>
              </a:rPr>
              <a:t> individual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clean pens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lamb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down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under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supervision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1640" y="136652"/>
            <a:ext cx="17272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latin typeface="Arial MT"/>
                <a:cs typeface="Arial MT"/>
              </a:rPr>
              <a:t>•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7240" y="195071"/>
            <a:ext cx="3088005" cy="463550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00"/>
              </a:lnSpc>
            </a:pPr>
            <a:r>
              <a:rPr dirty="0" u="none" sz="3300" spc="-5">
                <a:solidFill>
                  <a:srgbClr val="000000"/>
                </a:solidFill>
                <a:latin typeface="Times New Roman"/>
                <a:cs typeface="Times New Roman"/>
              </a:rPr>
              <a:t>Signs</a:t>
            </a:r>
            <a:r>
              <a:rPr dirty="0" u="none" sz="3300" spc="-3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300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r>
              <a:rPr dirty="0" u="none" sz="3300" spc="-3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300">
                <a:solidFill>
                  <a:srgbClr val="000000"/>
                </a:solidFill>
                <a:latin typeface="Times New Roman"/>
                <a:cs typeface="Times New Roman"/>
              </a:rPr>
              <a:t>lambing.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13613"/>
            <a:ext cx="8227059" cy="1963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3865"/>
              </a:lnSpc>
              <a:spcBef>
                <a:spcPts val="10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300" spc="-5">
                <a:latin typeface="Times New Roman"/>
                <a:cs typeface="Times New Roman"/>
              </a:rPr>
              <a:t>Restlessness.</a:t>
            </a: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ts val="3804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300">
                <a:latin typeface="Times New Roman"/>
                <a:cs typeface="Times New Roman"/>
              </a:rPr>
              <a:t>Slackening</a:t>
            </a:r>
            <a:r>
              <a:rPr dirty="0" sz="3300" spc="-3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of</a:t>
            </a:r>
            <a:r>
              <a:rPr dirty="0" sz="3300" spc="-1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the</a:t>
            </a:r>
            <a:r>
              <a:rPr dirty="0" sz="3300" spc="-2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hip</a:t>
            </a:r>
            <a:r>
              <a:rPr dirty="0" sz="3300" spc="-3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muscles.</a:t>
            </a:r>
            <a:endParaRPr sz="33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690"/>
              </a:lnSpc>
              <a:spcBef>
                <a:spcPts val="29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300">
                <a:latin typeface="Times New Roman"/>
                <a:cs typeface="Times New Roman"/>
              </a:rPr>
              <a:t>Udder</a:t>
            </a:r>
            <a:r>
              <a:rPr dirty="0" sz="3300" spc="-2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becomes</a:t>
            </a:r>
            <a:r>
              <a:rPr dirty="0" sz="3300" spc="-35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full</a:t>
            </a:r>
            <a:r>
              <a:rPr dirty="0" sz="3300" spc="-15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and the</a:t>
            </a:r>
            <a:r>
              <a:rPr dirty="0" sz="3300" spc="-10">
                <a:latin typeface="Times New Roman"/>
                <a:cs typeface="Times New Roman"/>
              </a:rPr>
              <a:t> </a:t>
            </a:r>
            <a:r>
              <a:rPr dirty="0" sz="3300" spc="-5">
                <a:latin typeface="Times New Roman"/>
                <a:cs typeface="Times New Roman"/>
              </a:rPr>
              <a:t>teats </a:t>
            </a:r>
            <a:r>
              <a:rPr dirty="0" sz="3300">
                <a:latin typeface="Times New Roman"/>
                <a:cs typeface="Times New Roman"/>
              </a:rPr>
              <a:t>are</a:t>
            </a:r>
            <a:r>
              <a:rPr dirty="0" sz="3300" spc="-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bright</a:t>
            </a:r>
            <a:r>
              <a:rPr dirty="0" sz="3300" spc="-3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red </a:t>
            </a:r>
            <a:r>
              <a:rPr dirty="0" sz="3300" spc="-810">
                <a:latin typeface="Times New Roman"/>
                <a:cs typeface="Times New Roman"/>
              </a:rPr>
              <a:t> </a:t>
            </a:r>
            <a:r>
              <a:rPr dirty="0" sz="3300">
                <a:latin typeface="Times New Roman"/>
                <a:cs typeface="Times New Roman"/>
              </a:rPr>
              <a:t>in</a:t>
            </a:r>
            <a:r>
              <a:rPr dirty="0" sz="3300" spc="-15">
                <a:latin typeface="Times New Roman"/>
                <a:cs typeface="Times New Roman"/>
              </a:rPr>
              <a:t> </a:t>
            </a:r>
            <a:r>
              <a:rPr dirty="0" sz="3300" spc="-25">
                <a:latin typeface="Times New Roman"/>
                <a:cs typeface="Times New Roman"/>
              </a:rPr>
              <a:t>colour.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653410"/>
            <a:ext cx="17272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latin typeface="Arial MT"/>
                <a:cs typeface="Arial MT"/>
              </a:rPr>
              <a:t>•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940" y="2711195"/>
            <a:ext cx="5308600" cy="46355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04"/>
              </a:lnSpc>
            </a:pPr>
            <a:r>
              <a:rPr dirty="0" sz="3300" b="1">
                <a:latin typeface="Times New Roman"/>
                <a:cs typeface="Times New Roman"/>
              </a:rPr>
              <a:t>Parturition</a:t>
            </a:r>
            <a:r>
              <a:rPr dirty="0" sz="3300" spc="-20" b="1">
                <a:latin typeface="Times New Roman"/>
                <a:cs typeface="Times New Roman"/>
              </a:rPr>
              <a:t> </a:t>
            </a:r>
            <a:r>
              <a:rPr dirty="0" sz="3300" spc="-5" b="1">
                <a:latin typeface="Times New Roman"/>
                <a:cs typeface="Times New Roman"/>
              </a:rPr>
              <a:t>in</a:t>
            </a:r>
            <a:r>
              <a:rPr dirty="0" sz="3300" b="1">
                <a:latin typeface="Times New Roman"/>
                <a:cs typeface="Times New Roman"/>
              </a:rPr>
              <a:t> goat.</a:t>
            </a:r>
            <a:r>
              <a:rPr dirty="0" sz="3300" spc="-30" b="1">
                <a:latin typeface="Times New Roman"/>
                <a:cs typeface="Times New Roman"/>
              </a:rPr>
              <a:t> </a:t>
            </a:r>
            <a:r>
              <a:rPr dirty="0" sz="3300" spc="-5" b="1">
                <a:latin typeface="Times New Roman"/>
                <a:cs typeface="Times New Roman"/>
              </a:rPr>
              <a:t>(Kidding)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261436"/>
            <a:ext cx="7665720" cy="3089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351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gestation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period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5">
                <a:latin typeface="Times New Roman"/>
                <a:cs typeface="Times New Roman"/>
              </a:rPr>
              <a:t>goats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lasts</a:t>
            </a:r>
            <a:r>
              <a:rPr dirty="0" sz="3000">
                <a:latin typeface="Times New Roman"/>
                <a:cs typeface="Times New Roman"/>
              </a:rPr>
              <a:t> 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150 days.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2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 b="1">
                <a:latin typeface="Times New Roman"/>
                <a:cs typeface="Times New Roman"/>
              </a:rPr>
              <a:t>Signs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kidding</a:t>
            </a:r>
            <a:r>
              <a:rPr dirty="0" sz="3000" spc="-10" b="1">
                <a:latin typeface="Times New Roman"/>
                <a:cs typeface="Times New Roman"/>
              </a:rPr>
              <a:t> in </a:t>
            </a:r>
            <a:r>
              <a:rPr dirty="0" sz="3000" b="1">
                <a:latin typeface="Times New Roman"/>
                <a:cs typeface="Times New Roman"/>
              </a:rPr>
              <a:t>goats.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2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Udder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becomes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firm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teats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enlarge.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2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Muscles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at </a:t>
            </a:r>
            <a:r>
              <a:rPr dirty="0" sz="3000" spc="-5">
                <a:latin typeface="Times New Roman"/>
                <a:cs typeface="Times New Roman"/>
              </a:rPr>
              <a:t>either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side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tail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slacken.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2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Restlessness.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2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Separating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itself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rest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flock.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51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-17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clear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discharge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vulva.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202184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65175"/>
            <a:ext cx="6215380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sz="3600" spc="-5" b="1">
                <a:latin typeface="Times New Roman"/>
                <a:cs typeface="Times New Roman"/>
              </a:rPr>
              <a:t>Parturition</a:t>
            </a:r>
            <a:r>
              <a:rPr dirty="0" sz="3600" spc="2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in</a:t>
            </a:r>
            <a:r>
              <a:rPr dirty="0" sz="3600" spc="10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pigs.</a:t>
            </a:r>
            <a:r>
              <a:rPr dirty="0" sz="3600" spc="10" b="1">
                <a:latin typeface="Times New Roman"/>
                <a:cs typeface="Times New Roman"/>
              </a:rPr>
              <a:t> </a:t>
            </a:r>
            <a:r>
              <a:rPr dirty="0" sz="3600" spc="-10" b="1">
                <a:latin typeface="Times New Roman"/>
                <a:cs typeface="Times New Roman"/>
              </a:rPr>
              <a:t>(Farrowing)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77569"/>
            <a:ext cx="8292465" cy="507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Pigs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have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gestation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period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4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months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or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45">
                <a:latin typeface="Times New Roman"/>
                <a:cs typeface="Times New Roman"/>
              </a:rPr>
              <a:t>113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50">
                <a:latin typeface="Times New Roman"/>
                <a:cs typeface="Times New Roman"/>
              </a:rPr>
              <a:t>117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days.</a:t>
            </a:r>
            <a:endParaRPr sz="3600">
              <a:latin typeface="Times New Roman"/>
              <a:cs typeface="Times New Roman"/>
            </a:endParaRPr>
          </a:p>
          <a:p>
            <a:pPr marL="355600" marR="219075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Preparations</a:t>
            </a:r>
            <a:r>
              <a:rPr dirty="0" sz="3600">
                <a:latin typeface="Times New Roman"/>
                <a:cs typeface="Times New Roman"/>
              </a:rPr>
              <a:t> should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start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7-10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days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before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expected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date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 farrowing.</a:t>
            </a:r>
            <a:endParaRPr sz="3600">
              <a:latin typeface="Times New Roman"/>
              <a:cs typeface="Times New Roman"/>
            </a:endParaRPr>
          </a:p>
          <a:p>
            <a:pPr marL="355600" marR="906144" indent="-342900">
              <a:lnSpc>
                <a:spcPct val="114999"/>
              </a:lnSpc>
              <a:spcBef>
                <a:spcPts val="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Farrowing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pens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cleaned</a:t>
            </a:r>
            <a:r>
              <a:rPr dirty="0" sz="3600">
                <a:latin typeface="Times New Roman"/>
                <a:cs typeface="Times New Roman"/>
              </a:rPr>
              <a:t> and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disinfected.</a:t>
            </a:r>
            <a:endParaRPr sz="3600">
              <a:latin typeface="Times New Roman"/>
              <a:cs typeface="Times New Roman"/>
            </a:endParaRPr>
          </a:p>
          <a:p>
            <a:pPr marL="355600" marR="273050" indent="-342900">
              <a:lnSpc>
                <a:spcPct val="114999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Dry warm </a:t>
            </a:r>
            <a:r>
              <a:rPr dirty="0" sz="3600" spc="-5">
                <a:latin typeface="Times New Roman"/>
                <a:cs typeface="Times New Roman"/>
              </a:rPr>
              <a:t>beddings with </a:t>
            </a:r>
            <a:r>
              <a:rPr dirty="0" sz="3600">
                <a:latin typeface="Times New Roman"/>
                <a:cs typeface="Times New Roman"/>
              </a:rPr>
              <a:t>farrowing </a:t>
            </a:r>
            <a:r>
              <a:rPr dirty="0" sz="3600" spc="-5">
                <a:latin typeface="Times New Roman"/>
                <a:cs typeface="Times New Roman"/>
              </a:rPr>
              <a:t>crates </a:t>
            </a:r>
            <a:r>
              <a:rPr dirty="0" sz="3600" spc="-89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should be</a:t>
            </a:r>
            <a:r>
              <a:rPr dirty="0" sz="360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introduced.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19634"/>
            <a:ext cx="8431530" cy="5705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108710" indent="-342900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pig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drenched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control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internal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parasites.</a:t>
            </a:r>
            <a:endParaRPr sz="3600">
              <a:latin typeface="Times New Roman"/>
              <a:cs typeface="Times New Roman"/>
            </a:endParaRPr>
          </a:p>
          <a:p>
            <a:pPr marL="355600" marR="1198245" indent="-342900">
              <a:lnSpc>
                <a:spcPts val="4970"/>
              </a:lnSpc>
              <a:spcBef>
                <a:spcPts val="27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Clean</a:t>
            </a:r>
            <a:r>
              <a:rPr dirty="0" sz="3600" spc="-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skin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with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soap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and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water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remove</a:t>
            </a:r>
            <a:r>
              <a:rPr dirty="0" sz="3600">
                <a:latin typeface="Times New Roman"/>
                <a:cs typeface="Times New Roman"/>
              </a:rPr>
              <a:t> all </a:t>
            </a:r>
            <a:r>
              <a:rPr dirty="0" sz="3600" spc="-5">
                <a:latin typeface="Times New Roman"/>
                <a:cs typeface="Times New Roman"/>
              </a:rPr>
              <a:t>external</a:t>
            </a:r>
            <a:r>
              <a:rPr dirty="0" sz="3600" spc="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parasites.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970"/>
              </a:lnSpc>
              <a:buFont typeface="Symbol"/>
              <a:buChar char="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Sow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should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brought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in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farrowing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pen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about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3 days</a:t>
            </a:r>
            <a:r>
              <a:rPr dirty="0" sz="3600" spc="-5">
                <a:latin typeface="Times New Roman"/>
                <a:cs typeface="Times New Roman"/>
              </a:rPr>
              <a:t> before</a:t>
            </a:r>
            <a:r>
              <a:rPr dirty="0" sz="3600">
                <a:latin typeface="Times New Roman"/>
                <a:cs typeface="Times New Roman"/>
              </a:rPr>
              <a:t> the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expected</a:t>
            </a:r>
            <a:r>
              <a:rPr dirty="0" sz="3600" spc="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date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to: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">
                <a:latin typeface="Times New Roman"/>
                <a:cs typeface="Times New Roman"/>
              </a:rPr>
              <a:t>Familiarize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herself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with </a:t>
            </a:r>
            <a:r>
              <a:rPr dirty="0" sz="3600" spc="-5">
                <a:latin typeface="Times New Roman"/>
                <a:cs typeface="Times New Roman"/>
              </a:rPr>
              <a:t>new environment.</a:t>
            </a:r>
            <a:endParaRPr sz="3600">
              <a:latin typeface="Times New Roman"/>
              <a:cs typeface="Times New Roman"/>
            </a:endParaRPr>
          </a:p>
          <a:p>
            <a:pPr marL="355600" marR="608965" indent="-342900">
              <a:lnSpc>
                <a:spcPct val="114999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 spc="-55">
                <a:latin typeface="Times New Roman"/>
                <a:cs typeface="Times New Roman"/>
              </a:rPr>
              <a:t>Avoid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inconveniences</a:t>
            </a:r>
            <a:r>
              <a:rPr dirty="0" sz="3600" spc="2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transferring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piglets</a:t>
            </a:r>
            <a:r>
              <a:rPr dirty="0" sz="3600">
                <a:latin typeface="Times New Roman"/>
                <a:cs typeface="Times New Roman"/>
              </a:rPr>
              <a:t> in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case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early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farrowing.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33045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Signs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farrowing.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8077834" cy="395224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Sow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becomes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restless.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enlargement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vulva.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Muscles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 each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side of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tail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slacken.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There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loss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appetite.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udder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teats become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enlarged.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Sow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collects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bedding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materials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one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corner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build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nest.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202184"/>
            <a:ext cx="186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Arial MT"/>
                <a:cs typeface="Arial MT"/>
              </a:rPr>
              <a:t>•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40" y="265175"/>
            <a:ext cx="6477000" cy="506095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5"/>
              </a:lnSpc>
            </a:pP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Parturition</a:t>
            </a:r>
            <a:r>
              <a:rPr dirty="0" u="none" sz="3600" spc="2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in</a:t>
            </a:r>
            <a:r>
              <a:rPr dirty="0" u="none" sz="3600" spc="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rabbits.</a:t>
            </a:r>
            <a:r>
              <a:rPr dirty="0" u="none" sz="3600" spc="1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3600" spc="-5">
                <a:solidFill>
                  <a:srgbClr val="000000"/>
                </a:solidFill>
                <a:latin typeface="Times New Roman"/>
                <a:cs typeface="Times New Roman"/>
              </a:rPr>
              <a:t>(Kindling)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1940" y="877569"/>
            <a:ext cx="8376284" cy="191897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745"/>
              </a:spcBef>
              <a:buFont typeface="Courier New"/>
              <a:buChar char="o"/>
              <a:tabLst>
                <a:tab pos="381000" algn="l"/>
              </a:tabLst>
            </a:pPr>
            <a:r>
              <a:rPr dirty="0" sz="3600">
                <a:latin typeface="Times New Roman"/>
                <a:cs typeface="Times New Roman"/>
              </a:rPr>
              <a:t>Gestation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period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rabbits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is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28-32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days.</a:t>
            </a:r>
            <a:endParaRPr sz="3600">
              <a:latin typeface="Times New Roman"/>
              <a:cs typeface="Times New Roman"/>
            </a:endParaRPr>
          </a:p>
          <a:p>
            <a:pPr marL="381000" marR="30480" indent="-342900">
              <a:lnSpc>
                <a:spcPts val="4970"/>
              </a:lnSpc>
              <a:spcBef>
                <a:spcPts val="100"/>
              </a:spcBef>
              <a:buFont typeface="Courier New"/>
              <a:buChar char="o"/>
              <a:tabLst>
                <a:tab pos="381000" algn="l"/>
              </a:tabLst>
            </a:pPr>
            <a:r>
              <a:rPr dirty="0" sz="3600">
                <a:latin typeface="Times New Roman"/>
                <a:cs typeface="Times New Roman"/>
              </a:rPr>
              <a:t>Place a nest box and dry soft </a:t>
            </a:r>
            <a:r>
              <a:rPr dirty="0" sz="3600" spc="-5">
                <a:latin typeface="Times New Roman"/>
                <a:cs typeface="Times New Roman"/>
              </a:rPr>
              <a:t>bedding </a:t>
            </a:r>
            <a:r>
              <a:rPr dirty="0" sz="3600">
                <a:latin typeface="Times New Roman"/>
                <a:cs typeface="Times New Roman"/>
              </a:rPr>
              <a:t>into 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hutch</a:t>
            </a:r>
            <a:r>
              <a:rPr dirty="0" sz="3600" spc="-5">
                <a:latin typeface="Times New Roman"/>
                <a:cs typeface="Times New Roman"/>
              </a:rPr>
              <a:t> towards</a:t>
            </a:r>
            <a:r>
              <a:rPr dirty="0" sz="3600">
                <a:latin typeface="Times New Roman"/>
                <a:cs typeface="Times New Roman"/>
              </a:rPr>
              <a:t> the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4</a:t>
            </a:r>
            <a:r>
              <a:rPr dirty="0" baseline="25462" sz="3600">
                <a:latin typeface="Times New Roman"/>
                <a:cs typeface="Times New Roman"/>
              </a:rPr>
              <a:t>th</a:t>
            </a:r>
            <a:r>
              <a:rPr dirty="0" baseline="25462" sz="3600" spc="419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week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5">
                <a:latin typeface="Times New Roman"/>
                <a:cs typeface="Times New Roman"/>
              </a:rPr>
              <a:t> gestation.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029838"/>
            <a:ext cx="1682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632" y="3041904"/>
            <a:ext cx="3392804" cy="50609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929"/>
              </a:lnSpc>
            </a:pPr>
            <a:r>
              <a:rPr dirty="0" sz="3600" spc="-5" b="1">
                <a:latin typeface="Times New Roman"/>
                <a:cs typeface="Times New Roman"/>
              </a:rPr>
              <a:t>Signs</a:t>
            </a:r>
            <a:r>
              <a:rPr dirty="0" sz="3600" spc="-15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of</a:t>
            </a:r>
            <a:r>
              <a:rPr dirty="0" sz="3600" spc="-15" b="1">
                <a:latin typeface="Times New Roman"/>
                <a:cs typeface="Times New Roman"/>
              </a:rPr>
              <a:t> </a:t>
            </a:r>
            <a:r>
              <a:rPr dirty="0" sz="3600" spc="-5" b="1">
                <a:latin typeface="Times New Roman"/>
                <a:cs typeface="Times New Roman"/>
              </a:rPr>
              <a:t>kindling.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3656457"/>
            <a:ext cx="7692390" cy="191897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76555" indent="-364490">
              <a:lnSpc>
                <a:spcPct val="100000"/>
              </a:lnSpc>
              <a:spcBef>
                <a:spcPts val="74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>
                <a:latin typeface="Times New Roman"/>
                <a:cs typeface="Times New Roman"/>
              </a:rPr>
              <a:t>Doe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plucks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25">
                <a:latin typeface="Times New Roman"/>
                <a:cs typeface="Times New Roman"/>
              </a:rPr>
              <a:t>off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fur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from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her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45">
                <a:latin typeface="Times New Roman"/>
                <a:cs typeface="Times New Roman"/>
              </a:rPr>
              <a:t>body.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970"/>
              </a:lnSpc>
              <a:spcBef>
                <a:spcPts val="100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dirty="0" sz="3600" spc="-5">
                <a:latin typeface="Times New Roman"/>
                <a:cs typeface="Times New Roman"/>
              </a:rPr>
              <a:t>Uses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the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fur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build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nest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about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3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to10 </a:t>
            </a:r>
            <a:r>
              <a:rPr dirty="0" sz="3600" spc="-88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days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30">
                <a:latin typeface="Times New Roman"/>
                <a:cs typeface="Times New Roman"/>
              </a:rPr>
              <a:t>earlier.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615" y="912875"/>
            <a:ext cx="8094345" cy="1009015"/>
            <a:chOff x="356615" y="912875"/>
            <a:chExt cx="8094345" cy="1009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615" y="1150300"/>
              <a:ext cx="338328" cy="32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39" y="912875"/>
              <a:ext cx="8054340" cy="1008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59" y="1531619"/>
              <a:ext cx="7505700" cy="701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203708"/>
            <a:ext cx="20320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latin typeface="Arial MT"/>
                <a:cs typeface="Arial MT"/>
              </a:rPr>
              <a:t>•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2940" y="271272"/>
            <a:ext cx="7379334" cy="562610"/>
          </a:xfrm>
          <a:prstGeom prst="rect"/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365"/>
              </a:lnSpc>
            </a:pPr>
            <a:r>
              <a:rPr dirty="0" u="none" sz="4000" spc="-5">
                <a:solidFill>
                  <a:srgbClr val="000000"/>
                </a:solidFill>
                <a:latin typeface="Times New Roman"/>
                <a:cs typeface="Times New Roman"/>
              </a:rPr>
              <a:t>BEE</a:t>
            </a:r>
            <a:r>
              <a:rPr dirty="0" u="none" sz="400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>
                <a:solidFill>
                  <a:srgbClr val="000000"/>
                </a:solidFill>
                <a:latin typeface="Times New Roman"/>
                <a:cs typeface="Times New Roman"/>
              </a:rPr>
              <a:t>KEEPING.</a:t>
            </a:r>
            <a:r>
              <a:rPr dirty="0" u="none" sz="4000" spc="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40">
                <a:solidFill>
                  <a:srgbClr val="000000"/>
                </a:solidFill>
                <a:latin typeface="Times New Roman"/>
                <a:cs typeface="Times New Roman"/>
              </a:rPr>
              <a:t>(APICULTURE)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947674"/>
            <a:ext cx="8241665" cy="254952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745"/>
              </a:spcBef>
              <a:buSzPct val="97222"/>
              <a:buFont typeface="Wingdings"/>
              <a:buChar char=""/>
              <a:tabLst>
                <a:tab pos="372745" algn="l"/>
              </a:tabLst>
            </a:pPr>
            <a:r>
              <a:rPr dirty="0" u="heavy" sz="36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Bees are </a:t>
            </a:r>
            <a:r>
              <a:rPr dirty="0" u="heavy" sz="36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kept</a:t>
            </a:r>
            <a:r>
              <a:rPr dirty="0" u="heavy" sz="36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for the </a:t>
            </a:r>
            <a:r>
              <a:rPr dirty="0" u="heavy" sz="36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following</a:t>
            </a:r>
            <a:r>
              <a:rPr dirty="0" u="heavy" sz="36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6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reasons.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Production</a:t>
            </a:r>
            <a:r>
              <a:rPr dirty="0" sz="3600" spc="-3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of</a:t>
            </a:r>
            <a:r>
              <a:rPr dirty="0" sz="3600" spc="-25">
                <a:latin typeface="Times New Roman"/>
                <a:cs typeface="Times New Roman"/>
              </a:rPr>
              <a:t> </a:t>
            </a:r>
            <a:r>
              <a:rPr dirty="0" sz="3600" spc="-40">
                <a:latin typeface="Times New Roman"/>
                <a:cs typeface="Times New Roman"/>
              </a:rPr>
              <a:t>honey.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Bees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are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good</a:t>
            </a:r>
            <a:r>
              <a:rPr dirty="0" sz="3600" spc="-5">
                <a:latin typeface="Times New Roman"/>
                <a:cs typeface="Times New Roman"/>
              </a:rPr>
              <a:t> pollinators</a:t>
            </a:r>
            <a:r>
              <a:rPr dirty="0" sz="3600">
                <a:latin typeface="Times New Roman"/>
                <a:cs typeface="Times New Roman"/>
              </a:rPr>
              <a:t> for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many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crops.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600">
                <a:latin typeface="Times New Roman"/>
                <a:cs typeface="Times New Roman"/>
              </a:rPr>
              <a:t>They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require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little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 spc="-5">
                <a:latin typeface="Times New Roman"/>
                <a:cs typeface="Times New Roman"/>
              </a:rPr>
              <a:t>capital</a:t>
            </a:r>
            <a:r>
              <a:rPr dirty="0" sz="3600">
                <a:latin typeface="Times New Roman"/>
                <a:cs typeface="Times New Roman"/>
              </a:rPr>
              <a:t> and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land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to</a:t>
            </a:r>
            <a:r>
              <a:rPr dirty="0" sz="3600" spc="-10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keep.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5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2984"/>
            <a:ext cx="2246630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0" b="1">
                <a:latin typeface="Times New Roman"/>
                <a:cs typeface="Times New Roman"/>
              </a:rPr>
              <a:t>Types</a:t>
            </a:r>
            <a:r>
              <a:rPr dirty="0" sz="3000" spc="-3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bees.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3082"/>
            <a:ext cx="8173720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</a:pPr>
            <a:r>
              <a:rPr dirty="0" sz="3000">
                <a:latin typeface="Courier New"/>
                <a:cs typeface="Courier New"/>
              </a:rPr>
              <a:t>o</a:t>
            </a:r>
            <a:r>
              <a:rPr dirty="0" sz="3000" spc="-905">
                <a:latin typeface="Courier New"/>
                <a:cs typeface="Courier New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Bees 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5">
                <a:latin typeface="Times New Roman"/>
                <a:cs typeface="Times New Roman"/>
              </a:rPr>
              <a:t>two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t</a:t>
            </a:r>
            <a:r>
              <a:rPr dirty="0" sz="3000">
                <a:latin typeface="Times New Roman"/>
                <a:cs typeface="Times New Roman"/>
              </a:rPr>
              <a:t>ypes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name</a:t>
            </a:r>
            <a:r>
              <a:rPr dirty="0" sz="3000" spc="-15">
                <a:latin typeface="Times New Roman"/>
                <a:cs typeface="Times New Roman"/>
              </a:rPr>
              <a:t>l</a:t>
            </a:r>
            <a:r>
              <a:rPr dirty="0" sz="3000">
                <a:latin typeface="Times New Roman"/>
                <a:cs typeface="Times New Roman"/>
              </a:rPr>
              <a:t>y: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6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African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wild bee 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European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40" y="1903298"/>
            <a:ext cx="15938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240" y="1956816"/>
            <a:ext cx="732599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Characteristics</a:t>
            </a:r>
            <a:r>
              <a:rPr dirty="0" sz="3000" spc="3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the</a:t>
            </a:r>
            <a:r>
              <a:rPr dirty="0" sz="3000" spc="-17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African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wild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bee. (apis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240" y="2482595"/>
            <a:ext cx="325437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9"/>
              </a:lnSpc>
            </a:pPr>
            <a:r>
              <a:rPr dirty="0" sz="3000" spc="-5" b="1">
                <a:latin typeface="Times New Roman"/>
                <a:cs typeface="Times New Roman"/>
              </a:rPr>
              <a:t>mellifera</a:t>
            </a:r>
            <a:r>
              <a:rPr dirty="0" sz="3000" spc="4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adansoni.)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2886688"/>
            <a:ext cx="8475980" cy="3180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695325" indent="-342900">
              <a:lnSpc>
                <a:spcPct val="115100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60">
                <a:latin typeface="Times New Roman"/>
                <a:cs typeface="Times New Roman"/>
              </a:rPr>
              <a:t>Well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adapted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local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weather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conditions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such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high temperatures.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Has high </a:t>
            </a:r>
            <a:r>
              <a:rPr dirty="0" sz="3000">
                <a:latin typeface="Times New Roman"/>
                <a:cs typeface="Times New Roman"/>
              </a:rPr>
              <a:t>flying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power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fly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long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distances.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is more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active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search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food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water.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 </a:t>
            </a:r>
            <a:r>
              <a:rPr dirty="0" sz="3000" spc="-5">
                <a:latin typeface="Times New Roman"/>
                <a:cs typeface="Times New Roman"/>
              </a:rPr>
              <a:t>is vicious</a:t>
            </a:r>
            <a:r>
              <a:rPr dirty="0" sz="3000">
                <a:latin typeface="Times New Roman"/>
                <a:cs typeface="Times New Roman"/>
              </a:rPr>
              <a:t> if </a:t>
            </a:r>
            <a:r>
              <a:rPr dirty="0" sz="3000" spc="-5">
                <a:latin typeface="Times New Roman"/>
                <a:cs typeface="Times New Roman"/>
              </a:rPr>
              <a:t>manhandled.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Fairly resistant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the</a:t>
            </a:r>
            <a:r>
              <a:rPr dirty="0" sz="3000" spc="-5">
                <a:latin typeface="Times New Roman"/>
                <a:cs typeface="Times New Roman"/>
              </a:rPr>
              <a:t> diseases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99136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6031"/>
            <a:ext cx="669544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female</a:t>
            </a:r>
            <a:r>
              <a:rPr dirty="0" u="heavy" sz="3200" spc="-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reproductive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system (Cow)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814171"/>
            <a:ext cx="4843145" cy="283019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consists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following: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Ovaries.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Fallopian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tubes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(oviduct)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Uterus.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60">
                <a:latin typeface="Times New Roman"/>
                <a:cs typeface="Times New Roman"/>
              </a:rPr>
              <a:t>Vagina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vulva.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56031"/>
            <a:ext cx="2578735" cy="451484"/>
          </a:xfrm>
          <a:custGeom>
            <a:avLst/>
            <a:gdLst/>
            <a:ahLst/>
            <a:cxnLst/>
            <a:rect l="l" t="t" r="r" b="b"/>
            <a:pathLst>
              <a:path w="2578735" h="451484">
                <a:moveTo>
                  <a:pt x="2578608" y="0"/>
                </a:moveTo>
                <a:lnTo>
                  <a:pt x="0" y="0"/>
                </a:lnTo>
                <a:lnTo>
                  <a:pt x="0" y="451104"/>
                </a:lnTo>
                <a:lnTo>
                  <a:pt x="2578608" y="451104"/>
                </a:lnTo>
                <a:lnTo>
                  <a:pt x="2578608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0"/>
            <a:ext cx="8091805" cy="1961514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bee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25" b="1">
                <a:latin typeface="Times New Roman"/>
                <a:cs typeface="Times New Roman"/>
              </a:rPr>
              <a:t>colony.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10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Bee colony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made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three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types of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bees as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follows.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140" y="2136775"/>
            <a:ext cx="33083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1.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1747" y="2193035"/>
            <a:ext cx="1932939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0"/>
              </a:lnSpc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8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queen.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751661"/>
            <a:ext cx="8075930" cy="3390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1163320" indent="-342900">
              <a:lnSpc>
                <a:spcPct val="1151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it</a:t>
            </a:r>
            <a:r>
              <a:rPr dirty="0" u="heavy" sz="32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</a:t>
            </a:r>
            <a:r>
              <a:rPr dirty="0" u="heavy" sz="3200" spc="-2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 female</a:t>
            </a:r>
            <a:r>
              <a:rPr dirty="0" u="heavy" sz="3200" spc="-2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bee</a:t>
            </a:r>
            <a:r>
              <a:rPr dirty="0" u="heavy" sz="3200" spc="-2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that</a:t>
            </a:r>
            <a:r>
              <a:rPr dirty="0" u="heavy" sz="3200" spc="-1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has</a:t>
            </a:r>
            <a:r>
              <a:rPr dirty="0" u="heavy" sz="32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spc="-1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following </a:t>
            </a:r>
            <a:r>
              <a:rPr dirty="0" sz="3200" spc="-785" b="1" i="1"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functions</a:t>
            </a:r>
            <a:r>
              <a:rPr dirty="0" u="heavy" sz="3200" spc="-3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</a:t>
            </a:r>
            <a:r>
              <a:rPr dirty="0" u="heavy" sz="3200" spc="-1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2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hive: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Lay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eggs.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Keeping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colony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together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production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a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pheromone called queen substance for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identification.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" y="76200"/>
            <a:ext cx="8610600" cy="6477000"/>
            <a:chOff x="76200" y="76200"/>
            <a:chExt cx="8610600" cy="647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76200"/>
              <a:ext cx="6456172" cy="30299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400" y="3124200"/>
              <a:ext cx="5486400" cy="3429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327" y="1345691"/>
            <a:ext cx="6318885" cy="899160"/>
            <a:chOff x="338327" y="1345691"/>
            <a:chExt cx="6318885" cy="899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327" y="1675455"/>
              <a:ext cx="182880" cy="1831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79" y="1345691"/>
              <a:ext cx="6245352" cy="899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9" y="1894331"/>
              <a:ext cx="5757672" cy="655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7340" y="199136"/>
            <a:ext cx="67373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2.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2227" y="256031"/>
            <a:ext cx="204978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drones.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814171"/>
            <a:ext cx="8250555" cy="283019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about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300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colony.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They</a:t>
            </a:r>
            <a:r>
              <a:rPr dirty="0" u="heavy" sz="3200" spc="-1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have</a:t>
            </a:r>
            <a:r>
              <a:rPr dirty="0" u="heavy" sz="3200" spc="-2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2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following</a:t>
            </a:r>
            <a:r>
              <a:rPr dirty="0" u="heavy" sz="3200" spc="-4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functions</a:t>
            </a:r>
            <a:r>
              <a:rPr dirty="0" sz="3200">
                <a:latin typeface="Times New Roman"/>
                <a:cs typeface="Times New Roman"/>
              </a:rPr>
              <a:t>: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200" spc="-114">
                <a:latin typeface="Times New Roman"/>
                <a:cs typeface="Times New Roman"/>
              </a:rPr>
              <a:t>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fertilise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queen.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 </a:t>
            </a:r>
            <a:r>
              <a:rPr dirty="0" sz="3200">
                <a:latin typeface="Times New Roman"/>
                <a:cs typeface="Times New Roman"/>
              </a:rPr>
              <a:t>control the temperature or to cool the hive by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flapping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their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wide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wings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 a very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high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speed.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5944108" cy="32250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5600" y="3657600"/>
            <a:ext cx="5702300" cy="304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141223"/>
            <a:ext cx="7486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9580" indent="-43751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449580" algn="l"/>
                <a:tab pos="450215" algn="l"/>
              </a:tabLst>
            </a:pPr>
            <a:r>
              <a:rPr dirty="0" sz="3000" b="1">
                <a:latin typeface="Times New Roman"/>
                <a:cs typeface="Times New Roman"/>
              </a:rPr>
              <a:t>3.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2332" y="195071"/>
            <a:ext cx="279844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The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worker</a:t>
            </a:r>
            <a:r>
              <a:rPr dirty="0" sz="3000" spc="-5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bees.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02309"/>
            <a:ext cx="8303895" cy="5261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3510"/>
              </a:lnSpc>
              <a:spcBef>
                <a:spcPts val="1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about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60,000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number.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20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5">
                <a:latin typeface="Times New Roman"/>
                <a:cs typeface="Times New Roman"/>
              </a:rPr>
              <a:t>smallest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normally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female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454"/>
              </a:lnSpc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u="heavy" sz="300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They</a:t>
            </a:r>
            <a:r>
              <a:rPr dirty="0" u="heavy" sz="3000" spc="10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perform</a:t>
            </a:r>
            <a:r>
              <a:rPr dirty="0" u="heavy" sz="3000" spc="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000" spc="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following</a:t>
            </a:r>
            <a:r>
              <a:rPr dirty="0" u="heavy" sz="3000" spc="2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000" spc="-5" b="1" i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functions</a:t>
            </a:r>
            <a:r>
              <a:rPr dirty="0" sz="3000" spc="-5">
                <a:latin typeface="Times New Roman"/>
                <a:cs typeface="Times New Roman"/>
              </a:rPr>
              <a:t>:</a:t>
            </a:r>
            <a:endParaRPr sz="3000">
              <a:latin typeface="Times New Roman"/>
              <a:cs typeface="Times New Roman"/>
            </a:endParaRPr>
          </a:p>
          <a:p>
            <a:pPr marL="355600" marR="86360" indent="-342900">
              <a:lnSpc>
                <a:spcPts val="3350"/>
              </a:lnSpc>
              <a:spcBef>
                <a:spcPts val="26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feed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queen,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drones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brood.(young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bees).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295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protect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hive from</a:t>
            </a:r>
            <a:r>
              <a:rPr dirty="0" sz="3000" spc="-5">
                <a:latin typeface="Times New Roman"/>
                <a:cs typeface="Times New Roman"/>
              </a:rPr>
              <a:t> intruders.</a:t>
            </a:r>
            <a:endParaRPr sz="3000">
              <a:latin typeface="Times New Roman"/>
              <a:cs typeface="Times New Roman"/>
            </a:endParaRPr>
          </a:p>
          <a:p>
            <a:pPr marL="355600" marR="713740" indent="-342900">
              <a:lnSpc>
                <a:spcPts val="3350"/>
              </a:lnSpc>
              <a:spcBef>
                <a:spcPts val="2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collect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nectar,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pollen,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trees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resins,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gums</a:t>
            </a:r>
            <a:r>
              <a:rPr dirty="0" sz="3000">
                <a:latin typeface="Times New Roman"/>
                <a:cs typeface="Times New Roman"/>
              </a:rPr>
              <a:t> and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water.</a:t>
            </a:r>
            <a:endParaRPr sz="3000">
              <a:latin typeface="Times New Roman"/>
              <a:cs typeface="Times New Roman"/>
            </a:endParaRPr>
          </a:p>
          <a:p>
            <a:pPr marL="355600" marR="223520" indent="-342900">
              <a:lnSpc>
                <a:spcPts val="3350"/>
              </a:lnSpc>
              <a:spcBef>
                <a:spcPts val="14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build</a:t>
            </a:r>
            <a:r>
              <a:rPr dirty="0" sz="3000">
                <a:latin typeface="Times New Roman"/>
                <a:cs typeface="Times New Roman"/>
              </a:rPr>
              <a:t> combs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seal</a:t>
            </a:r>
            <a:r>
              <a:rPr dirty="0" sz="3000">
                <a:latin typeface="Times New Roman"/>
                <a:cs typeface="Times New Roman"/>
              </a:rPr>
              <a:t> the cracks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crevices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hive.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26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clean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hive.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ts val="351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 spc="-105">
                <a:latin typeface="Times New Roman"/>
                <a:cs typeface="Times New Roman"/>
              </a:rPr>
              <a:t>To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make</a:t>
            </a:r>
            <a:r>
              <a:rPr dirty="0" sz="3000">
                <a:latin typeface="Times New Roman"/>
                <a:cs typeface="Times New Roman"/>
              </a:rPr>
              <a:t> honey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beeswax.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52171"/>
            <a:ext cx="27336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600" spc="-70" b="1">
                <a:solidFill>
                  <a:srgbClr val="FF0000"/>
                </a:solidFill>
                <a:latin typeface="Arial"/>
                <a:cs typeface="Arial"/>
              </a:rPr>
              <a:t>Worker</a:t>
            </a:r>
            <a:r>
              <a:rPr dirty="0" sz="3600" spc="-114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3600" spc="-160" b="1">
                <a:solidFill>
                  <a:srgbClr val="FF0000"/>
                </a:solidFill>
                <a:latin typeface="Arial"/>
                <a:cs typeface="Arial"/>
              </a:rPr>
              <a:t>bee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838200"/>
            <a:ext cx="7620000" cy="5715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47950" y="6624015"/>
            <a:ext cx="36918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0" b="1">
                <a:solidFill>
                  <a:srgbClr val="FF0000"/>
                </a:solidFill>
                <a:latin typeface="Georgia"/>
                <a:cs typeface="Georgia"/>
              </a:rPr>
              <a:t>Vyntex</a:t>
            </a:r>
            <a:r>
              <a:rPr dirty="0" sz="1200" spc="75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1200" spc="-30" b="1">
                <a:solidFill>
                  <a:srgbClr val="FF0000"/>
                </a:solidFill>
                <a:latin typeface="Georgia"/>
                <a:cs typeface="Georgia"/>
              </a:rPr>
              <a:t>technologies</a:t>
            </a:r>
            <a:r>
              <a:rPr dirty="0" sz="1200" spc="80" b="1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 sz="1200" spc="35" b="1">
                <a:solidFill>
                  <a:srgbClr val="FF0000"/>
                </a:solidFill>
                <a:latin typeface="Georgia"/>
                <a:cs typeface="Georgia"/>
              </a:rPr>
              <a:t>0710250520/0743939160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7211" y="6427114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85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99135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52984"/>
            <a:ext cx="308927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Siting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of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an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30" b="1">
                <a:latin typeface="Times New Roman"/>
                <a:cs typeface="Times New Roman"/>
              </a:rPr>
              <a:t>apiary.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83082"/>
            <a:ext cx="8413750" cy="528447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apiary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place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beehives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laid.</a:t>
            </a:r>
            <a:endParaRPr sz="3000">
              <a:latin typeface="Times New Roman"/>
              <a:cs typeface="Times New Roman"/>
            </a:endParaRPr>
          </a:p>
          <a:p>
            <a:pPr marL="355600" marR="752475" indent="-342900">
              <a:lnSpc>
                <a:spcPts val="4140"/>
              </a:lnSpc>
              <a:spcBef>
                <a:spcPts val="2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When</a:t>
            </a:r>
            <a:r>
              <a:rPr dirty="0" sz="3000" spc="-5">
                <a:latin typeface="Times New Roman"/>
                <a:cs typeface="Times New Roman"/>
              </a:rPr>
              <a:t> sitting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 apiary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following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factors</a:t>
            </a:r>
            <a:r>
              <a:rPr dirty="0" sz="3000">
                <a:latin typeface="Times New Roman"/>
                <a:cs typeface="Times New Roman"/>
              </a:rPr>
              <a:t> are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considered: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140"/>
              </a:lnSpc>
              <a:spcBef>
                <a:spcPts val="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25">
                <a:latin typeface="Times New Roman"/>
                <a:cs typeface="Times New Roman"/>
              </a:rPr>
              <a:t>Availability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-10">
                <a:latin typeface="Times New Roman"/>
                <a:cs typeface="Times New Roman"/>
              </a:rPr>
              <a:t>water-water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 be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within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radius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3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km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or</a:t>
            </a:r>
            <a:r>
              <a:rPr dirty="0" sz="3000" spc="-5">
                <a:latin typeface="Times New Roman"/>
                <a:cs typeface="Times New Roman"/>
              </a:rPr>
              <a:t> supply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sugar</a:t>
            </a:r>
            <a:r>
              <a:rPr dirty="0" sz="3000" spc="-5">
                <a:latin typeface="Times New Roman"/>
                <a:cs typeface="Times New Roman"/>
              </a:rPr>
              <a:t> solution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close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hive.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1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25">
                <a:latin typeface="Times New Roman"/>
                <a:cs typeface="Times New Roman"/>
              </a:rPr>
              <a:t>Availability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flowers</a:t>
            </a:r>
            <a:endParaRPr sz="3000">
              <a:latin typeface="Times New Roman"/>
              <a:cs typeface="Times New Roman"/>
            </a:endParaRPr>
          </a:p>
          <a:p>
            <a:pPr marL="355600" marR="570865" indent="-342900">
              <a:lnSpc>
                <a:spcPct val="114999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-1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sheltered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place-hives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should be </a:t>
            </a:r>
            <a:r>
              <a:rPr dirty="0" sz="3000" spc="-5">
                <a:latin typeface="Times New Roman"/>
                <a:cs typeface="Times New Roman"/>
              </a:rPr>
              <a:t>protected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strong sun</a:t>
            </a:r>
            <a:r>
              <a:rPr dirty="0" sz="3000">
                <a:latin typeface="Times New Roman"/>
                <a:cs typeface="Times New Roman"/>
              </a:rPr>
              <a:t> 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wind.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Courier New"/>
              <a:buChar char="o"/>
              <a:tabLst>
                <a:tab pos="355600" algn="l"/>
                <a:tab pos="1701164" algn="l"/>
              </a:tabLst>
            </a:pPr>
            <a:r>
              <a:rPr dirty="0" sz="3000" spc="-5">
                <a:latin typeface="Times New Roman"/>
                <a:cs typeface="Times New Roman"/>
              </a:rPr>
              <a:t>A</a:t>
            </a:r>
            <a:r>
              <a:rPr dirty="0" sz="3000" spc="-16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place	that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 free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5">
                <a:latin typeface="Times New Roman"/>
                <a:cs typeface="Times New Roman"/>
              </a:rPr>
              <a:t> noise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disturbances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 spc="-70">
                <a:latin typeface="Times New Roman"/>
                <a:cs typeface="Times New Roman"/>
              </a:rPr>
              <a:t>Away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from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human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beings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busy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roads.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328358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Types</a:t>
            </a:r>
            <a:r>
              <a:rPr dirty="0" u="heavy" sz="3200" spc="-2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Bee</a:t>
            </a:r>
            <a:r>
              <a:rPr dirty="0" u="heavy" sz="3200" spc="-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hives</a:t>
            </a:r>
            <a:r>
              <a:rPr dirty="0" sz="3200" b="1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58723"/>
            <a:ext cx="8394700" cy="3461385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dirty="0" sz="3200" spc="5" b="1">
                <a:latin typeface="Times New Roman"/>
                <a:cs typeface="Times New Roman"/>
              </a:rPr>
              <a:t>a)Log</a:t>
            </a:r>
            <a:r>
              <a:rPr dirty="0" sz="3200" spc="-5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hive.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0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 made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log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 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split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two parts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larger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30">
                <a:latin typeface="Times New Roman"/>
                <a:cs typeface="Times New Roman"/>
              </a:rPr>
              <a:t>other.</a:t>
            </a:r>
            <a:endParaRPr sz="3200">
              <a:latin typeface="Times New Roman"/>
              <a:cs typeface="Times New Roman"/>
            </a:endParaRPr>
          </a:p>
          <a:p>
            <a:pPr marL="355600" marR="682625" indent="-342900">
              <a:lnSpc>
                <a:spcPct val="106900"/>
              </a:lnSpc>
              <a:spcBef>
                <a:spcPts val="8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10">
                <a:latin typeface="Times New Roman"/>
                <a:cs typeface="Times New Roman"/>
              </a:rPr>
              <a:t>larger </a:t>
            </a:r>
            <a:r>
              <a:rPr dirty="0" sz="3200">
                <a:latin typeface="Times New Roman"/>
                <a:cs typeface="Times New Roman"/>
              </a:rPr>
              <a:t>part is made into a trough-shaped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structure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removing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inner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tissues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stem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sharp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chisel.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4130040"/>
            <a:ext cx="6629400" cy="24993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34899"/>
            <a:ext cx="8451850" cy="3361054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3200" b="1">
                <a:latin typeface="Times New Roman"/>
                <a:cs typeface="Times New Roman"/>
              </a:rPr>
              <a:t>b)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Box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hive.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1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Made from sown timber cut to a length of one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meter. </a:t>
            </a:r>
            <a:r>
              <a:rPr dirty="0" sz="3200">
                <a:latin typeface="Times New Roman"/>
                <a:cs typeface="Times New Roman"/>
              </a:rPr>
              <a:t>The top side end board are nailed together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while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bottom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board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attached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 means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wires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supported by four small pieces of timber that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easy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attached.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4864" y="2971800"/>
            <a:ext cx="5050536" cy="3657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34899"/>
            <a:ext cx="8406130" cy="3361054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3200" b="1">
                <a:latin typeface="Times New Roman"/>
                <a:cs typeface="Times New Roman"/>
              </a:rPr>
              <a:t>c)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Kenya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top</a:t>
            </a:r>
            <a:r>
              <a:rPr dirty="0" sz="3200" spc="-5" b="1">
                <a:latin typeface="Times New Roman"/>
                <a:cs typeface="Times New Roman"/>
              </a:rPr>
              <a:t> bar</a:t>
            </a:r>
            <a:r>
              <a:rPr dirty="0" sz="3200" spc="-5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hive.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25" b="1">
                <a:latin typeface="Times New Roman"/>
                <a:cs typeface="Times New Roman"/>
              </a:rPr>
              <a:t>(K.T.B.H).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1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 is a movable frame hive designed to have a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series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bars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arranged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form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top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hive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where bees attach </a:t>
            </a:r>
            <a:r>
              <a:rPr dirty="0" sz="3200" spc="-5">
                <a:latin typeface="Times New Roman"/>
                <a:cs typeface="Times New Roman"/>
              </a:rPr>
              <a:t>their </a:t>
            </a:r>
            <a:r>
              <a:rPr dirty="0" sz="3200">
                <a:latin typeface="Times New Roman"/>
                <a:cs typeface="Times New Roman"/>
              </a:rPr>
              <a:t>combs to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>
                <a:latin typeface="Times New Roman"/>
                <a:cs typeface="Times New Roman"/>
              </a:rPr>
              <a:t>bars which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can be removed for examination. These bars are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called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top </a:t>
            </a:r>
            <a:r>
              <a:rPr dirty="0" sz="3200" spc="-5" b="1">
                <a:latin typeface="Times New Roman"/>
                <a:cs typeface="Times New Roman"/>
              </a:rPr>
              <a:t>bars.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7539" y="3424422"/>
            <a:ext cx="3975100" cy="2705735"/>
            <a:chOff x="97539" y="3424422"/>
            <a:chExt cx="3975100" cy="27057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39" y="3424422"/>
              <a:ext cx="3974585" cy="27051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3479799"/>
              <a:ext cx="3810000" cy="2540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3350" y="3460749"/>
              <a:ext cx="3848100" cy="2578100"/>
            </a:xfrm>
            <a:custGeom>
              <a:avLst/>
              <a:gdLst/>
              <a:ahLst/>
              <a:cxnLst/>
              <a:rect l="l" t="t" r="r" b="b"/>
              <a:pathLst>
                <a:path w="3848100" h="2578100">
                  <a:moveTo>
                    <a:pt x="0" y="2578100"/>
                  </a:moveTo>
                  <a:lnTo>
                    <a:pt x="3848100" y="2578100"/>
                  </a:lnTo>
                  <a:lnTo>
                    <a:pt x="3848100" y="0"/>
                  </a:lnTo>
                  <a:lnTo>
                    <a:pt x="0" y="0"/>
                  </a:lnTo>
                  <a:lnTo>
                    <a:pt x="0" y="2578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4212339" y="3374135"/>
            <a:ext cx="4889500" cy="2679700"/>
            <a:chOff x="4212339" y="3374135"/>
            <a:chExt cx="4889500" cy="26797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2339" y="3374135"/>
              <a:ext cx="4888986" cy="26791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7200" y="3428999"/>
              <a:ext cx="4724400" cy="25146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48150" y="3409949"/>
              <a:ext cx="4762500" cy="2552700"/>
            </a:xfrm>
            <a:custGeom>
              <a:avLst/>
              <a:gdLst/>
              <a:ahLst/>
              <a:cxnLst/>
              <a:rect l="l" t="t" r="r" b="b"/>
              <a:pathLst>
                <a:path w="4762500" h="2552700">
                  <a:moveTo>
                    <a:pt x="0" y="2552700"/>
                  </a:moveTo>
                  <a:lnTo>
                    <a:pt x="4762500" y="2552700"/>
                  </a:lnTo>
                  <a:lnTo>
                    <a:pt x="4762500" y="0"/>
                  </a:lnTo>
                  <a:lnTo>
                    <a:pt x="0" y="0"/>
                  </a:lnTo>
                  <a:lnTo>
                    <a:pt x="0" y="25527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942" y="577645"/>
            <a:ext cx="8102600" cy="58501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1811" y="6465214"/>
            <a:ext cx="23177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50367"/>
            <a:ext cx="1593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Arial MT"/>
                <a:cs typeface="Arial MT"/>
              </a:rPr>
              <a:t>•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04215"/>
            <a:ext cx="6830695" cy="422275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75"/>
              </a:lnSpc>
            </a:pPr>
            <a:r>
              <a:rPr dirty="0" sz="3000" spc="-5" b="1">
                <a:latin typeface="Times New Roman"/>
                <a:cs typeface="Times New Roman"/>
              </a:rPr>
              <a:t>Give</a:t>
            </a:r>
            <a:r>
              <a:rPr dirty="0" sz="3000" spc="2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seven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advantages of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the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top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bar</a:t>
            </a:r>
            <a:r>
              <a:rPr dirty="0" sz="3000" spc="-4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hive.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03834"/>
            <a:ext cx="8447405" cy="541845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355600" marR="135255" indent="-342900">
              <a:lnSpc>
                <a:spcPts val="3420"/>
              </a:lnSpc>
              <a:spcBef>
                <a:spcPts val="36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70">
                <a:latin typeface="Times New Roman"/>
                <a:cs typeface="Times New Roman"/>
              </a:rPr>
              <a:t>Top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bar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can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removed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for</a:t>
            </a:r>
            <a:r>
              <a:rPr dirty="0" sz="3000" spc="-5">
                <a:latin typeface="Times New Roman"/>
                <a:cs typeface="Times New Roman"/>
              </a:rPr>
              <a:t> inspection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combs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replaced.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420"/>
              </a:lnSpc>
              <a:spcBef>
                <a:spcPts val="95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Honey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combs can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</a:t>
            </a:r>
            <a:r>
              <a:rPr dirty="0" sz="3000" spc="-5">
                <a:latin typeface="Times New Roman"/>
                <a:cs typeface="Times New Roman"/>
              </a:rPr>
              <a:t> removed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without</a:t>
            </a:r>
            <a:r>
              <a:rPr dirty="0" sz="3000" spc="-5">
                <a:latin typeface="Times New Roman"/>
                <a:cs typeface="Times New Roman"/>
              </a:rPr>
              <a:t> disturbing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brood.</a:t>
            </a:r>
            <a:endParaRPr sz="3000">
              <a:latin typeface="Times New Roman"/>
              <a:cs typeface="Times New Roman"/>
            </a:endParaRPr>
          </a:p>
          <a:p>
            <a:pPr marL="355600" marR="490855" indent="-342900">
              <a:lnSpc>
                <a:spcPts val="3429"/>
              </a:lnSpc>
              <a:spcBef>
                <a:spcPts val="93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Honey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>
                <a:latin typeface="Times New Roman"/>
                <a:cs typeface="Times New Roman"/>
              </a:rPr>
              <a:t> of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high </a:t>
            </a:r>
            <a:r>
              <a:rPr dirty="0" sz="3000" spc="-5">
                <a:latin typeface="Times New Roman"/>
                <a:cs typeface="Times New Roman"/>
              </a:rPr>
              <a:t>quality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 </a:t>
            </a: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harvested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without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brood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combs.</a:t>
            </a:r>
            <a:endParaRPr sz="3000">
              <a:latin typeface="Times New Roman"/>
              <a:cs typeface="Times New Roman"/>
            </a:endParaRPr>
          </a:p>
          <a:p>
            <a:pPr marL="355600" marR="216535" indent="-342900">
              <a:lnSpc>
                <a:spcPts val="3420"/>
              </a:lnSpc>
              <a:spcBef>
                <a:spcPts val="9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More</a:t>
            </a:r>
            <a:r>
              <a:rPr dirty="0" sz="3000" spc="-5">
                <a:latin typeface="Times New Roman"/>
                <a:cs typeface="Times New Roman"/>
              </a:rPr>
              <a:t> wax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harvested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as</a:t>
            </a:r>
            <a:r>
              <a:rPr dirty="0" sz="3000">
                <a:latin typeface="Times New Roman"/>
                <a:cs typeface="Times New Roman"/>
              </a:rPr>
              <a:t> combs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not</a:t>
            </a:r>
            <a:r>
              <a:rPr dirty="0" sz="3000" spc="-5">
                <a:latin typeface="Times New Roman"/>
                <a:cs typeface="Times New Roman"/>
              </a:rPr>
              <a:t> returned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hive.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hive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is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easy to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construct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 </a:t>
            </a:r>
            <a:r>
              <a:rPr dirty="0" sz="3000" spc="-30">
                <a:latin typeface="Times New Roman"/>
                <a:cs typeface="Times New Roman"/>
              </a:rPr>
              <a:t>repair.</a:t>
            </a:r>
            <a:endParaRPr sz="3000">
              <a:latin typeface="Times New Roman"/>
              <a:cs typeface="Times New Roman"/>
            </a:endParaRPr>
          </a:p>
          <a:p>
            <a:pPr marL="355600" marR="937260" indent="-342900">
              <a:lnSpc>
                <a:spcPts val="3429"/>
              </a:lnSpc>
              <a:spcBef>
                <a:spcPts val="10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 hive </a:t>
            </a:r>
            <a:r>
              <a:rPr dirty="0" sz="3000" spc="-5">
                <a:latin typeface="Times New Roman"/>
                <a:cs typeface="Times New Roman"/>
              </a:rPr>
              <a:t>is </a:t>
            </a:r>
            <a:r>
              <a:rPr dirty="0" sz="3000">
                <a:latin typeface="Times New Roman"/>
                <a:cs typeface="Times New Roman"/>
              </a:rPr>
              <a:t>cheap to </a:t>
            </a:r>
            <a:r>
              <a:rPr dirty="0" sz="3000" spc="-5">
                <a:latin typeface="Times New Roman"/>
                <a:cs typeface="Times New Roman"/>
              </a:rPr>
              <a:t>build </a:t>
            </a:r>
            <a:r>
              <a:rPr dirty="0" sz="3000">
                <a:latin typeface="Times New Roman"/>
                <a:cs typeface="Times New Roman"/>
              </a:rPr>
              <a:t>and does not </a:t>
            </a:r>
            <a:r>
              <a:rPr dirty="0" sz="3000" spc="-5">
                <a:latin typeface="Times New Roman"/>
                <a:cs typeface="Times New Roman"/>
              </a:rPr>
              <a:t>require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expensive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equipment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extract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honey.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34899"/>
            <a:ext cx="7832090" cy="3563620"/>
          </a:xfrm>
          <a:prstGeom prst="rect">
            <a:avLst/>
          </a:prstGeom>
        </p:spPr>
        <p:txBody>
          <a:bodyPr wrap="square" lIns="0" tIns="148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dirty="0" sz="3200" b="1">
                <a:latin typeface="Times New Roman"/>
                <a:cs typeface="Times New Roman"/>
              </a:rPr>
              <a:t>d)</a:t>
            </a:r>
            <a:r>
              <a:rPr dirty="0" sz="3200" spc="-9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langstroth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hive.</a:t>
            </a:r>
            <a:endParaRPr sz="3200">
              <a:latin typeface="Times New Roman"/>
              <a:cs typeface="Times New Roman"/>
            </a:endParaRPr>
          </a:p>
          <a:p>
            <a:pPr marL="355600" marR="535305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It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like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box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designed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separate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chambers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honey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Stocking</a:t>
            </a:r>
            <a:r>
              <a:rPr dirty="0" u="heavy" sz="32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heavy" sz="3200" spc="-3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Hive.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6900"/>
              </a:lnSpc>
              <a:spcBef>
                <a:spcPts val="81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This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act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encouraging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bees 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enter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empty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 actually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putting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5">
                <a:latin typeface="Times New Roman"/>
                <a:cs typeface="Times New Roman"/>
              </a:rPr>
              <a:t>it.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3708272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3764279"/>
            <a:ext cx="56235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04"/>
              </a:lnSpc>
            </a:pPr>
            <a:r>
              <a:rPr dirty="0" sz="3200" b="1">
                <a:latin typeface="Times New Roman"/>
                <a:cs typeface="Times New Roman"/>
              </a:rPr>
              <a:t>Methods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used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in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stocking</a:t>
            </a:r>
            <a:r>
              <a:rPr dirty="0" sz="3200" spc="-2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hive.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4196587"/>
            <a:ext cx="3712845" cy="1272540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swarm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net.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Use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catcher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box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48133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Materials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collected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by Bees.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60831"/>
            <a:ext cx="8385809" cy="5026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655955" indent="-342900">
              <a:lnSpc>
                <a:spcPct val="106900"/>
              </a:lnSpc>
              <a:spcBef>
                <a:spcPts val="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5">
                <a:latin typeface="Times New Roman"/>
                <a:cs typeface="Times New Roman"/>
              </a:rPr>
              <a:t>Nectar-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bees 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making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honey.</a:t>
            </a:r>
            <a:endParaRPr sz="3200">
              <a:latin typeface="Times New Roman"/>
              <a:cs typeface="Times New Roman"/>
            </a:endParaRPr>
          </a:p>
          <a:p>
            <a:pPr marL="355600" marR="616585" indent="-342900">
              <a:lnSpc>
                <a:spcPct val="1072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Pollen-used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by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bees </a:t>
            </a:r>
            <a:r>
              <a:rPr dirty="0" sz="3200" spc="-5">
                <a:latin typeface="Times New Roman"/>
                <a:cs typeface="Times New Roman"/>
              </a:rPr>
              <a:t>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brood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queen.</a:t>
            </a:r>
            <a:endParaRPr sz="3200">
              <a:latin typeface="Times New Roman"/>
              <a:cs typeface="Times New Roman"/>
            </a:endParaRPr>
          </a:p>
          <a:p>
            <a:pPr marL="355600" marR="6350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Propolis-Used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</a:t>
            </a:r>
            <a:r>
              <a:rPr dirty="0" sz="3200" spc="-5">
                <a:latin typeface="Times New Roman"/>
                <a:cs typeface="Times New Roman"/>
              </a:rPr>
              <a:t>fill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cracks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crevices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hives.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1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20">
                <a:latin typeface="Times New Roman"/>
                <a:cs typeface="Times New Roman"/>
              </a:rPr>
              <a:t>Water-essential </a:t>
            </a:r>
            <a:r>
              <a:rPr dirty="0" sz="3200">
                <a:latin typeface="Times New Roman"/>
                <a:cs typeface="Times New Roman"/>
              </a:rPr>
              <a:t>for survival of bees. Should be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put near the hive in containers. Pieces of sticks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should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</a:t>
            </a:r>
            <a:r>
              <a:rPr dirty="0" sz="3200" spc="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floated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prevent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bees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drowning.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227076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Feeding</a:t>
            </a:r>
            <a:r>
              <a:rPr dirty="0" u="heavy" sz="3200" spc="-8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7240" y="2517648"/>
            <a:ext cx="5884545" cy="451484"/>
          </a:xfrm>
          <a:custGeom>
            <a:avLst/>
            <a:gdLst/>
            <a:ahLst/>
            <a:cxnLst/>
            <a:rect l="l" t="t" r="r" b="b"/>
            <a:pathLst>
              <a:path w="5884545" h="451485">
                <a:moveTo>
                  <a:pt x="5884164" y="0"/>
                </a:moveTo>
                <a:lnTo>
                  <a:pt x="0" y="0"/>
                </a:lnTo>
                <a:lnTo>
                  <a:pt x="0" y="451103"/>
                </a:lnTo>
                <a:lnTo>
                  <a:pt x="5884164" y="451103"/>
                </a:lnTo>
                <a:lnTo>
                  <a:pt x="588416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7340" y="760831"/>
            <a:ext cx="8123555" cy="408495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55600" marR="5080" indent="-342900">
              <a:lnSpc>
                <a:spcPct val="107100"/>
              </a:lnSpc>
              <a:spcBef>
                <a:spcPts val="9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feed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nectar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pollen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flowers.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absence of flowers they are fed on sugar syrup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placed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near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hive.</a:t>
            </a:r>
            <a:endParaRPr sz="3200">
              <a:latin typeface="Times New Roman"/>
              <a:cs typeface="Times New Roman"/>
            </a:endParaRPr>
          </a:p>
          <a:p>
            <a:pPr lvl="1" marL="469900" indent="-342900">
              <a:lnSpc>
                <a:spcPct val="100000"/>
              </a:lnSpc>
              <a:spcBef>
                <a:spcPts val="106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 b="1">
                <a:latin typeface="Times New Roman"/>
                <a:cs typeface="Times New Roman"/>
              </a:rPr>
              <a:t>Give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three</a:t>
            </a:r>
            <a:r>
              <a:rPr dirty="0" sz="3200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reasons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for</a:t>
            </a:r>
            <a:r>
              <a:rPr dirty="0" sz="3200" spc="-7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feeding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spc="5" b="1">
                <a:latin typeface="Times New Roman"/>
                <a:cs typeface="Times New Roman"/>
              </a:rPr>
              <a:t>bee.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maintain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colony.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encourage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multiplication.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 spc="-12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supplement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what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bees get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flowers.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" y="227075"/>
            <a:ext cx="8002905" cy="451484"/>
          </a:xfrm>
          <a:custGeom>
            <a:avLst/>
            <a:gdLst/>
            <a:ahLst/>
            <a:cxnLst/>
            <a:rect l="l" t="t" r="r" b="b"/>
            <a:pathLst>
              <a:path w="8002905" h="451484">
                <a:moveTo>
                  <a:pt x="8002524" y="0"/>
                </a:moveTo>
                <a:lnTo>
                  <a:pt x="0" y="0"/>
                </a:lnTo>
                <a:lnTo>
                  <a:pt x="0" y="451103"/>
                </a:lnTo>
                <a:lnTo>
                  <a:pt x="8002524" y="451103"/>
                </a:lnTo>
                <a:lnTo>
                  <a:pt x="8002524" y="0"/>
                </a:lnTo>
                <a:close/>
              </a:path>
            </a:pathLst>
          </a:custGeom>
          <a:solidFill>
            <a:srgbClr val="D2D2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7340" y="34899"/>
            <a:ext cx="8474075" cy="5854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27899"/>
              </a:lnSpc>
              <a:spcBef>
                <a:spcPts val="9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3200" b="1">
                <a:latin typeface="Times New Roman"/>
                <a:cs typeface="Times New Roman"/>
              </a:rPr>
              <a:t>Pest,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disease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that</a:t>
            </a:r>
            <a:r>
              <a:rPr dirty="0" sz="3200" spc="-1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attack</a:t>
            </a:r>
            <a:r>
              <a:rPr dirty="0" sz="3200" spc="-4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bees and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their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control. </a:t>
            </a:r>
            <a:r>
              <a:rPr dirty="0" sz="3200" spc="-790" b="1">
                <a:latin typeface="Times New Roman"/>
                <a:cs typeface="Times New Roman"/>
              </a:rPr>
              <a:t> </a:t>
            </a:r>
            <a:r>
              <a:rPr dirty="0" sz="3200" spc="5" b="1">
                <a:latin typeface="Times New Roman"/>
                <a:cs typeface="Times New Roman"/>
              </a:rPr>
              <a:t>a)Ants.</a:t>
            </a:r>
            <a:endParaRPr sz="3200">
              <a:latin typeface="Times New Roman"/>
              <a:cs typeface="Times New Roman"/>
            </a:endParaRPr>
          </a:p>
          <a:p>
            <a:pPr algn="just" marL="355600" marR="240665" indent="-342900">
              <a:lnSpc>
                <a:spcPct val="107100"/>
              </a:lnSpc>
              <a:spcBef>
                <a:spcPts val="79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They enter the hive through climbing plants and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make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holes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</a:t>
            </a:r>
            <a:r>
              <a:rPr dirty="0" sz="3200">
                <a:latin typeface="Times New Roman"/>
                <a:cs typeface="Times New Roman"/>
              </a:rPr>
              <a:t> hive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that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allows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the </a:t>
            </a:r>
            <a:r>
              <a:rPr dirty="0" sz="3200" spc="-7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causes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rotting.</a:t>
            </a:r>
            <a:endParaRPr sz="32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 spc="-5" b="1">
                <a:latin typeface="Times New Roman"/>
                <a:cs typeface="Times New Roman"/>
              </a:rPr>
              <a:t>Controlled</a:t>
            </a:r>
            <a:r>
              <a:rPr dirty="0" sz="3200" spc="-7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by:</a:t>
            </a:r>
            <a:endParaRPr sz="3200">
              <a:latin typeface="Times New Roman"/>
              <a:cs typeface="Times New Roman"/>
            </a:endParaRPr>
          </a:p>
          <a:p>
            <a:pPr algn="just" lvl="1" marL="469900" indent="-342900">
              <a:lnSpc>
                <a:spcPct val="100000"/>
              </a:lnSpc>
              <a:spcBef>
                <a:spcPts val="1070"/>
              </a:spcBef>
              <a:buFont typeface="Arial MT"/>
              <a:buChar char="•"/>
              <a:tabLst>
                <a:tab pos="469900" algn="l"/>
              </a:tabLst>
            </a:pPr>
            <a:r>
              <a:rPr dirty="0" sz="3200" b="1">
                <a:latin typeface="Times New Roman"/>
                <a:cs typeface="Times New Roman"/>
              </a:rPr>
              <a:t>-</a:t>
            </a:r>
            <a:r>
              <a:rPr dirty="0" sz="3200">
                <a:latin typeface="Times New Roman"/>
                <a:cs typeface="Times New Roman"/>
              </a:rPr>
              <a:t>avoiding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contact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between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plant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hive.</a:t>
            </a:r>
            <a:endParaRPr sz="3200">
              <a:latin typeface="Times New Roman"/>
              <a:cs typeface="Times New Roman"/>
            </a:endParaRPr>
          </a:p>
          <a:p>
            <a:pPr lvl="1" marL="469900" marR="224790" indent="-342900">
              <a:lnSpc>
                <a:spcPct val="107100"/>
              </a:lnSpc>
              <a:spcBef>
                <a:spcPts val="79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dirty="0" sz="3200" b="1">
                <a:latin typeface="Times New Roman"/>
                <a:cs typeface="Times New Roman"/>
              </a:rPr>
              <a:t>-</a:t>
            </a:r>
            <a:r>
              <a:rPr dirty="0" sz="3200">
                <a:latin typeface="Times New Roman"/>
                <a:cs typeface="Times New Roman"/>
              </a:rPr>
              <a:t>suspend the hive with wires between poles </a:t>
            </a:r>
            <a:r>
              <a:rPr dirty="0" sz="3200" spc="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which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coated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old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engine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oil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keep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 spc="-20">
                <a:latin typeface="Times New Roman"/>
                <a:cs typeface="Times New Roman"/>
              </a:rPr>
              <a:t>off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ants.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54101"/>
            <a:ext cx="8479790" cy="6169025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3000" spc="-5" b="1">
                <a:latin typeface="Times New Roman"/>
                <a:cs typeface="Times New Roman"/>
              </a:rPr>
              <a:t>b).</a:t>
            </a:r>
            <a:r>
              <a:rPr dirty="0" sz="3000" spc="-90" b="1">
                <a:latin typeface="Times New Roman"/>
                <a:cs typeface="Times New Roman"/>
              </a:rPr>
              <a:t> </a:t>
            </a:r>
            <a:r>
              <a:rPr dirty="0" sz="3000" spc="-60" b="1">
                <a:latin typeface="Times New Roman"/>
                <a:cs typeface="Times New Roman"/>
              </a:rPr>
              <a:t>Wax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moth.</a:t>
            </a:r>
            <a:endParaRPr sz="3000">
              <a:latin typeface="Times New Roman"/>
              <a:cs typeface="Times New Roman"/>
            </a:endParaRPr>
          </a:p>
          <a:p>
            <a:pPr marL="355600" marR="569595" indent="-342900">
              <a:lnSpc>
                <a:spcPts val="3420"/>
              </a:lnSpc>
              <a:spcBef>
                <a:spcPts val="10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 make </a:t>
            </a:r>
            <a:r>
              <a:rPr dirty="0" sz="3000" spc="-5">
                <a:latin typeface="Times New Roman"/>
                <a:cs typeface="Times New Roman"/>
              </a:rPr>
              <a:t>tunnels </a:t>
            </a:r>
            <a:r>
              <a:rPr dirty="0" sz="3000">
                <a:latin typeface="Times New Roman"/>
                <a:cs typeface="Times New Roman"/>
              </a:rPr>
              <a:t>in the combs and </a:t>
            </a:r>
            <a:r>
              <a:rPr dirty="0" sz="3000" spc="-5">
                <a:latin typeface="Times New Roman"/>
                <a:cs typeface="Times New Roman"/>
              </a:rPr>
              <a:t>contaminate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honey</a:t>
            </a:r>
            <a:r>
              <a:rPr dirty="0" sz="3000" spc="-5">
                <a:latin typeface="Times New Roman"/>
                <a:cs typeface="Times New Roman"/>
              </a:rPr>
              <a:t> with</a:t>
            </a:r>
            <a:r>
              <a:rPr dirty="0" sz="3000">
                <a:latin typeface="Times New Roman"/>
                <a:cs typeface="Times New Roman"/>
              </a:rPr>
              <a:t> their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excreta</a:t>
            </a:r>
            <a:r>
              <a:rPr dirty="0" sz="3000" b="1"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  <a:p>
            <a:pPr marL="355600" marR="457834" indent="-342900">
              <a:lnSpc>
                <a:spcPts val="3420"/>
              </a:lnSpc>
              <a:spcBef>
                <a:spcPts val="944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Controlled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by</a:t>
            </a:r>
            <a:r>
              <a:rPr dirty="0" sz="3000" spc="5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-</a:t>
            </a:r>
            <a:r>
              <a:rPr dirty="0" sz="3000" spc="-5">
                <a:latin typeface="Times New Roman"/>
                <a:cs typeface="Times New Roman"/>
              </a:rPr>
              <a:t>removing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burning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all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infected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combs.</a:t>
            </a:r>
            <a:endParaRPr sz="3000">
              <a:latin typeface="Times New Roman"/>
              <a:cs typeface="Times New Roman"/>
            </a:endParaRPr>
          </a:p>
          <a:p>
            <a:pPr marL="355600" marR="586105" indent="-342900">
              <a:lnSpc>
                <a:spcPts val="3429"/>
              </a:lnSpc>
              <a:spcBef>
                <a:spcPts val="93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-Immediately</a:t>
            </a:r>
            <a:r>
              <a:rPr dirty="0" sz="3000" spc="5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melting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old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combs or</a:t>
            </a:r>
            <a:r>
              <a:rPr dirty="0" sz="3000" spc="-5">
                <a:latin typeface="Times New Roman"/>
                <a:cs typeface="Times New Roman"/>
              </a:rPr>
              <a:t> wax </a:t>
            </a:r>
            <a:r>
              <a:rPr dirty="0" sz="3000">
                <a:latin typeface="Times New Roman"/>
                <a:cs typeface="Times New Roman"/>
              </a:rPr>
              <a:t>left</a:t>
            </a:r>
            <a:r>
              <a:rPr dirty="0" sz="3000" spc="-5">
                <a:latin typeface="Times New Roman"/>
                <a:cs typeface="Times New Roman"/>
              </a:rPr>
              <a:t> after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harvesting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honey.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3000" b="1">
                <a:latin typeface="Times New Roman"/>
                <a:cs typeface="Times New Roman"/>
              </a:rPr>
              <a:t>c).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Bee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louse.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It</a:t>
            </a:r>
            <a:r>
              <a:rPr dirty="0" sz="3000" spc="-5">
                <a:latin typeface="Times New Roman"/>
                <a:cs typeface="Times New Roman"/>
              </a:rPr>
              <a:t> 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</a:t>
            </a:r>
            <a:r>
              <a:rPr dirty="0" sz="3000" spc="-5">
                <a:latin typeface="Times New Roman"/>
                <a:cs typeface="Times New Roman"/>
              </a:rPr>
              <a:t> parasite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bees.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Larvae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hatched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in</a:t>
            </a:r>
            <a:r>
              <a:rPr dirty="0" sz="3000" spc="-5">
                <a:latin typeface="Times New Roman"/>
                <a:cs typeface="Times New Roman"/>
              </a:rPr>
              <a:t> the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wax</a:t>
            </a:r>
            <a:r>
              <a:rPr dirty="0" sz="3000" spc="-5">
                <a:latin typeface="Times New Roman"/>
                <a:cs typeface="Times New Roman"/>
              </a:rPr>
              <a:t> spoil</a:t>
            </a:r>
            <a:r>
              <a:rPr dirty="0" sz="3000">
                <a:latin typeface="Times New Roman"/>
                <a:cs typeface="Times New Roman"/>
              </a:rPr>
              <a:t> the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combs.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420"/>
              </a:lnSpc>
              <a:spcBef>
                <a:spcPts val="1019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Controlled</a:t>
            </a:r>
            <a:r>
              <a:rPr dirty="0" sz="300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by:-</a:t>
            </a:r>
            <a:r>
              <a:rPr dirty="0" sz="3000" spc="-5">
                <a:latin typeface="Times New Roman"/>
                <a:cs typeface="Times New Roman"/>
              </a:rPr>
              <a:t>smoking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out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hive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using</a:t>
            </a:r>
            <a:r>
              <a:rPr dirty="0" sz="3000">
                <a:latin typeface="Times New Roman"/>
                <a:cs typeface="Times New Roman"/>
              </a:rPr>
              <a:t> a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smoker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that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has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some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creosote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control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pest.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63245"/>
            <a:ext cx="7833359" cy="231902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3000" b="1">
                <a:latin typeface="Times New Roman"/>
                <a:cs typeface="Times New Roman"/>
              </a:rPr>
              <a:t>e)</a:t>
            </a:r>
            <a:r>
              <a:rPr dirty="0" sz="3000" spc="-20" b="1">
                <a:latin typeface="Times New Roman"/>
                <a:cs typeface="Times New Roman"/>
              </a:rPr>
              <a:t> </a:t>
            </a:r>
            <a:r>
              <a:rPr dirty="0" sz="3000" b="1">
                <a:latin typeface="Times New Roman"/>
                <a:cs typeface="Times New Roman"/>
              </a:rPr>
              <a:t>Honey</a:t>
            </a:r>
            <a:r>
              <a:rPr dirty="0" sz="3000" spc="-10" b="1">
                <a:latin typeface="Times New Roman"/>
                <a:cs typeface="Times New Roman"/>
              </a:rPr>
              <a:t> </a:t>
            </a:r>
            <a:r>
              <a:rPr dirty="0" sz="3000" spc="-5" b="1">
                <a:latin typeface="Times New Roman"/>
                <a:cs typeface="Times New Roman"/>
              </a:rPr>
              <a:t>badgers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They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spoil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hives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and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eat </a:t>
            </a:r>
            <a:r>
              <a:rPr dirty="0" sz="3000" spc="-35">
                <a:latin typeface="Times New Roman"/>
                <a:cs typeface="Times New Roman"/>
              </a:rPr>
              <a:t>honey.</a:t>
            </a:r>
            <a:endParaRPr sz="3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6000"/>
              </a:lnSpc>
              <a:spcBef>
                <a:spcPts val="91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000" spc="-10" b="1">
                <a:latin typeface="Times New Roman"/>
                <a:cs typeface="Times New Roman"/>
              </a:rPr>
              <a:t>Controlled</a:t>
            </a:r>
            <a:r>
              <a:rPr dirty="0" sz="3000" spc="-5" b="1">
                <a:latin typeface="Times New Roman"/>
                <a:cs typeface="Times New Roman"/>
              </a:rPr>
              <a:t> by:</a:t>
            </a:r>
            <a:r>
              <a:rPr dirty="0" sz="3000" spc="15" b="1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hanging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hives with </a:t>
            </a:r>
            <a:r>
              <a:rPr dirty="0" sz="3000" spc="-5">
                <a:latin typeface="Times New Roman"/>
                <a:cs typeface="Times New Roman"/>
              </a:rPr>
              <a:t>wires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swing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when badgers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climb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on</a:t>
            </a:r>
            <a:r>
              <a:rPr dirty="0" sz="3000" spc="-5">
                <a:latin typeface="Times New Roman"/>
                <a:cs typeface="Times New Roman"/>
              </a:rPr>
              <a:t> them.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It makes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the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badgers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to </a:t>
            </a:r>
            <a:r>
              <a:rPr dirty="0" sz="3000" spc="-5">
                <a:latin typeface="Times New Roman"/>
                <a:cs typeface="Times New Roman"/>
              </a:rPr>
              <a:t>fall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hence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discouraging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them.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2389759"/>
            <a:ext cx="17272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latin typeface="Arial MT"/>
                <a:cs typeface="Arial MT"/>
              </a:rPr>
              <a:t>•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40" y="2447544"/>
            <a:ext cx="2132330" cy="463550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04"/>
              </a:lnSpc>
            </a:pPr>
            <a:r>
              <a:rPr dirty="0" sz="3300" spc="-5" b="1">
                <a:latin typeface="Times New Roman"/>
                <a:cs typeface="Times New Roman"/>
              </a:rPr>
              <a:t>DISEASES.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946019"/>
            <a:ext cx="8399780" cy="3165475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 marL="355600" marR="1153160" indent="-342900">
              <a:lnSpc>
                <a:spcPts val="3060"/>
              </a:lnSpc>
              <a:spcBef>
                <a:spcPts val="65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Bees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commonly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attacked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</a:t>
            </a:r>
            <a:r>
              <a:rPr dirty="0" sz="3000" spc="-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two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diseases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namely: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Acarive.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American</a:t>
            </a:r>
            <a:r>
              <a:rPr dirty="0" sz="3000" spc="-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foul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brood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ct val="86000"/>
              </a:lnSpc>
              <a:spcBef>
                <a:spcPts val="905"/>
              </a:spcBef>
              <a:buFont typeface="Arial MT"/>
              <a:buChar char="•"/>
              <a:tabLst>
                <a:tab pos="634365" algn="l"/>
                <a:tab pos="635000" algn="l"/>
                <a:tab pos="6852284" algn="l"/>
              </a:tabLst>
            </a:pPr>
            <a:r>
              <a:rPr dirty="0" sz="3000">
                <a:latin typeface="Times New Roman"/>
                <a:cs typeface="Times New Roman"/>
              </a:rPr>
              <a:t>This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diseases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are </a:t>
            </a:r>
            <a:r>
              <a:rPr dirty="0" sz="3000" spc="-5">
                <a:latin typeface="Times New Roman"/>
                <a:cs typeface="Times New Roman"/>
              </a:rPr>
              <a:t>controlled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by proper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feeding</a:t>
            </a:r>
            <a:r>
              <a:rPr dirty="0" sz="3000" spc="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of 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bees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and</a:t>
            </a:r>
            <a:r>
              <a:rPr dirty="0" sz="3000" spc="3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proper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construction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of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the</a:t>
            </a:r>
            <a:r>
              <a:rPr dirty="0" sz="3000" spc="2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hives	to</a:t>
            </a:r>
            <a:r>
              <a:rPr dirty="0" sz="3000" spc="-5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prevent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damp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conditions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in the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hive.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3218815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Swarming</a:t>
            </a:r>
            <a:r>
              <a:rPr dirty="0" sz="3200" spc="-6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3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Bees.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58723"/>
            <a:ext cx="8385175" cy="5014595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215265">
              <a:lnSpc>
                <a:spcPct val="100000"/>
              </a:lnSpc>
              <a:spcBef>
                <a:spcPts val="1165"/>
              </a:spcBef>
            </a:pPr>
            <a:r>
              <a:rPr dirty="0" sz="3200" b="1">
                <a:latin typeface="Times New Roman"/>
                <a:cs typeface="Times New Roman"/>
              </a:rPr>
              <a:t>Give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seven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spc="-10" b="1">
                <a:latin typeface="Times New Roman"/>
                <a:cs typeface="Times New Roman"/>
              </a:rPr>
              <a:t>reasons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why bees</a:t>
            </a:r>
            <a:r>
              <a:rPr dirty="0" sz="3200" spc="-5" b="1">
                <a:latin typeface="Times New Roman"/>
                <a:cs typeface="Times New Roman"/>
              </a:rPr>
              <a:t> may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swarm.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Shortage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food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water</a:t>
            </a:r>
            <a:r>
              <a:rPr dirty="0" sz="3200" spc="-5">
                <a:latin typeface="Times New Roman"/>
                <a:cs typeface="Times New Roman"/>
              </a:rPr>
              <a:t> in</a:t>
            </a:r>
            <a:r>
              <a:rPr dirty="0" sz="3200">
                <a:latin typeface="Times New Roman"/>
                <a:cs typeface="Times New Roman"/>
              </a:rPr>
              <a:t> their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surroundings.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Outbreak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 diseases 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parasites.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Damage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brood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combs.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Lack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adequate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ventilation.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Dampness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bad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smells.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Sick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or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infertile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queen.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Overcrowding.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762000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b="1">
                <a:latin typeface="Times New Roman"/>
                <a:cs typeface="Times New Roman"/>
              </a:rPr>
              <a:t>Describe</a:t>
            </a:r>
            <a:r>
              <a:rPr dirty="0" sz="3200" spc="-20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the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15" b="1">
                <a:latin typeface="Times New Roman"/>
                <a:cs typeface="Times New Roman"/>
              </a:rPr>
              <a:t>procedure</a:t>
            </a:r>
            <a:r>
              <a:rPr dirty="0" sz="3200" spc="-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harvesting</a:t>
            </a:r>
            <a:r>
              <a:rPr dirty="0" sz="3200" spc="-30" b="1">
                <a:latin typeface="Times New Roman"/>
                <a:cs typeface="Times New Roman"/>
              </a:rPr>
              <a:t> honey.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760831"/>
            <a:ext cx="8317230" cy="46081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355600" marR="5080" indent="-342900">
              <a:lnSpc>
                <a:spcPct val="107100"/>
              </a:lnSpc>
              <a:spcBef>
                <a:spcPts val="90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Quietly approach the honey and blow the smoke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around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hive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later through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holes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using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smoker.</a:t>
            </a:r>
            <a:endParaRPr sz="3200">
              <a:latin typeface="Times New Roman"/>
              <a:cs typeface="Times New Roman"/>
            </a:endParaRPr>
          </a:p>
          <a:p>
            <a:pPr algn="just" marL="355600" indent="-342900">
              <a:lnSpc>
                <a:spcPct val="100000"/>
              </a:lnSpc>
              <a:spcBef>
                <a:spcPts val="1065"/>
              </a:spcBef>
              <a:buFont typeface="Symbol"/>
              <a:buChar char=""/>
              <a:tabLst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Lower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ground.</a:t>
            </a:r>
            <a:endParaRPr sz="3200">
              <a:latin typeface="Times New Roman"/>
              <a:cs typeface="Times New Roman"/>
            </a:endParaRPr>
          </a:p>
          <a:p>
            <a:pPr marL="355600" marR="233679" indent="-342900">
              <a:lnSpc>
                <a:spcPct val="106900"/>
              </a:lnSpc>
              <a:spcBef>
                <a:spcPts val="80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Cut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combs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each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bar 3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from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surface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 put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them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 clean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container.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Place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back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bars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not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disturb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 brood.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Return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</a:t>
            </a:r>
            <a:r>
              <a:rPr dirty="0" sz="3200" spc="-5">
                <a:latin typeface="Times New Roman"/>
                <a:cs typeface="Times New Roman"/>
              </a:rPr>
              <a:t> its </a:t>
            </a:r>
            <a:r>
              <a:rPr dirty="0" sz="3200">
                <a:latin typeface="Times New Roman"/>
                <a:cs typeface="Times New Roman"/>
              </a:rPr>
              <a:t>position.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pc="-10"/>
              <a:t>Vyntex</a:t>
            </a:r>
            <a:r>
              <a:rPr dirty="0" spc="-45"/>
              <a:t> </a:t>
            </a:r>
            <a:r>
              <a:rPr dirty="0" spc="-5"/>
              <a:t>technologies</a:t>
            </a:r>
          </a:p>
          <a:p>
            <a:pPr algn="ctr">
              <a:lnSpc>
                <a:spcPct val="100000"/>
              </a:lnSpc>
            </a:pPr>
            <a:r>
              <a:rPr dirty="0"/>
              <a:t>0710250520/0743939160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07340" y="170180"/>
            <a:ext cx="168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2940" y="227075"/>
            <a:ext cx="6954520" cy="451484"/>
          </a:xfrm>
          <a:prstGeom prst="rect">
            <a:avLst/>
          </a:prstGeom>
          <a:solidFill>
            <a:srgbClr val="D2D2D2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95"/>
              </a:lnSpc>
            </a:pPr>
            <a:r>
              <a:rPr dirty="0" sz="3200" spc="-5" b="1">
                <a:latin typeface="Times New Roman"/>
                <a:cs typeface="Times New Roman"/>
              </a:rPr>
              <a:t>Equipment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used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spc="-5" b="1">
                <a:latin typeface="Times New Roman"/>
                <a:cs typeface="Times New Roman"/>
              </a:rPr>
              <a:t>in</a:t>
            </a:r>
            <a:r>
              <a:rPr dirty="0" sz="3200" spc="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Harvesting</a:t>
            </a:r>
            <a:r>
              <a:rPr dirty="0" sz="3200" spc="-35" b="1">
                <a:latin typeface="Times New Roman"/>
                <a:cs typeface="Times New Roman"/>
              </a:rPr>
              <a:t> </a:t>
            </a:r>
            <a:r>
              <a:rPr dirty="0" sz="3200" b="1">
                <a:latin typeface="Times New Roman"/>
                <a:cs typeface="Times New Roman"/>
              </a:rPr>
              <a:t>of</a:t>
            </a:r>
            <a:r>
              <a:rPr dirty="0" sz="3200" spc="-10" b="1">
                <a:latin typeface="Times New Roman"/>
                <a:cs typeface="Times New Roman"/>
              </a:rPr>
              <a:t> </a:t>
            </a:r>
            <a:r>
              <a:rPr dirty="0" sz="3200" spc="-30" b="1">
                <a:latin typeface="Times New Roman"/>
                <a:cs typeface="Times New Roman"/>
              </a:rPr>
              <a:t>honey.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58723"/>
            <a:ext cx="8485505" cy="3563620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6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9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protective</a:t>
            </a:r>
            <a:r>
              <a:rPr dirty="0" sz="3200" spc="-60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gear.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7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Honey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container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with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tight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cover.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200"/>
              </a:lnSpc>
              <a:spcBef>
                <a:spcPts val="795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8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hive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tool-for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scrapping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Propolis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holding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top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bars.</a:t>
            </a:r>
            <a:endParaRPr sz="3200">
              <a:latin typeface="Times New Roman"/>
              <a:cs typeface="Times New Roman"/>
            </a:endParaRPr>
          </a:p>
          <a:p>
            <a:pPr marL="355600" marR="825500" indent="-342900">
              <a:lnSpc>
                <a:spcPct val="106900"/>
              </a:lnSpc>
              <a:spcBef>
                <a:spcPts val="80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dirty="0" sz="3200">
                <a:latin typeface="Times New Roman"/>
                <a:cs typeface="Times New Roman"/>
              </a:rPr>
              <a:t>Bee brush-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used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to brush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bees from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honey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combs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before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cutting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into</a:t>
            </a:r>
            <a:r>
              <a:rPr dirty="0" sz="3200" spc="-15">
                <a:latin typeface="Times New Roman"/>
                <a:cs typeface="Times New Roman"/>
              </a:rPr>
              <a:t> container.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HORIZON LEARNERS</dc:creator>
  <dc:title>PowerPoint Presentation</dc:title>
  <dcterms:created xsi:type="dcterms:W3CDTF">2023-03-20T10:33:37Z</dcterms:created>
  <dcterms:modified xsi:type="dcterms:W3CDTF">2023-03-20T10:33:37Z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2023-03-20T00:00:00Z</vt:filetime>
  </property>
</Properties>
</file>